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903062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/>
              <a:t>DATA</a:t>
            </a:r>
            <a:r>
              <a:rPr spc="-40" dirty="0"/>
              <a:t> </a:t>
            </a:r>
            <a:r>
              <a:rPr spc="20" dirty="0"/>
              <a:t>STRUCTURE</a:t>
            </a:r>
            <a:r>
              <a:rPr spc="-40" dirty="0"/>
              <a:t> </a:t>
            </a:r>
            <a:r>
              <a:rPr spc="105" dirty="0"/>
              <a:t>AND</a:t>
            </a:r>
            <a:r>
              <a:rPr spc="-35" dirty="0"/>
              <a:t> </a:t>
            </a:r>
            <a:r>
              <a:rPr spc="40" dirty="0"/>
              <a:t>ALGORITHM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903062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3C3C3C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903062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/>
              <a:t>DATA</a:t>
            </a:r>
            <a:r>
              <a:rPr spc="-40" dirty="0"/>
              <a:t> </a:t>
            </a:r>
            <a:r>
              <a:rPr spc="20" dirty="0"/>
              <a:t>STRUCTURE</a:t>
            </a:r>
            <a:r>
              <a:rPr spc="-40" dirty="0"/>
              <a:t> </a:t>
            </a:r>
            <a:r>
              <a:rPr spc="105" dirty="0"/>
              <a:t>AND</a:t>
            </a:r>
            <a:r>
              <a:rPr spc="-35" dirty="0"/>
              <a:t> </a:t>
            </a:r>
            <a:r>
              <a:rPr spc="40" dirty="0"/>
              <a:t>ALGORITHM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903062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903062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/>
              <a:t>DATA</a:t>
            </a:r>
            <a:r>
              <a:rPr spc="-40" dirty="0"/>
              <a:t> </a:t>
            </a:r>
            <a:r>
              <a:rPr spc="20" dirty="0"/>
              <a:t>STRUCTURE</a:t>
            </a:r>
            <a:r>
              <a:rPr spc="-40" dirty="0"/>
              <a:t> </a:t>
            </a:r>
            <a:r>
              <a:rPr spc="105" dirty="0"/>
              <a:t>AND</a:t>
            </a:r>
            <a:r>
              <a:rPr spc="-35" dirty="0"/>
              <a:t> </a:t>
            </a:r>
            <a:r>
              <a:rPr spc="40" dirty="0"/>
              <a:t>ALGORITHM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903062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903062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/>
              <a:t>DATA</a:t>
            </a:r>
            <a:r>
              <a:rPr spc="-40" dirty="0"/>
              <a:t> </a:t>
            </a:r>
            <a:r>
              <a:rPr spc="20" dirty="0"/>
              <a:t>STRUCTURE</a:t>
            </a:r>
            <a:r>
              <a:rPr spc="-40" dirty="0"/>
              <a:t> </a:t>
            </a:r>
            <a:r>
              <a:rPr spc="105" dirty="0"/>
              <a:t>AND</a:t>
            </a:r>
            <a:r>
              <a:rPr spc="-35" dirty="0"/>
              <a:t> </a:t>
            </a:r>
            <a:r>
              <a:rPr spc="40" dirty="0"/>
              <a:t>ALGORITHM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903062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903062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/>
              <a:t>DATA</a:t>
            </a:r>
            <a:r>
              <a:rPr spc="-40" dirty="0"/>
              <a:t> </a:t>
            </a:r>
            <a:r>
              <a:rPr spc="20" dirty="0"/>
              <a:t>STRUCTURE</a:t>
            </a:r>
            <a:r>
              <a:rPr spc="-40" dirty="0"/>
              <a:t> </a:t>
            </a:r>
            <a:r>
              <a:rPr spc="105" dirty="0"/>
              <a:t>AND</a:t>
            </a:r>
            <a:r>
              <a:rPr spc="-35" dirty="0"/>
              <a:t> </a:t>
            </a:r>
            <a:r>
              <a:rPr spc="40" dirty="0"/>
              <a:t>ALGORITHM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903062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241291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19" y="0"/>
                </a:moveTo>
                <a:lnTo>
                  <a:pt x="0" y="0"/>
                </a:lnTo>
                <a:lnTo>
                  <a:pt x="0" y="91439"/>
                </a:lnTo>
                <a:lnTo>
                  <a:pt x="3703319" y="91439"/>
                </a:lnTo>
                <a:lnTo>
                  <a:pt x="3703319" y="0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64435" y="1586941"/>
            <a:ext cx="7263129" cy="300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9993" y="1755139"/>
            <a:ext cx="10449560" cy="1921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3C3C3C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59993" y="6058169"/>
            <a:ext cx="1953895" cy="1581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903062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/>
              <a:t>DATA</a:t>
            </a:r>
            <a:r>
              <a:rPr spc="-40" dirty="0"/>
              <a:t> </a:t>
            </a:r>
            <a:r>
              <a:rPr spc="20" dirty="0"/>
              <a:t>STRUCTURE</a:t>
            </a:r>
            <a:r>
              <a:rPr spc="-40" dirty="0"/>
              <a:t> </a:t>
            </a:r>
            <a:r>
              <a:rPr spc="105" dirty="0"/>
              <a:t>AND</a:t>
            </a:r>
            <a:r>
              <a:rPr spc="-35" dirty="0"/>
              <a:t> </a:t>
            </a:r>
            <a:r>
              <a:rPr spc="40" dirty="0"/>
              <a:t>ALGORITHM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65992" y="6062436"/>
            <a:ext cx="192404" cy="1581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903062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g"/><Relationship Id="rId5" Type="http://schemas.openxmlformats.org/officeDocument/2006/relationships/image" Target="../media/image103.jpg"/><Relationship Id="rId4" Type="http://schemas.openxmlformats.org/officeDocument/2006/relationships/image" Target="../media/image102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jpg"/><Relationship Id="rId5" Type="http://schemas.openxmlformats.org/officeDocument/2006/relationships/image" Target="../media/image108.jpg"/><Relationship Id="rId4" Type="http://schemas.openxmlformats.org/officeDocument/2006/relationships/image" Target="../media/image107.jp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g"/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jpg"/><Relationship Id="rId5" Type="http://schemas.openxmlformats.org/officeDocument/2006/relationships/image" Target="../media/image128.jpg"/><Relationship Id="rId4" Type="http://schemas.openxmlformats.org/officeDocument/2006/relationships/image" Target="../media/image127.jp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g"/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7.jpg"/><Relationship Id="rId4" Type="http://schemas.openxmlformats.org/officeDocument/2006/relationships/image" Target="../media/image136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png"/><Relationship Id="rId7" Type="http://schemas.openxmlformats.org/officeDocument/2006/relationships/image" Target="../media/image145.jpg"/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jpg"/><Relationship Id="rId9" Type="http://schemas.openxmlformats.org/officeDocument/2006/relationships/image" Target="../media/image147.jp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jpg"/><Relationship Id="rId3" Type="http://schemas.openxmlformats.org/officeDocument/2006/relationships/image" Target="../media/image149.png"/><Relationship Id="rId7" Type="http://schemas.openxmlformats.org/officeDocument/2006/relationships/image" Target="../media/image153.jpg"/><Relationship Id="rId2" Type="http://schemas.openxmlformats.org/officeDocument/2006/relationships/image" Target="../media/image14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2.jpg"/><Relationship Id="rId5" Type="http://schemas.openxmlformats.org/officeDocument/2006/relationships/image" Target="../media/image151.jpg"/><Relationship Id="rId10" Type="http://schemas.openxmlformats.org/officeDocument/2006/relationships/image" Target="../media/image156.jpg"/><Relationship Id="rId4" Type="http://schemas.openxmlformats.org/officeDocument/2006/relationships/image" Target="../media/image150.jpg"/><Relationship Id="rId9" Type="http://schemas.openxmlformats.org/officeDocument/2006/relationships/image" Target="../media/image15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g"/><Relationship Id="rId2" Type="http://schemas.openxmlformats.org/officeDocument/2006/relationships/image" Target="../media/image157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g"/><Relationship Id="rId2" Type="http://schemas.openxmlformats.org/officeDocument/2006/relationships/image" Target="../media/image15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9993" y="1579667"/>
            <a:ext cx="3804920" cy="1198880"/>
          </a:xfrm>
          <a:prstGeom prst="rect">
            <a:avLst/>
          </a:prstGeom>
        </p:spPr>
        <p:txBody>
          <a:bodyPr vert="horz" wrap="square" lIns="0" tIns="276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75"/>
              </a:spcBef>
            </a:pPr>
            <a:r>
              <a:rPr sz="3600" spc="490" dirty="0">
                <a:solidFill>
                  <a:srgbClr val="4D1334"/>
                </a:solidFill>
                <a:latin typeface="SimSun"/>
                <a:cs typeface="SimSun"/>
              </a:rPr>
              <a:t>CHAPTER</a:t>
            </a:r>
            <a:r>
              <a:rPr sz="3600" spc="-220" dirty="0">
                <a:solidFill>
                  <a:srgbClr val="4D1334"/>
                </a:solidFill>
                <a:latin typeface="SimSun"/>
                <a:cs typeface="SimSun"/>
              </a:rPr>
              <a:t> </a:t>
            </a:r>
            <a:r>
              <a:rPr sz="3600" spc="140" dirty="0">
                <a:solidFill>
                  <a:srgbClr val="4D1334"/>
                </a:solidFill>
                <a:latin typeface="SimSun"/>
                <a:cs typeface="SimSun"/>
              </a:rPr>
              <a:t>6</a:t>
            </a:r>
            <a:endParaRPr sz="36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600" spc="254" dirty="0">
                <a:solidFill>
                  <a:srgbClr val="903062"/>
                </a:solidFill>
                <a:latin typeface="SimSun"/>
                <a:cs typeface="SimSun"/>
              </a:rPr>
              <a:t>DATA</a:t>
            </a:r>
            <a:r>
              <a:rPr sz="1600" spc="-110" dirty="0">
                <a:solidFill>
                  <a:srgbClr val="903062"/>
                </a:solidFill>
                <a:latin typeface="SimSun"/>
                <a:cs typeface="SimSun"/>
              </a:rPr>
              <a:t> </a:t>
            </a:r>
            <a:r>
              <a:rPr sz="1600" spc="185" dirty="0">
                <a:solidFill>
                  <a:srgbClr val="903062"/>
                </a:solidFill>
                <a:latin typeface="SimSun"/>
                <a:cs typeface="SimSun"/>
              </a:rPr>
              <a:t>STRUCTURES</a:t>
            </a:r>
            <a:r>
              <a:rPr sz="1600" spc="-55" dirty="0">
                <a:solidFill>
                  <a:srgbClr val="903062"/>
                </a:solidFill>
                <a:latin typeface="SimSun"/>
                <a:cs typeface="SimSun"/>
              </a:rPr>
              <a:t> </a:t>
            </a:r>
            <a:r>
              <a:rPr sz="1600" spc="310" dirty="0">
                <a:solidFill>
                  <a:srgbClr val="903062"/>
                </a:solidFill>
                <a:latin typeface="SimSun"/>
                <a:cs typeface="SimSun"/>
              </a:rPr>
              <a:t>AND</a:t>
            </a:r>
            <a:r>
              <a:rPr sz="1600" spc="-110" dirty="0">
                <a:solidFill>
                  <a:srgbClr val="903062"/>
                </a:solidFill>
                <a:latin typeface="SimSun"/>
                <a:cs typeface="SimSun"/>
              </a:rPr>
              <a:t> </a:t>
            </a:r>
            <a:r>
              <a:rPr sz="1600" spc="210" dirty="0">
                <a:solidFill>
                  <a:srgbClr val="903062"/>
                </a:solidFill>
                <a:latin typeface="SimSun"/>
                <a:cs typeface="SimSun"/>
              </a:rPr>
              <a:t>ALGORITHMS</a:t>
            </a:r>
            <a:endParaRPr sz="1600">
              <a:latin typeface="SimSun"/>
              <a:cs typeface="SimSu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19031" y="624840"/>
            <a:ext cx="2354579" cy="235451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46531" y="3086100"/>
            <a:ext cx="11262360" cy="330454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650">
              <a:latin typeface="Times New Roman"/>
              <a:cs typeface="Times New Roman"/>
            </a:endParaRPr>
          </a:p>
          <a:p>
            <a:pPr marL="3032125" marR="3705860" indent="1579880">
              <a:lnSpc>
                <a:spcPct val="100000"/>
              </a:lnSpc>
            </a:pPr>
            <a:r>
              <a:rPr sz="5400" spc="-40" dirty="0">
                <a:solidFill>
                  <a:srgbClr val="FFFFFF"/>
                </a:solidFill>
                <a:latin typeface="SimSun"/>
                <a:cs typeface="SimSun"/>
              </a:rPr>
              <a:t>Tree </a:t>
            </a:r>
            <a:r>
              <a:rPr sz="5400" spc="-35" dirty="0">
                <a:solidFill>
                  <a:srgbClr val="FFFFFF"/>
                </a:solidFill>
                <a:latin typeface="SimSun"/>
                <a:cs typeface="SimSun"/>
              </a:rPr>
              <a:t> </a:t>
            </a:r>
            <a:r>
              <a:rPr sz="5400" spc="70" dirty="0">
                <a:solidFill>
                  <a:srgbClr val="FFFFFF"/>
                </a:solidFill>
                <a:latin typeface="SimSun"/>
                <a:cs typeface="SimSun"/>
              </a:rPr>
              <a:t>Data</a:t>
            </a:r>
            <a:r>
              <a:rPr sz="5400" spc="-340" dirty="0">
                <a:solidFill>
                  <a:srgbClr val="FFFFFF"/>
                </a:solidFill>
                <a:latin typeface="SimSun"/>
                <a:cs typeface="SimSun"/>
              </a:rPr>
              <a:t> </a:t>
            </a:r>
            <a:r>
              <a:rPr sz="5400" spc="-254" dirty="0">
                <a:solidFill>
                  <a:srgbClr val="FFFFFF"/>
                </a:solidFill>
                <a:latin typeface="SimSun"/>
                <a:cs typeface="SimSun"/>
              </a:rPr>
              <a:t>Structure</a:t>
            </a:r>
            <a:endParaRPr sz="5400">
              <a:latin typeface="SimSun"/>
              <a:cs typeface="SimSu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/>
              <a:t>DATA</a:t>
            </a:r>
            <a:r>
              <a:rPr spc="-40" dirty="0"/>
              <a:t> </a:t>
            </a:r>
            <a:r>
              <a:rPr spc="20" dirty="0"/>
              <a:t>STRUCTURE</a:t>
            </a:r>
            <a:r>
              <a:rPr spc="-40" dirty="0"/>
              <a:t> </a:t>
            </a:r>
            <a:r>
              <a:rPr spc="105" dirty="0"/>
              <a:t>AND</a:t>
            </a:r>
            <a:r>
              <a:rPr spc="-35" dirty="0"/>
              <a:t> </a:t>
            </a:r>
            <a:r>
              <a:rPr spc="40" dirty="0"/>
              <a:t>ALGORITHM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8852" y="6062436"/>
            <a:ext cx="168910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z="900" spc="-25" dirty="0">
                <a:solidFill>
                  <a:srgbClr val="903062"/>
                </a:solidFill>
                <a:latin typeface="Trebuchet MS"/>
                <a:cs typeface="Trebuchet MS"/>
              </a:rPr>
              <a:t>1</a:t>
            </a:fld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3960" y="1339826"/>
            <a:ext cx="5398260" cy="36371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71440">
              <a:lnSpc>
                <a:spcPct val="100000"/>
              </a:lnSpc>
              <a:spcBef>
                <a:spcPts val="100"/>
              </a:spcBef>
            </a:pPr>
            <a:r>
              <a:rPr spc="-155" dirty="0"/>
              <a:t>2,</a:t>
            </a:r>
            <a:r>
              <a:rPr spc="-225" dirty="0"/>
              <a:t> </a:t>
            </a:r>
            <a:r>
              <a:rPr spc="-45" dirty="0"/>
              <a:t>3 </a:t>
            </a:r>
            <a:r>
              <a:rPr spc="-114" dirty="0"/>
              <a:t>and</a:t>
            </a:r>
            <a:r>
              <a:rPr spc="-55" dirty="0"/>
              <a:t> </a:t>
            </a:r>
            <a:r>
              <a:rPr spc="-45" dirty="0"/>
              <a:t>4 </a:t>
            </a:r>
            <a:r>
              <a:rPr spc="-95" dirty="0"/>
              <a:t>a</a:t>
            </a:r>
            <a:r>
              <a:rPr spc="-114" dirty="0"/>
              <a:t>r</a:t>
            </a:r>
            <a:r>
              <a:rPr spc="-120" dirty="0"/>
              <a:t>e</a:t>
            </a:r>
            <a:r>
              <a:rPr spc="-55" dirty="0"/>
              <a:t> </a:t>
            </a:r>
            <a:r>
              <a:rPr b="1" spc="-15" dirty="0">
                <a:solidFill>
                  <a:srgbClr val="FF0000"/>
                </a:solidFill>
                <a:latin typeface="Trebuchet MS"/>
                <a:cs typeface="Trebuchet MS"/>
              </a:rPr>
              <a:t>si</a:t>
            </a:r>
            <a:r>
              <a:rPr b="1" spc="-45" dirty="0">
                <a:solidFill>
                  <a:srgbClr val="FF0000"/>
                </a:solidFill>
                <a:latin typeface="Trebuchet MS"/>
                <a:cs typeface="Trebuchet MS"/>
              </a:rPr>
              <a:t>b</a:t>
            </a:r>
            <a:r>
              <a:rPr b="1" spc="-50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b="1" spc="-45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b="1" spc="-25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b="1" spc="30" dirty="0">
                <a:solidFill>
                  <a:srgbClr val="FF0000"/>
                </a:solidFill>
                <a:latin typeface="Trebuchet MS"/>
                <a:cs typeface="Trebuchet MS"/>
              </a:rPr>
              <a:t>gs</a:t>
            </a:r>
          </a:p>
        </p:txBody>
      </p:sp>
      <p:sp>
        <p:nvSpPr>
          <p:cNvPr id="4" name="object 4"/>
          <p:cNvSpPr/>
          <p:nvPr/>
        </p:nvSpPr>
        <p:spPr>
          <a:xfrm>
            <a:off x="4040124" y="1745360"/>
            <a:ext cx="3512185" cy="963294"/>
          </a:xfrm>
          <a:custGeom>
            <a:avLst/>
            <a:gdLst/>
            <a:ahLst/>
            <a:cxnLst/>
            <a:rect l="l" t="t" r="r" b="b"/>
            <a:pathLst>
              <a:path w="3512184" h="963294">
                <a:moveTo>
                  <a:pt x="83439" y="963041"/>
                </a:moveTo>
                <a:lnTo>
                  <a:pt x="76365" y="936625"/>
                </a:lnTo>
                <a:lnTo>
                  <a:pt x="75006" y="931570"/>
                </a:lnTo>
                <a:lnTo>
                  <a:pt x="76454" y="929132"/>
                </a:lnTo>
                <a:lnTo>
                  <a:pt x="75565" y="925703"/>
                </a:lnTo>
                <a:lnTo>
                  <a:pt x="74676" y="922401"/>
                </a:lnTo>
                <a:lnTo>
                  <a:pt x="72174" y="920978"/>
                </a:lnTo>
                <a:lnTo>
                  <a:pt x="72009" y="920369"/>
                </a:lnTo>
                <a:lnTo>
                  <a:pt x="63754" y="889508"/>
                </a:lnTo>
                <a:lnTo>
                  <a:pt x="0" y="946023"/>
                </a:lnTo>
                <a:lnTo>
                  <a:pt x="83439" y="963041"/>
                </a:lnTo>
                <a:close/>
              </a:path>
              <a:path w="3512184" h="963294">
                <a:moveTo>
                  <a:pt x="162306" y="906145"/>
                </a:moveTo>
                <a:lnTo>
                  <a:pt x="160528" y="899287"/>
                </a:lnTo>
                <a:lnTo>
                  <a:pt x="157099" y="897382"/>
                </a:lnTo>
                <a:lnTo>
                  <a:pt x="116840" y="908050"/>
                </a:lnTo>
                <a:lnTo>
                  <a:pt x="113411" y="909066"/>
                </a:lnTo>
                <a:lnTo>
                  <a:pt x="111506" y="912495"/>
                </a:lnTo>
                <a:lnTo>
                  <a:pt x="112395" y="915924"/>
                </a:lnTo>
                <a:lnTo>
                  <a:pt x="113284" y="919226"/>
                </a:lnTo>
                <a:lnTo>
                  <a:pt x="116713" y="921258"/>
                </a:lnTo>
                <a:lnTo>
                  <a:pt x="160401" y="909574"/>
                </a:lnTo>
                <a:lnTo>
                  <a:pt x="162306" y="906145"/>
                </a:lnTo>
                <a:close/>
              </a:path>
              <a:path w="3512184" h="963294">
                <a:moveTo>
                  <a:pt x="248158" y="883158"/>
                </a:moveTo>
                <a:lnTo>
                  <a:pt x="246380" y="876300"/>
                </a:lnTo>
                <a:lnTo>
                  <a:pt x="242951" y="874268"/>
                </a:lnTo>
                <a:lnTo>
                  <a:pt x="239522" y="875284"/>
                </a:lnTo>
                <a:lnTo>
                  <a:pt x="199390" y="885952"/>
                </a:lnTo>
                <a:lnTo>
                  <a:pt x="197358" y="889508"/>
                </a:lnTo>
                <a:lnTo>
                  <a:pt x="198247" y="892810"/>
                </a:lnTo>
                <a:lnTo>
                  <a:pt x="199136" y="896239"/>
                </a:lnTo>
                <a:lnTo>
                  <a:pt x="202692" y="898271"/>
                </a:lnTo>
                <a:lnTo>
                  <a:pt x="246253" y="886587"/>
                </a:lnTo>
                <a:lnTo>
                  <a:pt x="248158" y="883158"/>
                </a:lnTo>
                <a:close/>
              </a:path>
              <a:path w="3512184" h="963294">
                <a:moveTo>
                  <a:pt x="334137" y="860171"/>
                </a:moveTo>
                <a:lnTo>
                  <a:pt x="333248" y="856742"/>
                </a:lnTo>
                <a:lnTo>
                  <a:pt x="332232" y="853313"/>
                </a:lnTo>
                <a:lnTo>
                  <a:pt x="328803" y="851281"/>
                </a:lnTo>
                <a:lnTo>
                  <a:pt x="285242" y="862965"/>
                </a:lnTo>
                <a:lnTo>
                  <a:pt x="283210" y="866521"/>
                </a:lnTo>
                <a:lnTo>
                  <a:pt x="284099" y="869823"/>
                </a:lnTo>
                <a:lnTo>
                  <a:pt x="284988" y="873252"/>
                </a:lnTo>
                <a:lnTo>
                  <a:pt x="288544" y="875284"/>
                </a:lnTo>
                <a:lnTo>
                  <a:pt x="332105" y="863600"/>
                </a:lnTo>
                <a:lnTo>
                  <a:pt x="334137" y="860171"/>
                </a:lnTo>
                <a:close/>
              </a:path>
              <a:path w="3512184" h="963294">
                <a:moveTo>
                  <a:pt x="419989" y="837057"/>
                </a:moveTo>
                <a:lnTo>
                  <a:pt x="419100" y="833755"/>
                </a:lnTo>
                <a:lnTo>
                  <a:pt x="418211" y="830326"/>
                </a:lnTo>
                <a:lnTo>
                  <a:pt x="414655" y="828294"/>
                </a:lnTo>
                <a:lnTo>
                  <a:pt x="411226" y="829183"/>
                </a:lnTo>
                <a:lnTo>
                  <a:pt x="374523" y="839089"/>
                </a:lnTo>
                <a:lnTo>
                  <a:pt x="371094" y="839978"/>
                </a:lnTo>
                <a:lnTo>
                  <a:pt x="369062" y="843534"/>
                </a:lnTo>
                <a:lnTo>
                  <a:pt x="369951" y="846836"/>
                </a:lnTo>
                <a:lnTo>
                  <a:pt x="370840" y="850265"/>
                </a:lnTo>
                <a:lnTo>
                  <a:pt x="374396" y="852297"/>
                </a:lnTo>
                <a:lnTo>
                  <a:pt x="377825" y="851408"/>
                </a:lnTo>
                <a:lnTo>
                  <a:pt x="414528" y="841502"/>
                </a:lnTo>
                <a:lnTo>
                  <a:pt x="417957" y="840613"/>
                </a:lnTo>
                <a:lnTo>
                  <a:pt x="419989" y="837057"/>
                </a:lnTo>
                <a:close/>
              </a:path>
              <a:path w="3512184" h="963294">
                <a:moveTo>
                  <a:pt x="505841" y="814070"/>
                </a:moveTo>
                <a:lnTo>
                  <a:pt x="504952" y="810768"/>
                </a:lnTo>
                <a:lnTo>
                  <a:pt x="504063" y="807339"/>
                </a:lnTo>
                <a:lnTo>
                  <a:pt x="500507" y="805307"/>
                </a:lnTo>
                <a:lnTo>
                  <a:pt x="456946" y="816991"/>
                </a:lnTo>
                <a:lnTo>
                  <a:pt x="454914" y="820420"/>
                </a:lnTo>
                <a:lnTo>
                  <a:pt x="455803" y="823849"/>
                </a:lnTo>
                <a:lnTo>
                  <a:pt x="456819" y="827278"/>
                </a:lnTo>
                <a:lnTo>
                  <a:pt x="460248" y="829310"/>
                </a:lnTo>
                <a:lnTo>
                  <a:pt x="463677" y="828294"/>
                </a:lnTo>
                <a:lnTo>
                  <a:pt x="503809" y="817626"/>
                </a:lnTo>
                <a:lnTo>
                  <a:pt x="505841" y="814070"/>
                </a:lnTo>
                <a:close/>
              </a:path>
              <a:path w="3512184" h="963294">
                <a:moveTo>
                  <a:pt x="591693" y="791083"/>
                </a:moveTo>
                <a:lnTo>
                  <a:pt x="590804" y="787654"/>
                </a:lnTo>
                <a:lnTo>
                  <a:pt x="589915" y="784352"/>
                </a:lnTo>
                <a:lnTo>
                  <a:pt x="586359" y="782320"/>
                </a:lnTo>
                <a:lnTo>
                  <a:pt x="542798" y="794004"/>
                </a:lnTo>
                <a:lnTo>
                  <a:pt x="540766" y="797433"/>
                </a:lnTo>
                <a:lnTo>
                  <a:pt x="541782" y="800862"/>
                </a:lnTo>
                <a:lnTo>
                  <a:pt x="542671" y="804291"/>
                </a:lnTo>
                <a:lnTo>
                  <a:pt x="546100" y="806196"/>
                </a:lnTo>
                <a:lnTo>
                  <a:pt x="589661" y="794639"/>
                </a:lnTo>
                <a:lnTo>
                  <a:pt x="591693" y="791083"/>
                </a:lnTo>
                <a:close/>
              </a:path>
              <a:path w="3512184" h="963294">
                <a:moveTo>
                  <a:pt x="677545" y="768096"/>
                </a:moveTo>
                <a:lnTo>
                  <a:pt x="676656" y="764667"/>
                </a:lnTo>
                <a:lnTo>
                  <a:pt x="675767" y="761365"/>
                </a:lnTo>
                <a:lnTo>
                  <a:pt x="672338" y="759333"/>
                </a:lnTo>
                <a:lnTo>
                  <a:pt x="628650" y="771017"/>
                </a:lnTo>
                <a:lnTo>
                  <a:pt x="626745" y="774446"/>
                </a:lnTo>
                <a:lnTo>
                  <a:pt x="628523" y="781304"/>
                </a:lnTo>
                <a:lnTo>
                  <a:pt x="631952" y="783209"/>
                </a:lnTo>
                <a:lnTo>
                  <a:pt x="672211" y="772541"/>
                </a:lnTo>
                <a:lnTo>
                  <a:pt x="675513" y="771525"/>
                </a:lnTo>
                <a:lnTo>
                  <a:pt x="677545" y="768096"/>
                </a:lnTo>
                <a:close/>
              </a:path>
              <a:path w="3512184" h="963294">
                <a:moveTo>
                  <a:pt x="763397" y="745109"/>
                </a:moveTo>
                <a:lnTo>
                  <a:pt x="762508" y="741680"/>
                </a:lnTo>
                <a:lnTo>
                  <a:pt x="761619" y="738378"/>
                </a:lnTo>
                <a:lnTo>
                  <a:pt x="758190" y="736346"/>
                </a:lnTo>
                <a:lnTo>
                  <a:pt x="717931" y="747014"/>
                </a:lnTo>
                <a:lnTo>
                  <a:pt x="714629" y="748030"/>
                </a:lnTo>
                <a:lnTo>
                  <a:pt x="712597" y="751459"/>
                </a:lnTo>
                <a:lnTo>
                  <a:pt x="713486" y="754888"/>
                </a:lnTo>
                <a:lnTo>
                  <a:pt x="714375" y="758190"/>
                </a:lnTo>
                <a:lnTo>
                  <a:pt x="717804" y="760222"/>
                </a:lnTo>
                <a:lnTo>
                  <a:pt x="761492" y="748538"/>
                </a:lnTo>
                <a:lnTo>
                  <a:pt x="763397" y="745109"/>
                </a:lnTo>
                <a:close/>
              </a:path>
              <a:path w="3512184" h="963294">
                <a:moveTo>
                  <a:pt x="849376" y="722122"/>
                </a:moveTo>
                <a:lnTo>
                  <a:pt x="848360" y="718693"/>
                </a:lnTo>
                <a:lnTo>
                  <a:pt x="847471" y="715264"/>
                </a:lnTo>
                <a:lnTo>
                  <a:pt x="844042" y="713359"/>
                </a:lnTo>
                <a:lnTo>
                  <a:pt x="800481" y="724916"/>
                </a:lnTo>
                <a:lnTo>
                  <a:pt x="798449" y="728472"/>
                </a:lnTo>
                <a:lnTo>
                  <a:pt x="799338" y="731901"/>
                </a:lnTo>
                <a:lnTo>
                  <a:pt x="800227" y="735203"/>
                </a:lnTo>
                <a:lnTo>
                  <a:pt x="803783" y="737235"/>
                </a:lnTo>
                <a:lnTo>
                  <a:pt x="847344" y="725551"/>
                </a:lnTo>
                <a:lnTo>
                  <a:pt x="849376" y="722122"/>
                </a:lnTo>
                <a:close/>
              </a:path>
              <a:path w="3512184" h="963294">
                <a:moveTo>
                  <a:pt x="935228" y="699135"/>
                </a:moveTo>
                <a:lnTo>
                  <a:pt x="934339" y="695706"/>
                </a:lnTo>
                <a:lnTo>
                  <a:pt x="933323" y="692277"/>
                </a:lnTo>
                <a:lnTo>
                  <a:pt x="929894" y="690245"/>
                </a:lnTo>
                <a:lnTo>
                  <a:pt x="926465" y="691261"/>
                </a:lnTo>
                <a:lnTo>
                  <a:pt x="886333" y="701929"/>
                </a:lnTo>
                <a:lnTo>
                  <a:pt x="884301" y="705485"/>
                </a:lnTo>
                <a:lnTo>
                  <a:pt x="885190" y="708787"/>
                </a:lnTo>
                <a:lnTo>
                  <a:pt x="886079" y="712216"/>
                </a:lnTo>
                <a:lnTo>
                  <a:pt x="889635" y="714248"/>
                </a:lnTo>
                <a:lnTo>
                  <a:pt x="933196" y="702564"/>
                </a:lnTo>
                <a:lnTo>
                  <a:pt x="935228" y="699135"/>
                </a:lnTo>
                <a:close/>
              </a:path>
              <a:path w="3512184" h="963294">
                <a:moveTo>
                  <a:pt x="1021080" y="676021"/>
                </a:moveTo>
                <a:lnTo>
                  <a:pt x="1020191" y="672719"/>
                </a:lnTo>
                <a:lnTo>
                  <a:pt x="1019302" y="669290"/>
                </a:lnTo>
                <a:lnTo>
                  <a:pt x="1015746" y="667258"/>
                </a:lnTo>
                <a:lnTo>
                  <a:pt x="972185" y="678942"/>
                </a:lnTo>
                <a:lnTo>
                  <a:pt x="970153" y="682498"/>
                </a:lnTo>
                <a:lnTo>
                  <a:pt x="971042" y="685800"/>
                </a:lnTo>
                <a:lnTo>
                  <a:pt x="972058" y="689229"/>
                </a:lnTo>
                <a:lnTo>
                  <a:pt x="975487" y="691261"/>
                </a:lnTo>
                <a:lnTo>
                  <a:pt x="978916" y="690372"/>
                </a:lnTo>
                <a:lnTo>
                  <a:pt x="1015619" y="680466"/>
                </a:lnTo>
                <a:lnTo>
                  <a:pt x="1019048" y="679577"/>
                </a:lnTo>
                <a:lnTo>
                  <a:pt x="1021080" y="676021"/>
                </a:lnTo>
                <a:close/>
              </a:path>
              <a:path w="3512184" h="963294">
                <a:moveTo>
                  <a:pt x="1106932" y="653034"/>
                </a:moveTo>
                <a:lnTo>
                  <a:pt x="1106043" y="649732"/>
                </a:lnTo>
                <a:lnTo>
                  <a:pt x="1105154" y="646303"/>
                </a:lnTo>
                <a:lnTo>
                  <a:pt x="1101598" y="644271"/>
                </a:lnTo>
                <a:lnTo>
                  <a:pt x="1058037" y="655955"/>
                </a:lnTo>
                <a:lnTo>
                  <a:pt x="1056005" y="659511"/>
                </a:lnTo>
                <a:lnTo>
                  <a:pt x="1057021" y="662813"/>
                </a:lnTo>
                <a:lnTo>
                  <a:pt x="1057910" y="666242"/>
                </a:lnTo>
                <a:lnTo>
                  <a:pt x="1061339" y="668274"/>
                </a:lnTo>
                <a:lnTo>
                  <a:pt x="1104900" y="656590"/>
                </a:lnTo>
                <a:lnTo>
                  <a:pt x="1106932" y="653034"/>
                </a:lnTo>
                <a:close/>
              </a:path>
              <a:path w="3512184" h="963294">
                <a:moveTo>
                  <a:pt x="1192784" y="630047"/>
                </a:moveTo>
                <a:lnTo>
                  <a:pt x="1191895" y="626745"/>
                </a:lnTo>
                <a:lnTo>
                  <a:pt x="1191006" y="623316"/>
                </a:lnTo>
                <a:lnTo>
                  <a:pt x="1187577" y="621284"/>
                </a:lnTo>
                <a:lnTo>
                  <a:pt x="1143889" y="632968"/>
                </a:lnTo>
                <a:lnTo>
                  <a:pt x="1141984" y="636397"/>
                </a:lnTo>
                <a:lnTo>
                  <a:pt x="1143762" y="643255"/>
                </a:lnTo>
                <a:lnTo>
                  <a:pt x="1147191" y="645287"/>
                </a:lnTo>
                <a:lnTo>
                  <a:pt x="1150620" y="644271"/>
                </a:lnTo>
                <a:lnTo>
                  <a:pt x="1190752" y="633603"/>
                </a:lnTo>
                <a:lnTo>
                  <a:pt x="1192784" y="630047"/>
                </a:lnTo>
                <a:close/>
              </a:path>
              <a:path w="3512184" h="963294">
                <a:moveTo>
                  <a:pt x="1278636" y="607060"/>
                </a:moveTo>
                <a:lnTo>
                  <a:pt x="1277747" y="603631"/>
                </a:lnTo>
                <a:lnTo>
                  <a:pt x="1276858" y="600329"/>
                </a:lnTo>
                <a:lnTo>
                  <a:pt x="1273429" y="598297"/>
                </a:lnTo>
                <a:lnTo>
                  <a:pt x="1229868" y="609981"/>
                </a:lnTo>
                <a:lnTo>
                  <a:pt x="1227836" y="613410"/>
                </a:lnTo>
                <a:lnTo>
                  <a:pt x="1229614" y="620268"/>
                </a:lnTo>
                <a:lnTo>
                  <a:pt x="1233043" y="622173"/>
                </a:lnTo>
                <a:lnTo>
                  <a:pt x="1276731" y="610616"/>
                </a:lnTo>
                <a:lnTo>
                  <a:pt x="1278636" y="607060"/>
                </a:lnTo>
                <a:close/>
              </a:path>
              <a:path w="3512184" h="963294">
                <a:moveTo>
                  <a:pt x="1364615" y="584073"/>
                </a:moveTo>
                <a:lnTo>
                  <a:pt x="1363599" y="580644"/>
                </a:lnTo>
                <a:lnTo>
                  <a:pt x="1362710" y="577342"/>
                </a:lnTo>
                <a:lnTo>
                  <a:pt x="1359281" y="575310"/>
                </a:lnTo>
                <a:lnTo>
                  <a:pt x="1315720" y="586994"/>
                </a:lnTo>
                <a:lnTo>
                  <a:pt x="1313688" y="590423"/>
                </a:lnTo>
                <a:lnTo>
                  <a:pt x="1314577" y="593852"/>
                </a:lnTo>
                <a:lnTo>
                  <a:pt x="1315466" y="597154"/>
                </a:lnTo>
                <a:lnTo>
                  <a:pt x="1319022" y="599186"/>
                </a:lnTo>
                <a:lnTo>
                  <a:pt x="1359154" y="588518"/>
                </a:lnTo>
                <a:lnTo>
                  <a:pt x="1362583" y="587502"/>
                </a:lnTo>
                <a:lnTo>
                  <a:pt x="1364615" y="584073"/>
                </a:lnTo>
                <a:close/>
              </a:path>
              <a:path w="3512184" h="963294">
                <a:moveTo>
                  <a:pt x="1450467" y="561086"/>
                </a:moveTo>
                <a:lnTo>
                  <a:pt x="1449578" y="557657"/>
                </a:lnTo>
                <a:lnTo>
                  <a:pt x="1448562" y="554228"/>
                </a:lnTo>
                <a:lnTo>
                  <a:pt x="1445133" y="552323"/>
                </a:lnTo>
                <a:lnTo>
                  <a:pt x="1405001" y="562991"/>
                </a:lnTo>
                <a:lnTo>
                  <a:pt x="1401572" y="564007"/>
                </a:lnTo>
                <a:lnTo>
                  <a:pt x="1399540" y="567436"/>
                </a:lnTo>
                <a:lnTo>
                  <a:pt x="1400429" y="570865"/>
                </a:lnTo>
                <a:lnTo>
                  <a:pt x="1401318" y="574167"/>
                </a:lnTo>
                <a:lnTo>
                  <a:pt x="1404874" y="576199"/>
                </a:lnTo>
                <a:lnTo>
                  <a:pt x="1448435" y="564515"/>
                </a:lnTo>
                <a:lnTo>
                  <a:pt x="1450467" y="561086"/>
                </a:lnTo>
                <a:close/>
              </a:path>
              <a:path w="3512184" h="963294">
                <a:moveTo>
                  <a:pt x="1536319" y="538099"/>
                </a:moveTo>
                <a:lnTo>
                  <a:pt x="1534541" y="531241"/>
                </a:lnTo>
                <a:lnTo>
                  <a:pt x="1530985" y="529336"/>
                </a:lnTo>
                <a:lnTo>
                  <a:pt x="1487424" y="540893"/>
                </a:lnTo>
                <a:lnTo>
                  <a:pt x="1485392" y="544449"/>
                </a:lnTo>
                <a:lnTo>
                  <a:pt x="1486281" y="547878"/>
                </a:lnTo>
                <a:lnTo>
                  <a:pt x="1487297" y="551180"/>
                </a:lnTo>
                <a:lnTo>
                  <a:pt x="1490726" y="553212"/>
                </a:lnTo>
                <a:lnTo>
                  <a:pt x="1494155" y="552323"/>
                </a:lnTo>
                <a:lnTo>
                  <a:pt x="1530858" y="542417"/>
                </a:lnTo>
                <a:lnTo>
                  <a:pt x="1534287" y="541528"/>
                </a:lnTo>
                <a:lnTo>
                  <a:pt x="1536319" y="538099"/>
                </a:lnTo>
                <a:close/>
              </a:path>
              <a:path w="3512184" h="963294">
                <a:moveTo>
                  <a:pt x="1622171" y="515112"/>
                </a:moveTo>
                <a:lnTo>
                  <a:pt x="1620393" y="508254"/>
                </a:lnTo>
                <a:lnTo>
                  <a:pt x="1616837" y="506222"/>
                </a:lnTo>
                <a:lnTo>
                  <a:pt x="1613535" y="507238"/>
                </a:lnTo>
                <a:lnTo>
                  <a:pt x="1573276" y="517906"/>
                </a:lnTo>
                <a:lnTo>
                  <a:pt x="1571244" y="521462"/>
                </a:lnTo>
                <a:lnTo>
                  <a:pt x="1572260" y="524764"/>
                </a:lnTo>
                <a:lnTo>
                  <a:pt x="1573149" y="528193"/>
                </a:lnTo>
                <a:lnTo>
                  <a:pt x="1576578" y="530225"/>
                </a:lnTo>
                <a:lnTo>
                  <a:pt x="1620139" y="518541"/>
                </a:lnTo>
                <a:lnTo>
                  <a:pt x="1622171" y="515112"/>
                </a:lnTo>
                <a:close/>
              </a:path>
              <a:path w="3512184" h="963294">
                <a:moveTo>
                  <a:pt x="1652651" y="858774"/>
                </a:moveTo>
                <a:lnTo>
                  <a:pt x="1651254" y="855599"/>
                </a:lnTo>
                <a:lnTo>
                  <a:pt x="1649730" y="852424"/>
                </a:lnTo>
                <a:lnTo>
                  <a:pt x="1646047" y="851027"/>
                </a:lnTo>
                <a:lnTo>
                  <a:pt x="1642872" y="852551"/>
                </a:lnTo>
                <a:lnTo>
                  <a:pt x="1618081" y="863815"/>
                </a:lnTo>
                <a:lnTo>
                  <a:pt x="1604899" y="834898"/>
                </a:lnTo>
                <a:lnTo>
                  <a:pt x="1551432" y="901319"/>
                </a:lnTo>
                <a:lnTo>
                  <a:pt x="1636522" y="904240"/>
                </a:lnTo>
                <a:lnTo>
                  <a:pt x="1626095" y="881380"/>
                </a:lnTo>
                <a:lnTo>
                  <a:pt x="1623326" y="875322"/>
                </a:lnTo>
                <a:lnTo>
                  <a:pt x="1648079" y="863981"/>
                </a:lnTo>
                <a:lnTo>
                  <a:pt x="1651254" y="862584"/>
                </a:lnTo>
                <a:lnTo>
                  <a:pt x="1652651" y="858774"/>
                </a:lnTo>
                <a:close/>
              </a:path>
              <a:path w="3512184" h="963294">
                <a:moveTo>
                  <a:pt x="1708023" y="491998"/>
                </a:moveTo>
                <a:lnTo>
                  <a:pt x="1707134" y="488696"/>
                </a:lnTo>
                <a:lnTo>
                  <a:pt x="1706245" y="485267"/>
                </a:lnTo>
                <a:lnTo>
                  <a:pt x="1702816" y="483235"/>
                </a:lnTo>
                <a:lnTo>
                  <a:pt x="1659128" y="494919"/>
                </a:lnTo>
                <a:lnTo>
                  <a:pt x="1657223" y="498475"/>
                </a:lnTo>
                <a:lnTo>
                  <a:pt x="1658112" y="501777"/>
                </a:lnTo>
                <a:lnTo>
                  <a:pt x="1659001" y="505206"/>
                </a:lnTo>
                <a:lnTo>
                  <a:pt x="1662430" y="507238"/>
                </a:lnTo>
                <a:lnTo>
                  <a:pt x="1705991" y="495554"/>
                </a:lnTo>
                <a:lnTo>
                  <a:pt x="1708023" y="491998"/>
                </a:lnTo>
                <a:close/>
              </a:path>
              <a:path w="3512184" h="963294">
                <a:moveTo>
                  <a:pt x="1733550" y="821817"/>
                </a:moveTo>
                <a:lnTo>
                  <a:pt x="1732026" y="818642"/>
                </a:lnTo>
                <a:lnTo>
                  <a:pt x="1730629" y="815467"/>
                </a:lnTo>
                <a:lnTo>
                  <a:pt x="1726819" y="814070"/>
                </a:lnTo>
                <a:lnTo>
                  <a:pt x="1723644" y="815467"/>
                </a:lnTo>
                <a:lnTo>
                  <a:pt x="1688973" y="831342"/>
                </a:lnTo>
                <a:lnTo>
                  <a:pt x="1685798" y="832866"/>
                </a:lnTo>
                <a:lnTo>
                  <a:pt x="1684401" y="836549"/>
                </a:lnTo>
                <a:lnTo>
                  <a:pt x="1685925" y="839724"/>
                </a:lnTo>
                <a:lnTo>
                  <a:pt x="1687322" y="842899"/>
                </a:lnTo>
                <a:lnTo>
                  <a:pt x="1691132" y="844296"/>
                </a:lnTo>
                <a:lnTo>
                  <a:pt x="1694307" y="842899"/>
                </a:lnTo>
                <a:lnTo>
                  <a:pt x="1728978" y="827024"/>
                </a:lnTo>
                <a:lnTo>
                  <a:pt x="1732153" y="825627"/>
                </a:lnTo>
                <a:lnTo>
                  <a:pt x="1733550" y="821817"/>
                </a:lnTo>
                <a:close/>
              </a:path>
              <a:path w="3512184" h="963294">
                <a:moveTo>
                  <a:pt x="1793875" y="469011"/>
                </a:moveTo>
                <a:lnTo>
                  <a:pt x="1792986" y="465709"/>
                </a:lnTo>
                <a:lnTo>
                  <a:pt x="1792097" y="462280"/>
                </a:lnTo>
                <a:lnTo>
                  <a:pt x="1788668" y="460248"/>
                </a:lnTo>
                <a:lnTo>
                  <a:pt x="1745107" y="471932"/>
                </a:lnTo>
                <a:lnTo>
                  <a:pt x="1743075" y="475361"/>
                </a:lnTo>
                <a:lnTo>
                  <a:pt x="1744853" y="482219"/>
                </a:lnTo>
                <a:lnTo>
                  <a:pt x="1748282" y="484251"/>
                </a:lnTo>
                <a:lnTo>
                  <a:pt x="1791970" y="472567"/>
                </a:lnTo>
                <a:lnTo>
                  <a:pt x="1793875" y="469011"/>
                </a:lnTo>
                <a:close/>
              </a:path>
              <a:path w="3512184" h="963294">
                <a:moveTo>
                  <a:pt x="1814322" y="784860"/>
                </a:moveTo>
                <a:lnTo>
                  <a:pt x="1812925" y="781558"/>
                </a:lnTo>
                <a:lnTo>
                  <a:pt x="1811401" y="778383"/>
                </a:lnTo>
                <a:lnTo>
                  <a:pt x="1807718" y="776986"/>
                </a:lnTo>
                <a:lnTo>
                  <a:pt x="1804543" y="778510"/>
                </a:lnTo>
                <a:lnTo>
                  <a:pt x="1769872" y="794385"/>
                </a:lnTo>
                <a:lnTo>
                  <a:pt x="1766697" y="795782"/>
                </a:lnTo>
                <a:lnTo>
                  <a:pt x="1765300" y="799592"/>
                </a:lnTo>
                <a:lnTo>
                  <a:pt x="1766697" y="802767"/>
                </a:lnTo>
                <a:lnTo>
                  <a:pt x="1768221" y="805942"/>
                </a:lnTo>
                <a:lnTo>
                  <a:pt x="1771904" y="807339"/>
                </a:lnTo>
                <a:lnTo>
                  <a:pt x="1775079" y="805942"/>
                </a:lnTo>
                <a:lnTo>
                  <a:pt x="1809750" y="790067"/>
                </a:lnTo>
                <a:lnTo>
                  <a:pt x="1812925" y="788543"/>
                </a:lnTo>
                <a:lnTo>
                  <a:pt x="1814322" y="784860"/>
                </a:lnTo>
                <a:close/>
              </a:path>
              <a:path w="3512184" h="963294">
                <a:moveTo>
                  <a:pt x="1879854" y="446024"/>
                </a:moveTo>
                <a:lnTo>
                  <a:pt x="1878838" y="442722"/>
                </a:lnTo>
                <a:lnTo>
                  <a:pt x="1877949" y="439293"/>
                </a:lnTo>
                <a:lnTo>
                  <a:pt x="1874520" y="437261"/>
                </a:lnTo>
                <a:lnTo>
                  <a:pt x="1830959" y="448945"/>
                </a:lnTo>
                <a:lnTo>
                  <a:pt x="1828927" y="452374"/>
                </a:lnTo>
                <a:lnTo>
                  <a:pt x="1830705" y="459232"/>
                </a:lnTo>
                <a:lnTo>
                  <a:pt x="1834261" y="461264"/>
                </a:lnTo>
                <a:lnTo>
                  <a:pt x="1837563" y="460248"/>
                </a:lnTo>
                <a:lnTo>
                  <a:pt x="1877822" y="449580"/>
                </a:lnTo>
                <a:lnTo>
                  <a:pt x="1879854" y="446024"/>
                </a:lnTo>
                <a:close/>
              </a:path>
              <a:path w="3512184" h="963294">
                <a:moveTo>
                  <a:pt x="1895221" y="747776"/>
                </a:moveTo>
                <a:lnTo>
                  <a:pt x="1893697" y="744601"/>
                </a:lnTo>
                <a:lnTo>
                  <a:pt x="1892300" y="741426"/>
                </a:lnTo>
                <a:lnTo>
                  <a:pt x="1888490" y="740029"/>
                </a:lnTo>
                <a:lnTo>
                  <a:pt x="1885315" y="741426"/>
                </a:lnTo>
                <a:lnTo>
                  <a:pt x="1850644" y="757301"/>
                </a:lnTo>
                <a:lnTo>
                  <a:pt x="1847469" y="758825"/>
                </a:lnTo>
                <a:lnTo>
                  <a:pt x="1846072" y="762635"/>
                </a:lnTo>
                <a:lnTo>
                  <a:pt x="1847596" y="765810"/>
                </a:lnTo>
                <a:lnTo>
                  <a:pt x="1848993" y="768985"/>
                </a:lnTo>
                <a:lnTo>
                  <a:pt x="1852803" y="770382"/>
                </a:lnTo>
                <a:lnTo>
                  <a:pt x="1855978" y="768858"/>
                </a:lnTo>
                <a:lnTo>
                  <a:pt x="1890649" y="752983"/>
                </a:lnTo>
                <a:lnTo>
                  <a:pt x="1893824" y="751586"/>
                </a:lnTo>
                <a:lnTo>
                  <a:pt x="1895221" y="747776"/>
                </a:lnTo>
                <a:close/>
              </a:path>
              <a:path w="3512184" h="963294">
                <a:moveTo>
                  <a:pt x="1965706" y="423037"/>
                </a:moveTo>
                <a:lnTo>
                  <a:pt x="1964817" y="419608"/>
                </a:lnTo>
                <a:lnTo>
                  <a:pt x="1963801" y="416306"/>
                </a:lnTo>
                <a:lnTo>
                  <a:pt x="1960372" y="414274"/>
                </a:lnTo>
                <a:lnTo>
                  <a:pt x="1956943" y="415163"/>
                </a:lnTo>
                <a:lnTo>
                  <a:pt x="1920240" y="425069"/>
                </a:lnTo>
                <a:lnTo>
                  <a:pt x="1916811" y="425958"/>
                </a:lnTo>
                <a:lnTo>
                  <a:pt x="1914779" y="429387"/>
                </a:lnTo>
                <a:lnTo>
                  <a:pt x="1916557" y="436245"/>
                </a:lnTo>
                <a:lnTo>
                  <a:pt x="1920113" y="438150"/>
                </a:lnTo>
                <a:lnTo>
                  <a:pt x="1960245" y="427482"/>
                </a:lnTo>
                <a:lnTo>
                  <a:pt x="1963674" y="426466"/>
                </a:lnTo>
                <a:lnTo>
                  <a:pt x="1965706" y="423037"/>
                </a:lnTo>
                <a:close/>
              </a:path>
              <a:path w="3512184" h="963294">
                <a:moveTo>
                  <a:pt x="1975993" y="710819"/>
                </a:moveTo>
                <a:lnTo>
                  <a:pt x="1974596" y="707644"/>
                </a:lnTo>
                <a:lnTo>
                  <a:pt x="1973072" y="704469"/>
                </a:lnTo>
                <a:lnTo>
                  <a:pt x="1969389" y="703072"/>
                </a:lnTo>
                <a:lnTo>
                  <a:pt x="1966214" y="704469"/>
                </a:lnTo>
                <a:lnTo>
                  <a:pt x="1931543" y="720344"/>
                </a:lnTo>
                <a:lnTo>
                  <a:pt x="1928368" y="721741"/>
                </a:lnTo>
                <a:lnTo>
                  <a:pt x="1926971" y="725551"/>
                </a:lnTo>
                <a:lnTo>
                  <a:pt x="1928368" y="728726"/>
                </a:lnTo>
                <a:lnTo>
                  <a:pt x="1929892" y="731901"/>
                </a:lnTo>
                <a:lnTo>
                  <a:pt x="1933575" y="733298"/>
                </a:lnTo>
                <a:lnTo>
                  <a:pt x="1936750" y="731901"/>
                </a:lnTo>
                <a:lnTo>
                  <a:pt x="1971421" y="716026"/>
                </a:lnTo>
                <a:lnTo>
                  <a:pt x="1974596" y="714629"/>
                </a:lnTo>
                <a:lnTo>
                  <a:pt x="1975993" y="710819"/>
                </a:lnTo>
                <a:close/>
              </a:path>
              <a:path w="3512184" h="963294">
                <a:moveTo>
                  <a:pt x="2051558" y="400050"/>
                </a:moveTo>
                <a:lnTo>
                  <a:pt x="2050669" y="396621"/>
                </a:lnTo>
                <a:lnTo>
                  <a:pt x="2049780" y="393319"/>
                </a:lnTo>
                <a:lnTo>
                  <a:pt x="2046224" y="391287"/>
                </a:lnTo>
                <a:lnTo>
                  <a:pt x="2042795" y="392176"/>
                </a:lnTo>
                <a:lnTo>
                  <a:pt x="2006092" y="402082"/>
                </a:lnTo>
                <a:lnTo>
                  <a:pt x="2002663" y="402971"/>
                </a:lnTo>
                <a:lnTo>
                  <a:pt x="2000631" y="406400"/>
                </a:lnTo>
                <a:lnTo>
                  <a:pt x="2001520" y="409829"/>
                </a:lnTo>
                <a:lnTo>
                  <a:pt x="2002409" y="413131"/>
                </a:lnTo>
                <a:lnTo>
                  <a:pt x="2005965" y="415163"/>
                </a:lnTo>
                <a:lnTo>
                  <a:pt x="2009394" y="414274"/>
                </a:lnTo>
                <a:lnTo>
                  <a:pt x="2046097" y="404368"/>
                </a:lnTo>
                <a:lnTo>
                  <a:pt x="2049526" y="403479"/>
                </a:lnTo>
                <a:lnTo>
                  <a:pt x="2051558" y="400050"/>
                </a:lnTo>
                <a:close/>
              </a:path>
              <a:path w="3512184" h="963294">
                <a:moveTo>
                  <a:pt x="2056892" y="673862"/>
                </a:moveTo>
                <a:lnTo>
                  <a:pt x="2055368" y="670560"/>
                </a:lnTo>
                <a:lnTo>
                  <a:pt x="2053971" y="667385"/>
                </a:lnTo>
                <a:lnTo>
                  <a:pt x="2050161" y="665988"/>
                </a:lnTo>
                <a:lnTo>
                  <a:pt x="2046986" y="667512"/>
                </a:lnTo>
                <a:lnTo>
                  <a:pt x="2012315" y="683387"/>
                </a:lnTo>
                <a:lnTo>
                  <a:pt x="2009140" y="684784"/>
                </a:lnTo>
                <a:lnTo>
                  <a:pt x="2007743" y="688594"/>
                </a:lnTo>
                <a:lnTo>
                  <a:pt x="2009267" y="691769"/>
                </a:lnTo>
                <a:lnTo>
                  <a:pt x="2010664" y="694944"/>
                </a:lnTo>
                <a:lnTo>
                  <a:pt x="2014474" y="696341"/>
                </a:lnTo>
                <a:lnTo>
                  <a:pt x="2017649" y="694944"/>
                </a:lnTo>
                <a:lnTo>
                  <a:pt x="2052320" y="679069"/>
                </a:lnTo>
                <a:lnTo>
                  <a:pt x="2055495" y="677545"/>
                </a:lnTo>
                <a:lnTo>
                  <a:pt x="2056892" y="673862"/>
                </a:lnTo>
                <a:close/>
              </a:path>
              <a:path w="3512184" h="963294">
                <a:moveTo>
                  <a:pt x="2137410" y="377063"/>
                </a:moveTo>
                <a:lnTo>
                  <a:pt x="2135632" y="370205"/>
                </a:lnTo>
                <a:lnTo>
                  <a:pt x="2132076" y="368300"/>
                </a:lnTo>
                <a:lnTo>
                  <a:pt x="2091944" y="378968"/>
                </a:lnTo>
                <a:lnTo>
                  <a:pt x="2088515" y="379984"/>
                </a:lnTo>
                <a:lnTo>
                  <a:pt x="2086483" y="383413"/>
                </a:lnTo>
                <a:lnTo>
                  <a:pt x="2087372" y="386842"/>
                </a:lnTo>
                <a:lnTo>
                  <a:pt x="2088388" y="390144"/>
                </a:lnTo>
                <a:lnTo>
                  <a:pt x="2091817" y="392176"/>
                </a:lnTo>
                <a:lnTo>
                  <a:pt x="2135378" y="380492"/>
                </a:lnTo>
                <a:lnTo>
                  <a:pt x="2137410" y="377063"/>
                </a:lnTo>
                <a:close/>
              </a:path>
              <a:path w="3512184" h="963294">
                <a:moveTo>
                  <a:pt x="2137664" y="636778"/>
                </a:moveTo>
                <a:lnTo>
                  <a:pt x="2136267" y="633603"/>
                </a:lnTo>
                <a:lnTo>
                  <a:pt x="2134743" y="630428"/>
                </a:lnTo>
                <a:lnTo>
                  <a:pt x="2131060" y="629031"/>
                </a:lnTo>
                <a:lnTo>
                  <a:pt x="2127885" y="630428"/>
                </a:lnTo>
                <a:lnTo>
                  <a:pt x="2093214" y="646303"/>
                </a:lnTo>
                <a:lnTo>
                  <a:pt x="2090039" y="647827"/>
                </a:lnTo>
                <a:lnTo>
                  <a:pt x="2088642" y="651510"/>
                </a:lnTo>
                <a:lnTo>
                  <a:pt x="2090039" y="654812"/>
                </a:lnTo>
                <a:lnTo>
                  <a:pt x="2091563" y="657987"/>
                </a:lnTo>
                <a:lnTo>
                  <a:pt x="2095246" y="659384"/>
                </a:lnTo>
                <a:lnTo>
                  <a:pt x="2098421" y="657860"/>
                </a:lnTo>
                <a:lnTo>
                  <a:pt x="2133092" y="641985"/>
                </a:lnTo>
                <a:lnTo>
                  <a:pt x="2136267" y="640588"/>
                </a:lnTo>
                <a:lnTo>
                  <a:pt x="2137664" y="636778"/>
                </a:lnTo>
                <a:close/>
              </a:path>
              <a:path w="3512184" h="963294">
                <a:moveTo>
                  <a:pt x="2218563" y="599821"/>
                </a:moveTo>
                <a:lnTo>
                  <a:pt x="2217039" y="596646"/>
                </a:lnTo>
                <a:lnTo>
                  <a:pt x="2215642" y="593471"/>
                </a:lnTo>
                <a:lnTo>
                  <a:pt x="2211832" y="592074"/>
                </a:lnTo>
                <a:lnTo>
                  <a:pt x="2208657" y="593471"/>
                </a:lnTo>
                <a:lnTo>
                  <a:pt x="2173986" y="609346"/>
                </a:lnTo>
                <a:lnTo>
                  <a:pt x="2170811" y="610743"/>
                </a:lnTo>
                <a:lnTo>
                  <a:pt x="2169414" y="614553"/>
                </a:lnTo>
                <a:lnTo>
                  <a:pt x="2170938" y="617728"/>
                </a:lnTo>
                <a:lnTo>
                  <a:pt x="2172335" y="620903"/>
                </a:lnTo>
                <a:lnTo>
                  <a:pt x="2176145" y="622300"/>
                </a:lnTo>
                <a:lnTo>
                  <a:pt x="2179320" y="620903"/>
                </a:lnTo>
                <a:lnTo>
                  <a:pt x="2213991" y="605028"/>
                </a:lnTo>
                <a:lnTo>
                  <a:pt x="2217166" y="603631"/>
                </a:lnTo>
                <a:lnTo>
                  <a:pt x="2218563" y="599821"/>
                </a:lnTo>
                <a:close/>
              </a:path>
              <a:path w="3512184" h="963294">
                <a:moveTo>
                  <a:pt x="2223262" y="354076"/>
                </a:moveTo>
                <a:lnTo>
                  <a:pt x="2221484" y="347218"/>
                </a:lnTo>
                <a:lnTo>
                  <a:pt x="2217928" y="345186"/>
                </a:lnTo>
                <a:lnTo>
                  <a:pt x="2214626" y="346202"/>
                </a:lnTo>
                <a:lnTo>
                  <a:pt x="2174367" y="356870"/>
                </a:lnTo>
                <a:lnTo>
                  <a:pt x="2172335" y="360426"/>
                </a:lnTo>
                <a:lnTo>
                  <a:pt x="2173351" y="363855"/>
                </a:lnTo>
                <a:lnTo>
                  <a:pt x="2174240" y="367157"/>
                </a:lnTo>
                <a:lnTo>
                  <a:pt x="2177669" y="369189"/>
                </a:lnTo>
                <a:lnTo>
                  <a:pt x="2221230" y="357505"/>
                </a:lnTo>
                <a:lnTo>
                  <a:pt x="2223262" y="354076"/>
                </a:lnTo>
                <a:close/>
              </a:path>
              <a:path w="3512184" h="963294">
                <a:moveTo>
                  <a:pt x="2299335" y="562737"/>
                </a:moveTo>
                <a:lnTo>
                  <a:pt x="2297938" y="559562"/>
                </a:lnTo>
                <a:lnTo>
                  <a:pt x="2296414" y="556387"/>
                </a:lnTo>
                <a:lnTo>
                  <a:pt x="2292731" y="554990"/>
                </a:lnTo>
                <a:lnTo>
                  <a:pt x="2289556" y="556514"/>
                </a:lnTo>
                <a:lnTo>
                  <a:pt x="2254885" y="572389"/>
                </a:lnTo>
                <a:lnTo>
                  <a:pt x="2251710" y="573786"/>
                </a:lnTo>
                <a:lnTo>
                  <a:pt x="2250313" y="577596"/>
                </a:lnTo>
                <a:lnTo>
                  <a:pt x="2251710" y="580771"/>
                </a:lnTo>
                <a:lnTo>
                  <a:pt x="2253234" y="583946"/>
                </a:lnTo>
                <a:lnTo>
                  <a:pt x="2256917" y="585343"/>
                </a:lnTo>
                <a:lnTo>
                  <a:pt x="2260092" y="583946"/>
                </a:lnTo>
                <a:lnTo>
                  <a:pt x="2294763" y="568071"/>
                </a:lnTo>
                <a:lnTo>
                  <a:pt x="2297938" y="566547"/>
                </a:lnTo>
                <a:lnTo>
                  <a:pt x="2299335" y="562737"/>
                </a:lnTo>
                <a:close/>
              </a:path>
              <a:path w="3512184" h="963294">
                <a:moveTo>
                  <a:pt x="2309114" y="331089"/>
                </a:moveTo>
                <a:lnTo>
                  <a:pt x="2307336" y="324231"/>
                </a:lnTo>
                <a:lnTo>
                  <a:pt x="2303907" y="322199"/>
                </a:lnTo>
                <a:lnTo>
                  <a:pt x="2300478" y="323215"/>
                </a:lnTo>
                <a:lnTo>
                  <a:pt x="2260219" y="333883"/>
                </a:lnTo>
                <a:lnTo>
                  <a:pt x="2258314" y="337439"/>
                </a:lnTo>
                <a:lnTo>
                  <a:pt x="2259203" y="340741"/>
                </a:lnTo>
                <a:lnTo>
                  <a:pt x="2260092" y="344170"/>
                </a:lnTo>
                <a:lnTo>
                  <a:pt x="2263521" y="346202"/>
                </a:lnTo>
                <a:lnTo>
                  <a:pt x="2307082" y="334518"/>
                </a:lnTo>
                <a:lnTo>
                  <a:pt x="2309114" y="331089"/>
                </a:lnTo>
                <a:close/>
              </a:path>
              <a:path w="3512184" h="963294">
                <a:moveTo>
                  <a:pt x="2380234" y="525780"/>
                </a:moveTo>
                <a:lnTo>
                  <a:pt x="2378710" y="522605"/>
                </a:lnTo>
                <a:lnTo>
                  <a:pt x="2377313" y="519430"/>
                </a:lnTo>
                <a:lnTo>
                  <a:pt x="2373503" y="518033"/>
                </a:lnTo>
                <a:lnTo>
                  <a:pt x="2370328" y="519430"/>
                </a:lnTo>
                <a:lnTo>
                  <a:pt x="2335657" y="535305"/>
                </a:lnTo>
                <a:lnTo>
                  <a:pt x="2332482" y="536829"/>
                </a:lnTo>
                <a:lnTo>
                  <a:pt x="2331085" y="540512"/>
                </a:lnTo>
                <a:lnTo>
                  <a:pt x="2332609" y="543814"/>
                </a:lnTo>
                <a:lnTo>
                  <a:pt x="2334006" y="546989"/>
                </a:lnTo>
                <a:lnTo>
                  <a:pt x="2337816" y="548386"/>
                </a:lnTo>
                <a:lnTo>
                  <a:pt x="2340991" y="546862"/>
                </a:lnTo>
                <a:lnTo>
                  <a:pt x="2375662" y="530987"/>
                </a:lnTo>
                <a:lnTo>
                  <a:pt x="2378837" y="529590"/>
                </a:lnTo>
                <a:lnTo>
                  <a:pt x="2380234" y="525780"/>
                </a:lnTo>
                <a:close/>
              </a:path>
              <a:path w="3512184" h="963294">
                <a:moveTo>
                  <a:pt x="2394966" y="307975"/>
                </a:moveTo>
                <a:lnTo>
                  <a:pt x="2394077" y="304673"/>
                </a:lnTo>
                <a:lnTo>
                  <a:pt x="2393188" y="301244"/>
                </a:lnTo>
                <a:lnTo>
                  <a:pt x="2389759" y="299212"/>
                </a:lnTo>
                <a:lnTo>
                  <a:pt x="2346198" y="310896"/>
                </a:lnTo>
                <a:lnTo>
                  <a:pt x="2344166" y="314452"/>
                </a:lnTo>
                <a:lnTo>
                  <a:pt x="2345055" y="317754"/>
                </a:lnTo>
                <a:lnTo>
                  <a:pt x="2345944" y="321183"/>
                </a:lnTo>
                <a:lnTo>
                  <a:pt x="2349500" y="323215"/>
                </a:lnTo>
                <a:lnTo>
                  <a:pt x="2393061" y="311531"/>
                </a:lnTo>
                <a:lnTo>
                  <a:pt x="2394966" y="307975"/>
                </a:lnTo>
                <a:close/>
              </a:path>
              <a:path w="3512184" h="963294">
                <a:moveTo>
                  <a:pt x="2461006" y="488823"/>
                </a:moveTo>
                <a:lnTo>
                  <a:pt x="2459609" y="485648"/>
                </a:lnTo>
                <a:lnTo>
                  <a:pt x="2458085" y="482473"/>
                </a:lnTo>
                <a:lnTo>
                  <a:pt x="2454402" y="481076"/>
                </a:lnTo>
                <a:lnTo>
                  <a:pt x="2451227" y="482473"/>
                </a:lnTo>
                <a:lnTo>
                  <a:pt x="2416556" y="498348"/>
                </a:lnTo>
                <a:lnTo>
                  <a:pt x="2413381" y="499745"/>
                </a:lnTo>
                <a:lnTo>
                  <a:pt x="2411984" y="503555"/>
                </a:lnTo>
                <a:lnTo>
                  <a:pt x="2413381" y="506730"/>
                </a:lnTo>
                <a:lnTo>
                  <a:pt x="2414905" y="509905"/>
                </a:lnTo>
                <a:lnTo>
                  <a:pt x="2418588" y="511302"/>
                </a:lnTo>
                <a:lnTo>
                  <a:pt x="2421763" y="509905"/>
                </a:lnTo>
                <a:lnTo>
                  <a:pt x="2456434" y="494030"/>
                </a:lnTo>
                <a:lnTo>
                  <a:pt x="2459609" y="492506"/>
                </a:lnTo>
                <a:lnTo>
                  <a:pt x="2461006" y="488823"/>
                </a:lnTo>
                <a:close/>
              </a:path>
              <a:path w="3512184" h="963294">
                <a:moveTo>
                  <a:pt x="2480945" y="284988"/>
                </a:moveTo>
                <a:lnTo>
                  <a:pt x="2480056" y="281686"/>
                </a:lnTo>
                <a:lnTo>
                  <a:pt x="2479040" y="278257"/>
                </a:lnTo>
                <a:lnTo>
                  <a:pt x="2475598" y="276225"/>
                </a:lnTo>
                <a:lnTo>
                  <a:pt x="2432050" y="287909"/>
                </a:lnTo>
                <a:lnTo>
                  <a:pt x="2430018" y="291338"/>
                </a:lnTo>
                <a:lnTo>
                  <a:pt x="2431796" y="298196"/>
                </a:lnTo>
                <a:lnTo>
                  <a:pt x="2435352" y="300228"/>
                </a:lnTo>
                <a:lnTo>
                  <a:pt x="2438654" y="299212"/>
                </a:lnTo>
                <a:lnTo>
                  <a:pt x="2478900" y="288544"/>
                </a:lnTo>
                <a:lnTo>
                  <a:pt x="2480945" y="284988"/>
                </a:lnTo>
                <a:close/>
              </a:path>
              <a:path w="3512184" h="963294">
                <a:moveTo>
                  <a:pt x="2541905" y="451739"/>
                </a:moveTo>
                <a:lnTo>
                  <a:pt x="2540381" y="448564"/>
                </a:lnTo>
                <a:lnTo>
                  <a:pt x="2538971" y="445389"/>
                </a:lnTo>
                <a:lnTo>
                  <a:pt x="2535174" y="443992"/>
                </a:lnTo>
                <a:lnTo>
                  <a:pt x="2531999" y="445516"/>
                </a:lnTo>
                <a:lnTo>
                  <a:pt x="2497328" y="461391"/>
                </a:lnTo>
                <a:lnTo>
                  <a:pt x="2494153" y="462788"/>
                </a:lnTo>
                <a:lnTo>
                  <a:pt x="2492756" y="466598"/>
                </a:lnTo>
                <a:lnTo>
                  <a:pt x="2494280" y="469773"/>
                </a:lnTo>
                <a:lnTo>
                  <a:pt x="2495677" y="472948"/>
                </a:lnTo>
                <a:lnTo>
                  <a:pt x="2499474" y="474345"/>
                </a:lnTo>
                <a:lnTo>
                  <a:pt x="2502649" y="472821"/>
                </a:lnTo>
                <a:lnTo>
                  <a:pt x="2537320" y="457073"/>
                </a:lnTo>
                <a:lnTo>
                  <a:pt x="2540495" y="455549"/>
                </a:lnTo>
                <a:lnTo>
                  <a:pt x="2541905" y="451739"/>
                </a:lnTo>
                <a:close/>
              </a:path>
              <a:path w="3512184" h="963294">
                <a:moveTo>
                  <a:pt x="2566797" y="262001"/>
                </a:moveTo>
                <a:lnTo>
                  <a:pt x="2565895" y="258572"/>
                </a:lnTo>
                <a:lnTo>
                  <a:pt x="2565019" y="255270"/>
                </a:lnTo>
                <a:lnTo>
                  <a:pt x="2561450" y="253238"/>
                </a:lnTo>
                <a:lnTo>
                  <a:pt x="2558021" y="254127"/>
                </a:lnTo>
                <a:lnTo>
                  <a:pt x="2521331" y="264033"/>
                </a:lnTo>
                <a:lnTo>
                  <a:pt x="2517902" y="264922"/>
                </a:lnTo>
                <a:lnTo>
                  <a:pt x="2515870" y="268351"/>
                </a:lnTo>
                <a:lnTo>
                  <a:pt x="2517648" y="275209"/>
                </a:lnTo>
                <a:lnTo>
                  <a:pt x="2521204" y="277114"/>
                </a:lnTo>
                <a:lnTo>
                  <a:pt x="2564765" y="265557"/>
                </a:lnTo>
                <a:lnTo>
                  <a:pt x="2566797" y="262001"/>
                </a:lnTo>
                <a:close/>
              </a:path>
              <a:path w="3512184" h="963294">
                <a:moveTo>
                  <a:pt x="2622677" y="414782"/>
                </a:moveTo>
                <a:lnTo>
                  <a:pt x="2621280" y="411607"/>
                </a:lnTo>
                <a:lnTo>
                  <a:pt x="2619756" y="408432"/>
                </a:lnTo>
                <a:lnTo>
                  <a:pt x="2616073" y="407035"/>
                </a:lnTo>
                <a:lnTo>
                  <a:pt x="2612771" y="408432"/>
                </a:lnTo>
                <a:lnTo>
                  <a:pt x="2578227" y="424307"/>
                </a:lnTo>
                <a:lnTo>
                  <a:pt x="2575052" y="425831"/>
                </a:lnTo>
                <a:lnTo>
                  <a:pt x="2573655" y="429514"/>
                </a:lnTo>
                <a:lnTo>
                  <a:pt x="2575052" y="432689"/>
                </a:lnTo>
                <a:lnTo>
                  <a:pt x="2576576" y="435991"/>
                </a:lnTo>
                <a:lnTo>
                  <a:pt x="2580246" y="437388"/>
                </a:lnTo>
                <a:lnTo>
                  <a:pt x="2583421" y="435864"/>
                </a:lnTo>
                <a:lnTo>
                  <a:pt x="2618105" y="419989"/>
                </a:lnTo>
                <a:lnTo>
                  <a:pt x="2621280" y="418592"/>
                </a:lnTo>
                <a:lnTo>
                  <a:pt x="2622677" y="414782"/>
                </a:lnTo>
                <a:close/>
              </a:path>
              <a:path w="3512184" h="963294">
                <a:moveTo>
                  <a:pt x="2652649" y="239014"/>
                </a:moveTo>
                <a:lnTo>
                  <a:pt x="2651760" y="235585"/>
                </a:lnTo>
                <a:lnTo>
                  <a:pt x="2650871" y="232283"/>
                </a:lnTo>
                <a:lnTo>
                  <a:pt x="2647315" y="230251"/>
                </a:lnTo>
                <a:lnTo>
                  <a:pt x="2603754" y="241935"/>
                </a:lnTo>
                <a:lnTo>
                  <a:pt x="2601722" y="245364"/>
                </a:lnTo>
                <a:lnTo>
                  <a:pt x="2602598" y="248793"/>
                </a:lnTo>
                <a:lnTo>
                  <a:pt x="2603627" y="252222"/>
                </a:lnTo>
                <a:lnTo>
                  <a:pt x="2607056" y="254127"/>
                </a:lnTo>
                <a:lnTo>
                  <a:pt x="2647188" y="243459"/>
                </a:lnTo>
                <a:lnTo>
                  <a:pt x="2650617" y="242443"/>
                </a:lnTo>
                <a:lnTo>
                  <a:pt x="2652649" y="239014"/>
                </a:lnTo>
                <a:close/>
              </a:path>
              <a:path w="3512184" h="963294">
                <a:moveTo>
                  <a:pt x="2703576" y="377825"/>
                </a:moveTo>
                <a:lnTo>
                  <a:pt x="2702052" y="374650"/>
                </a:lnTo>
                <a:lnTo>
                  <a:pt x="2700655" y="371475"/>
                </a:lnTo>
                <a:lnTo>
                  <a:pt x="2696845" y="370078"/>
                </a:lnTo>
                <a:lnTo>
                  <a:pt x="2693670" y="371475"/>
                </a:lnTo>
                <a:lnTo>
                  <a:pt x="2658999" y="387350"/>
                </a:lnTo>
                <a:lnTo>
                  <a:pt x="2655824" y="388747"/>
                </a:lnTo>
                <a:lnTo>
                  <a:pt x="2654427" y="392557"/>
                </a:lnTo>
                <a:lnTo>
                  <a:pt x="2655951" y="395732"/>
                </a:lnTo>
                <a:lnTo>
                  <a:pt x="2657348" y="398907"/>
                </a:lnTo>
                <a:lnTo>
                  <a:pt x="2661158" y="400304"/>
                </a:lnTo>
                <a:lnTo>
                  <a:pt x="2664333" y="398907"/>
                </a:lnTo>
                <a:lnTo>
                  <a:pt x="2699004" y="383032"/>
                </a:lnTo>
                <a:lnTo>
                  <a:pt x="2702179" y="381508"/>
                </a:lnTo>
                <a:lnTo>
                  <a:pt x="2703576" y="377825"/>
                </a:lnTo>
                <a:close/>
              </a:path>
              <a:path w="3512184" h="963294">
                <a:moveTo>
                  <a:pt x="2738501" y="216027"/>
                </a:moveTo>
                <a:lnTo>
                  <a:pt x="2737612" y="212598"/>
                </a:lnTo>
                <a:lnTo>
                  <a:pt x="2736723" y="209296"/>
                </a:lnTo>
                <a:lnTo>
                  <a:pt x="2733167" y="207264"/>
                </a:lnTo>
                <a:lnTo>
                  <a:pt x="2693035" y="217932"/>
                </a:lnTo>
                <a:lnTo>
                  <a:pt x="2689606" y="218948"/>
                </a:lnTo>
                <a:lnTo>
                  <a:pt x="2687574" y="222377"/>
                </a:lnTo>
                <a:lnTo>
                  <a:pt x="2688590" y="225806"/>
                </a:lnTo>
                <a:lnTo>
                  <a:pt x="2689479" y="229108"/>
                </a:lnTo>
                <a:lnTo>
                  <a:pt x="2692908" y="231140"/>
                </a:lnTo>
                <a:lnTo>
                  <a:pt x="2736469" y="219456"/>
                </a:lnTo>
                <a:lnTo>
                  <a:pt x="2738501" y="216027"/>
                </a:lnTo>
                <a:close/>
              </a:path>
              <a:path w="3512184" h="963294">
                <a:moveTo>
                  <a:pt x="2784348" y="340741"/>
                </a:moveTo>
                <a:lnTo>
                  <a:pt x="2782951" y="337566"/>
                </a:lnTo>
                <a:lnTo>
                  <a:pt x="2781427" y="334391"/>
                </a:lnTo>
                <a:lnTo>
                  <a:pt x="2777744" y="332994"/>
                </a:lnTo>
                <a:lnTo>
                  <a:pt x="2739898" y="350393"/>
                </a:lnTo>
                <a:lnTo>
                  <a:pt x="2736723" y="351790"/>
                </a:lnTo>
                <a:lnTo>
                  <a:pt x="2735326" y="355600"/>
                </a:lnTo>
                <a:lnTo>
                  <a:pt x="2736723" y="358775"/>
                </a:lnTo>
                <a:lnTo>
                  <a:pt x="2738247" y="361950"/>
                </a:lnTo>
                <a:lnTo>
                  <a:pt x="2741930" y="363347"/>
                </a:lnTo>
                <a:lnTo>
                  <a:pt x="2745105" y="361823"/>
                </a:lnTo>
                <a:lnTo>
                  <a:pt x="2779776" y="346075"/>
                </a:lnTo>
                <a:lnTo>
                  <a:pt x="2782951" y="344551"/>
                </a:lnTo>
                <a:lnTo>
                  <a:pt x="2784348" y="340741"/>
                </a:lnTo>
                <a:close/>
              </a:path>
              <a:path w="3512184" h="963294">
                <a:moveTo>
                  <a:pt x="2824353" y="193040"/>
                </a:moveTo>
                <a:lnTo>
                  <a:pt x="2822575" y="186182"/>
                </a:lnTo>
                <a:lnTo>
                  <a:pt x="2819146" y="184277"/>
                </a:lnTo>
                <a:lnTo>
                  <a:pt x="2778887" y="194945"/>
                </a:lnTo>
                <a:lnTo>
                  <a:pt x="2775458" y="195961"/>
                </a:lnTo>
                <a:lnTo>
                  <a:pt x="2773553" y="199390"/>
                </a:lnTo>
                <a:lnTo>
                  <a:pt x="2774442" y="202819"/>
                </a:lnTo>
                <a:lnTo>
                  <a:pt x="2775331" y="206121"/>
                </a:lnTo>
                <a:lnTo>
                  <a:pt x="2778760" y="208153"/>
                </a:lnTo>
                <a:lnTo>
                  <a:pt x="2822321" y="196469"/>
                </a:lnTo>
                <a:lnTo>
                  <a:pt x="2824353" y="193040"/>
                </a:lnTo>
                <a:close/>
              </a:path>
              <a:path w="3512184" h="963294">
                <a:moveTo>
                  <a:pt x="2865247" y="303784"/>
                </a:moveTo>
                <a:lnTo>
                  <a:pt x="2863723" y="300609"/>
                </a:lnTo>
                <a:lnTo>
                  <a:pt x="2862326" y="297434"/>
                </a:lnTo>
                <a:lnTo>
                  <a:pt x="2858516" y="296037"/>
                </a:lnTo>
                <a:lnTo>
                  <a:pt x="2855341" y="297434"/>
                </a:lnTo>
                <a:lnTo>
                  <a:pt x="2820670" y="313309"/>
                </a:lnTo>
                <a:lnTo>
                  <a:pt x="2817495" y="314833"/>
                </a:lnTo>
                <a:lnTo>
                  <a:pt x="2816098" y="318516"/>
                </a:lnTo>
                <a:lnTo>
                  <a:pt x="2817622" y="321691"/>
                </a:lnTo>
                <a:lnTo>
                  <a:pt x="2819019" y="324993"/>
                </a:lnTo>
                <a:lnTo>
                  <a:pt x="2822829" y="326390"/>
                </a:lnTo>
                <a:lnTo>
                  <a:pt x="2826004" y="324866"/>
                </a:lnTo>
                <a:lnTo>
                  <a:pt x="2860675" y="308991"/>
                </a:lnTo>
                <a:lnTo>
                  <a:pt x="2863850" y="307594"/>
                </a:lnTo>
                <a:lnTo>
                  <a:pt x="2865247" y="303784"/>
                </a:lnTo>
                <a:close/>
              </a:path>
              <a:path w="3512184" h="963294">
                <a:moveTo>
                  <a:pt x="2910205" y="170053"/>
                </a:moveTo>
                <a:lnTo>
                  <a:pt x="2908427" y="163195"/>
                </a:lnTo>
                <a:lnTo>
                  <a:pt x="2904998" y="161163"/>
                </a:lnTo>
                <a:lnTo>
                  <a:pt x="2901569" y="162179"/>
                </a:lnTo>
                <a:lnTo>
                  <a:pt x="2861437" y="172847"/>
                </a:lnTo>
                <a:lnTo>
                  <a:pt x="2859405" y="176403"/>
                </a:lnTo>
                <a:lnTo>
                  <a:pt x="2860294" y="179705"/>
                </a:lnTo>
                <a:lnTo>
                  <a:pt x="2861183" y="183134"/>
                </a:lnTo>
                <a:lnTo>
                  <a:pt x="2864612" y="185166"/>
                </a:lnTo>
                <a:lnTo>
                  <a:pt x="2908300" y="173482"/>
                </a:lnTo>
                <a:lnTo>
                  <a:pt x="2910205" y="170053"/>
                </a:lnTo>
                <a:close/>
              </a:path>
              <a:path w="3512184" h="963294">
                <a:moveTo>
                  <a:pt x="2946019" y="266827"/>
                </a:moveTo>
                <a:lnTo>
                  <a:pt x="2944622" y="263652"/>
                </a:lnTo>
                <a:lnTo>
                  <a:pt x="2943098" y="260477"/>
                </a:lnTo>
                <a:lnTo>
                  <a:pt x="2939415" y="258953"/>
                </a:lnTo>
                <a:lnTo>
                  <a:pt x="2901569" y="276352"/>
                </a:lnTo>
                <a:lnTo>
                  <a:pt x="2898394" y="277749"/>
                </a:lnTo>
                <a:lnTo>
                  <a:pt x="2896997" y="281559"/>
                </a:lnTo>
                <a:lnTo>
                  <a:pt x="2898394" y="284734"/>
                </a:lnTo>
                <a:lnTo>
                  <a:pt x="2899918" y="287909"/>
                </a:lnTo>
                <a:lnTo>
                  <a:pt x="2903601" y="289306"/>
                </a:lnTo>
                <a:lnTo>
                  <a:pt x="2906776" y="287909"/>
                </a:lnTo>
                <a:lnTo>
                  <a:pt x="2941447" y="272034"/>
                </a:lnTo>
                <a:lnTo>
                  <a:pt x="2944622" y="270510"/>
                </a:lnTo>
                <a:lnTo>
                  <a:pt x="2946019" y="266827"/>
                </a:lnTo>
                <a:close/>
              </a:path>
              <a:path w="3512184" h="963294">
                <a:moveTo>
                  <a:pt x="2996184" y="147066"/>
                </a:moveTo>
                <a:lnTo>
                  <a:pt x="2995168" y="143637"/>
                </a:lnTo>
                <a:lnTo>
                  <a:pt x="2994279" y="140208"/>
                </a:lnTo>
                <a:lnTo>
                  <a:pt x="2990850" y="138176"/>
                </a:lnTo>
                <a:lnTo>
                  <a:pt x="2947289" y="149860"/>
                </a:lnTo>
                <a:lnTo>
                  <a:pt x="2945257" y="153416"/>
                </a:lnTo>
                <a:lnTo>
                  <a:pt x="2946146" y="156718"/>
                </a:lnTo>
                <a:lnTo>
                  <a:pt x="2947035" y="160147"/>
                </a:lnTo>
                <a:lnTo>
                  <a:pt x="2950591" y="162179"/>
                </a:lnTo>
                <a:lnTo>
                  <a:pt x="2994152" y="150495"/>
                </a:lnTo>
                <a:lnTo>
                  <a:pt x="2996184" y="147066"/>
                </a:lnTo>
                <a:close/>
              </a:path>
              <a:path w="3512184" h="963294">
                <a:moveTo>
                  <a:pt x="3026918" y="229743"/>
                </a:moveTo>
                <a:lnTo>
                  <a:pt x="3025394" y="226568"/>
                </a:lnTo>
                <a:lnTo>
                  <a:pt x="3023997" y="223393"/>
                </a:lnTo>
                <a:lnTo>
                  <a:pt x="3020187" y="221996"/>
                </a:lnTo>
                <a:lnTo>
                  <a:pt x="3017012" y="223520"/>
                </a:lnTo>
                <a:lnTo>
                  <a:pt x="2982341" y="239268"/>
                </a:lnTo>
                <a:lnTo>
                  <a:pt x="2979166" y="240792"/>
                </a:lnTo>
                <a:lnTo>
                  <a:pt x="2977769" y="244602"/>
                </a:lnTo>
                <a:lnTo>
                  <a:pt x="2979293" y="247777"/>
                </a:lnTo>
                <a:lnTo>
                  <a:pt x="2980690" y="250952"/>
                </a:lnTo>
                <a:lnTo>
                  <a:pt x="2984500" y="252349"/>
                </a:lnTo>
                <a:lnTo>
                  <a:pt x="2987675" y="250825"/>
                </a:lnTo>
                <a:lnTo>
                  <a:pt x="3022346" y="235077"/>
                </a:lnTo>
                <a:lnTo>
                  <a:pt x="3025521" y="233553"/>
                </a:lnTo>
                <a:lnTo>
                  <a:pt x="3026918" y="229743"/>
                </a:lnTo>
                <a:close/>
              </a:path>
              <a:path w="3512184" h="963294">
                <a:moveTo>
                  <a:pt x="3082036" y="123952"/>
                </a:moveTo>
                <a:lnTo>
                  <a:pt x="3081147" y="120650"/>
                </a:lnTo>
                <a:lnTo>
                  <a:pt x="3080131" y="117221"/>
                </a:lnTo>
                <a:lnTo>
                  <a:pt x="3076702" y="115189"/>
                </a:lnTo>
                <a:lnTo>
                  <a:pt x="3073273" y="116078"/>
                </a:lnTo>
                <a:lnTo>
                  <a:pt x="3036570" y="125984"/>
                </a:lnTo>
                <a:lnTo>
                  <a:pt x="3033141" y="126873"/>
                </a:lnTo>
                <a:lnTo>
                  <a:pt x="3031109" y="130429"/>
                </a:lnTo>
                <a:lnTo>
                  <a:pt x="3031998" y="133731"/>
                </a:lnTo>
                <a:lnTo>
                  <a:pt x="3032887" y="137160"/>
                </a:lnTo>
                <a:lnTo>
                  <a:pt x="3036443" y="139192"/>
                </a:lnTo>
                <a:lnTo>
                  <a:pt x="3080004" y="127508"/>
                </a:lnTo>
                <a:lnTo>
                  <a:pt x="3082036" y="123952"/>
                </a:lnTo>
                <a:close/>
              </a:path>
              <a:path w="3512184" h="963294">
                <a:moveTo>
                  <a:pt x="3107690" y="192786"/>
                </a:moveTo>
                <a:lnTo>
                  <a:pt x="3106293" y="189611"/>
                </a:lnTo>
                <a:lnTo>
                  <a:pt x="3104769" y="186436"/>
                </a:lnTo>
                <a:lnTo>
                  <a:pt x="3101086" y="185039"/>
                </a:lnTo>
                <a:lnTo>
                  <a:pt x="3097784" y="186436"/>
                </a:lnTo>
                <a:lnTo>
                  <a:pt x="3063240" y="202311"/>
                </a:lnTo>
                <a:lnTo>
                  <a:pt x="3060065" y="203835"/>
                </a:lnTo>
                <a:lnTo>
                  <a:pt x="3058541" y="207518"/>
                </a:lnTo>
                <a:lnTo>
                  <a:pt x="3060065" y="210693"/>
                </a:lnTo>
                <a:lnTo>
                  <a:pt x="3061462" y="213995"/>
                </a:lnTo>
                <a:lnTo>
                  <a:pt x="3065272" y="215392"/>
                </a:lnTo>
                <a:lnTo>
                  <a:pt x="3068447" y="213868"/>
                </a:lnTo>
                <a:lnTo>
                  <a:pt x="3103118" y="197993"/>
                </a:lnTo>
                <a:lnTo>
                  <a:pt x="3106293" y="196596"/>
                </a:lnTo>
                <a:lnTo>
                  <a:pt x="3107690" y="192786"/>
                </a:lnTo>
                <a:close/>
              </a:path>
              <a:path w="3512184" h="963294">
                <a:moveTo>
                  <a:pt x="3167888" y="100965"/>
                </a:moveTo>
                <a:lnTo>
                  <a:pt x="3166999" y="97663"/>
                </a:lnTo>
                <a:lnTo>
                  <a:pt x="3166110" y="94234"/>
                </a:lnTo>
                <a:lnTo>
                  <a:pt x="3162554" y="92202"/>
                </a:lnTo>
                <a:lnTo>
                  <a:pt x="3118993" y="103886"/>
                </a:lnTo>
                <a:lnTo>
                  <a:pt x="3116961" y="107315"/>
                </a:lnTo>
                <a:lnTo>
                  <a:pt x="3117850" y="110744"/>
                </a:lnTo>
                <a:lnTo>
                  <a:pt x="3118866" y="114173"/>
                </a:lnTo>
                <a:lnTo>
                  <a:pt x="3122295" y="116205"/>
                </a:lnTo>
                <a:lnTo>
                  <a:pt x="3125724" y="115189"/>
                </a:lnTo>
                <a:lnTo>
                  <a:pt x="3165856" y="104521"/>
                </a:lnTo>
                <a:lnTo>
                  <a:pt x="3167888" y="100965"/>
                </a:lnTo>
                <a:close/>
              </a:path>
              <a:path w="3512184" h="963294">
                <a:moveTo>
                  <a:pt x="3188589" y="155829"/>
                </a:moveTo>
                <a:lnTo>
                  <a:pt x="3187065" y="152654"/>
                </a:lnTo>
                <a:lnTo>
                  <a:pt x="3185668" y="149352"/>
                </a:lnTo>
                <a:lnTo>
                  <a:pt x="3181858" y="147955"/>
                </a:lnTo>
                <a:lnTo>
                  <a:pt x="3178683" y="149479"/>
                </a:lnTo>
                <a:lnTo>
                  <a:pt x="3144012" y="165354"/>
                </a:lnTo>
                <a:lnTo>
                  <a:pt x="3140837" y="166751"/>
                </a:lnTo>
                <a:lnTo>
                  <a:pt x="3139440" y="170561"/>
                </a:lnTo>
                <a:lnTo>
                  <a:pt x="3140837" y="173736"/>
                </a:lnTo>
                <a:lnTo>
                  <a:pt x="3142361" y="176911"/>
                </a:lnTo>
                <a:lnTo>
                  <a:pt x="3146171" y="178308"/>
                </a:lnTo>
                <a:lnTo>
                  <a:pt x="3149346" y="176911"/>
                </a:lnTo>
                <a:lnTo>
                  <a:pt x="3184017" y="161036"/>
                </a:lnTo>
                <a:lnTo>
                  <a:pt x="3187192" y="159512"/>
                </a:lnTo>
                <a:lnTo>
                  <a:pt x="3188589" y="155829"/>
                </a:lnTo>
                <a:close/>
              </a:path>
              <a:path w="3512184" h="963294">
                <a:moveTo>
                  <a:pt x="3231769" y="799719"/>
                </a:moveTo>
                <a:lnTo>
                  <a:pt x="3217595" y="794131"/>
                </a:lnTo>
                <a:lnTo>
                  <a:pt x="3202228" y="788085"/>
                </a:lnTo>
                <a:lnTo>
                  <a:pt x="3215767" y="753745"/>
                </a:lnTo>
                <a:lnTo>
                  <a:pt x="3217164" y="750570"/>
                </a:lnTo>
                <a:lnTo>
                  <a:pt x="3215513" y="746887"/>
                </a:lnTo>
                <a:lnTo>
                  <a:pt x="3212211" y="745490"/>
                </a:lnTo>
                <a:lnTo>
                  <a:pt x="3209036" y="744220"/>
                </a:lnTo>
                <a:lnTo>
                  <a:pt x="3205353" y="745871"/>
                </a:lnTo>
                <a:lnTo>
                  <a:pt x="3203956" y="749173"/>
                </a:lnTo>
                <a:lnTo>
                  <a:pt x="3190443" y="783437"/>
                </a:lnTo>
                <a:lnTo>
                  <a:pt x="3160903" y="771779"/>
                </a:lnTo>
                <a:lnTo>
                  <a:pt x="3168396" y="856615"/>
                </a:lnTo>
                <a:lnTo>
                  <a:pt x="3231769" y="799719"/>
                </a:lnTo>
                <a:close/>
              </a:path>
              <a:path w="3512184" h="963294">
                <a:moveTo>
                  <a:pt x="3249803" y="667893"/>
                </a:moveTo>
                <a:lnTo>
                  <a:pt x="3248152" y="664210"/>
                </a:lnTo>
                <a:lnTo>
                  <a:pt x="3244850" y="662813"/>
                </a:lnTo>
                <a:lnTo>
                  <a:pt x="3241675" y="661543"/>
                </a:lnTo>
                <a:lnTo>
                  <a:pt x="3237992" y="663194"/>
                </a:lnTo>
                <a:lnTo>
                  <a:pt x="3236595" y="666496"/>
                </a:lnTo>
                <a:lnTo>
                  <a:pt x="3222625" y="701929"/>
                </a:lnTo>
                <a:lnTo>
                  <a:pt x="3221355" y="705104"/>
                </a:lnTo>
                <a:lnTo>
                  <a:pt x="3223006" y="708787"/>
                </a:lnTo>
                <a:lnTo>
                  <a:pt x="3226181" y="710057"/>
                </a:lnTo>
                <a:lnTo>
                  <a:pt x="3229483" y="711454"/>
                </a:lnTo>
                <a:lnTo>
                  <a:pt x="3233166" y="709803"/>
                </a:lnTo>
                <a:lnTo>
                  <a:pt x="3234436" y="706501"/>
                </a:lnTo>
                <a:lnTo>
                  <a:pt x="3248406" y="671068"/>
                </a:lnTo>
                <a:lnTo>
                  <a:pt x="3249803" y="667893"/>
                </a:lnTo>
                <a:close/>
              </a:path>
              <a:path w="3512184" h="963294">
                <a:moveTo>
                  <a:pt x="3253740" y="77978"/>
                </a:moveTo>
                <a:lnTo>
                  <a:pt x="3252851" y="74549"/>
                </a:lnTo>
                <a:lnTo>
                  <a:pt x="3251962" y="71247"/>
                </a:lnTo>
                <a:lnTo>
                  <a:pt x="3248406" y="69215"/>
                </a:lnTo>
                <a:lnTo>
                  <a:pt x="3204845" y="80899"/>
                </a:lnTo>
                <a:lnTo>
                  <a:pt x="3202813" y="84328"/>
                </a:lnTo>
                <a:lnTo>
                  <a:pt x="3203829" y="87757"/>
                </a:lnTo>
                <a:lnTo>
                  <a:pt x="3204718" y="91186"/>
                </a:lnTo>
                <a:lnTo>
                  <a:pt x="3208147" y="93091"/>
                </a:lnTo>
                <a:lnTo>
                  <a:pt x="3251708" y="81534"/>
                </a:lnTo>
                <a:lnTo>
                  <a:pt x="3253740" y="77978"/>
                </a:lnTo>
                <a:close/>
              </a:path>
              <a:path w="3512184" h="963294">
                <a:moveTo>
                  <a:pt x="3269361" y="118745"/>
                </a:moveTo>
                <a:lnTo>
                  <a:pt x="3267964" y="115570"/>
                </a:lnTo>
                <a:lnTo>
                  <a:pt x="3266440" y="112395"/>
                </a:lnTo>
                <a:lnTo>
                  <a:pt x="3262757" y="110998"/>
                </a:lnTo>
                <a:lnTo>
                  <a:pt x="3224911" y="128270"/>
                </a:lnTo>
                <a:lnTo>
                  <a:pt x="3221736" y="129794"/>
                </a:lnTo>
                <a:lnTo>
                  <a:pt x="3220212" y="133604"/>
                </a:lnTo>
                <a:lnTo>
                  <a:pt x="3221736" y="136779"/>
                </a:lnTo>
                <a:lnTo>
                  <a:pt x="3223133" y="139954"/>
                </a:lnTo>
                <a:lnTo>
                  <a:pt x="3226943" y="141351"/>
                </a:lnTo>
                <a:lnTo>
                  <a:pt x="3230118" y="139827"/>
                </a:lnTo>
                <a:lnTo>
                  <a:pt x="3264789" y="123952"/>
                </a:lnTo>
                <a:lnTo>
                  <a:pt x="3267964" y="122555"/>
                </a:lnTo>
                <a:lnTo>
                  <a:pt x="3269361" y="118745"/>
                </a:lnTo>
                <a:close/>
              </a:path>
              <a:path w="3512184" h="963294">
                <a:moveTo>
                  <a:pt x="3282442" y="585089"/>
                </a:moveTo>
                <a:lnTo>
                  <a:pt x="3280791" y="581406"/>
                </a:lnTo>
                <a:lnTo>
                  <a:pt x="3277489" y="580136"/>
                </a:lnTo>
                <a:lnTo>
                  <a:pt x="3274314" y="578866"/>
                </a:lnTo>
                <a:lnTo>
                  <a:pt x="3270631" y="580517"/>
                </a:lnTo>
                <a:lnTo>
                  <a:pt x="3269234" y="583692"/>
                </a:lnTo>
                <a:lnTo>
                  <a:pt x="3255264" y="619125"/>
                </a:lnTo>
                <a:lnTo>
                  <a:pt x="3253994" y="622427"/>
                </a:lnTo>
                <a:lnTo>
                  <a:pt x="3255645" y="626110"/>
                </a:lnTo>
                <a:lnTo>
                  <a:pt x="3258820" y="627380"/>
                </a:lnTo>
                <a:lnTo>
                  <a:pt x="3262122" y="628650"/>
                </a:lnTo>
                <a:lnTo>
                  <a:pt x="3265805" y="627126"/>
                </a:lnTo>
                <a:lnTo>
                  <a:pt x="3267075" y="623824"/>
                </a:lnTo>
                <a:lnTo>
                  <a:pt x="3281045" y="588391"/>
                </a:lnTo>
                <a:lnTo>
                  <a:pt x="3282442" y="585089"/>
                </a:lnTo>
                <a:close/>
              </a:path>
              <a:path w="3512184" h="963294">
                <a:moveTo>
                  <a:pt x="3315081" y="502412"/>
                </a:moveTo>
                <a:lnTo>
                  <a:pt x="3313430" y="498729"/>
                </a:lnTo>
                <a:lnTo>
                  <a:pt x="3310128" y="497459"/>
                </a:lnTo>
                <a:lnTo>
                  <a:pt x="3306953" y="496189"/>
                </a:lnTo>
                <a:lnTo>
                  <a:pt x="3303270" y="497840"/>
                </a:lnTo>
                <a:lnTo>
                  <a:pt x="3301873" y="501015"/>
                </a:lnTo>
                <a:lnTo>
                  <a:pt x="3287903" y="536448"/>
                </a:lnTo>
                <a:lnTo>
                  <a:pt x="3286633" y="539750"/>
                </a:lnTo>
                <a:lnTo>
                  <a:pt x="3288284" y="543433"/>
                </a:lnTo>
                <a:lnTo>
                  <a:pt x="3291459" y="544703"/>
                </a:lnTo>
                <a:lnTo>
                  <a:pt x="3294761" y="545973"/>
                </a:lnTo>
                <a:lnTo>
                  <a:pt x="3298444" y="544449"/>
                </a:lnTo>
                <a:lnTo>
                  <a:pt x="3299714" y="541147"/>
                </a:lnTo>
                <a:lnTo>
                  <a:pt x="3313684" y="505714"/>
                </a:lnTo>
                <a:lnTo>
                  <a:pt x="3315081" y="502412"/>
                </a:lnTo>
                <a:close/>
              </a:path>
              <a:path w="3512184" h="963294">
                <a:moveTo>
                  <a:pt x="3339592" y="54991"/>
                </a:moveTo>
                <a:lnTo>
                  <a:pt x="3338703" y="51562"/>
                </a:lnTo>
                <a:lnTo>
                  <a:pt x="3337814" y="48260"/>
                </a:lnTo>
                <a:lnTo>
                  <a:pt x="3334385" y="46228"/>
                </a:lnTo>
                <a:lnTo>
                  <a:pt x="3290697" y="57912"/>
                </a:lnTo>
                <a:lnTo>
                  <a:pt x="3288792" y="61341"/>
                </a:lnTo>
                <a:lnTo>
                  <a:pt x="3289681" y="64770"/>
                </a:lnTo>
                <a:lnTo>
                  <a:pt x="3290570" y="68072"/>
                </a:lnTo>
                <a:lnTo>
                  <a:pt x="3293999" y="70104"/>
                </a:lnTo>
                <a:lnTo>
                  <a:pt x="3334258" y="59436"/>
                </a:lnTo>
                <a:lnTo>
                  <a:pt x="3337560" y="58420"/>
                </a:lnTo>
                <a:lnTo>
                  <a:pt x="3339592" y="54991"/>
                </a:lnTo>
                <a:close/>
              </a:path>
              <a:path w="3512184" h="963294">
                <a:moveTo>
                  <a:pt x="3347720" y="419735"/>
                </a:moveTo>
                <a:lnTo>
                  <a:pt x="3346069" y="416052"/>
                </a:lnTo>
                <a:lnTo>
                  <a:pt x="3342767" y="414782"/>
                </a:lnTo>
                <a:lnTo>
                  <a:pt x="3339592" y="413512"/>
                </a:lnTo>
                <a:lnTo>
                  <a:pt x="3335909" y="415163"/>
                </a:lnTo>
                <a:lnTo>
                  <a:pt x="3334512" y="418338"/>
                </a:lnTo>
                <a:lnTo>
                  <a:pt x="3320542" y="453771"/>
                </a:lnTo>
                <a:lnTo>
                  <a:pt x="3319272" y="457073"/>
                </a:lnTo>
                <a:lnTo>
                  <a:pt x="3320923" y="460756"/>
                </a:lnTo>
                <a:lnTo>
                  <a:pt x="3324098" y="462026"/>
                </a:lnTo>
                <a:lnTo>
                  <a:pt x="3327400" y="463296"/>
                </a:lnTo>
                <a:lnTo>
                  <a:pt x="3331083" y="461772"/>
                </a:lnTo>
                <a:lnTo>
                  <a:pt x="3332353" y="458470"/>
                </a:lnTo>
                <a:lnTo>
                  <a:pt x="3346323" y="423037"/>
                </a:lnTo>
                <a:lnTo>
                  <a:pt x="3347720" y="419735"/>
                </a:lnTo>
                <a:close/>
              </a:path>
              <a:path w="3512184" h="963294">
                <a:moveTo>
                  <a:pt x="3350260" y="81788"/>
                </a:moveTo>
                <a:lnTo>
                  <a:pt x="3348736" y="78613"/>
                </a:lnTo>
                <a:lnTo>
                  <a:pt x="3347339" y="75438"/>
                </a:lnTo>
                <a:lnTo>
                  <a:pt x="3343529" y="74041"/>
                </a:lnTo>
                <a:lnTo>
                  <a:pt x="3340354" y="75438"/>
                </a:lnTo>
                <a:lnTo>
                  <a:pt x="3305683" y="91313"/>
                </a:lnTo>
                <a:lnTo>
                  <a:pt x="3302508" y="92837"/>
                </a:lnTo>
                <a:lnTo>
                  <a:pt x="3301111" y="96520"/>
                </a:lnTo>
                <a:lnTo>
                  <a:pt x="3302508" y="99695"/>
                </a:lnTo>
                <a:lnTo>
                  <a:pt x="3304032" y="102870"/>
                </a:lnTo>
                <a:lnTo>
                  <a:pt x="3307842" y="104394"/>
                </a:lnTo>
                <a:lnTo>
                  <a:pt x="3311017" y="102870"/>
                </a:lnTo>
                <a:lnTo>
                  <a:pt x="3345688" y="86995"/>
                </a:lnTo>
                <a:lnTo>
                  <a:pt x="3348863" y="85598"/>
                </a:lnTo>
                <a:lnTo>
                  <a:pt x="3350260" y="81788"/>
                </a:lnTo>
                <a:close/>
              </a:path>
              <a:path w="3512184" h="963294">
                <a:moveTo>
                  <a:pt x="3380359" y="337058"/>
                </a:moveTo>
                <a:lnTo>
                  <a:pt x="3378708" y="333375"/>
                </a:lnTo>
                <a:lnTo>
                  <a:pt x="3375406" y="332105"/>
                </a:lnTo>
                <a:lnTo>
                  <a:pt x="3372231" y="330835"/>
                </a:lnTo>
                <a:lnTo>
                  <a:pt x="3368548" y="332359"/>
                </a:lnTo>
                <a:lnTo>
                  <a:pt x="3367151" y="335661"/>
                </a:lnTo>
                <a:lnTo>
                  <a:pt x="3353181" y="371094"/>
                </a:lnTo>
                <a:lnTo>
                  <a:pt x="3351911" y="374396"/>
                </a:lnTo>
                <a:lnTo>
                  <a:pt x="3353562" y="378079"/>
                </a:lnTo>
                <a:lnTo>
                  <a:pt x="3356737" y="379349"/>
                </a:lnTo>
                <a:lnTo>
                  <a:pt x="3360039" y="380619"/>
                </a:lnTo>
                <a:lnTo>
                  <a:pt x="3363722" y="379095"/>
                </a:lnTo>
                <a:lnTo>
                  <a:pt x="3364992" y="375793"/>
                </a:lnTo>
                <a:lnTo>
                  <a:pt x="3378962" y="340360"/>
                </a:lnTo>
                <a:lnTo>
                  <a:pt x="3380359" y="337058"/>
                </a:lnTo>
                <a:close/>
              </a:path>
              <a:path w="3512184" h="963294">
                <a:moveTo>
                  <a:pt x="3412998" y="254381"/>
                </a:moveTo>
                <a:lnTo>
                  <a:pt x="3411347" y="250698"/>
                </a:lnTo>
                <a:lnTo>
                  <a:pt x="3408045" y="249428"/>
                </a:lnTo>
                <a:lnTo>
                  <a:pt x="3404870" y="248158"/>
                </a:lnTo>
                <a:lnTo>
                  <a:pt x="3401187" y="249682"/>
                </a:lnTo>
                <a:lnTo>
                  <a:pt x="3399790" y="252984"/>
                </a:lnTo>
                <a:lnTo>
                  <a:pt x="3385820" y="288417"/>
                </a:lnTo>
                <a:lnTo>
                  <a:pt x="3384550" y="291719"/>
                </a:lnTo>
                <a:lnTo>
                  <a:pt x="3386201" y="295402"/>
                </a:lnTo>
                <a:lnTo>
                  <a:pt x="3389376" y="296672"/>
                </a:lnTo>
                <a:lnTo>
                  <a:pt x="3392678" y="297942"/>
                </a:lnTo>
                <a:lnTo>
                  <a:pt x="3396361" y="296291"/>
                </a:lnTo>
                <a:lnTo>
                  <a:pt x="3397631" y="293116"/>
                </a:lnTo>
                <a:lnTo>
                  <a:pt x="3411601" y="257683"/>
                </a:lnTo>
                <a:lnTo>
                  <a:pt x="3412998" y="254381"/>
                </a:lnTo>
                <a:close/>
              </a:path>
              <a:path w="3512184" h="963294">
                <a:moveTo>
                  <a:pt x="3425444" y="32004"/>
                </a:moveTo>
                <a:lnTo>
                  <a:pt x="3424555" y="28575"/>
                </a:lnTo>
                <a:lnTo>
                  <a:pt x="3423666" y="25273"/>
                </a:lnTo>
                <a:lnTo>
                  <a:pt x="3420237" y="23241"/>
                </a:lnTo>
                <a:lnTo>
                  <a:pt x="3379978" y="33909"/>
                </a:lnTo>
                <a:lnTo>
                  <a:pt x="3376676" y="34925"/>
                </a:lnTo>
                <a:lnTo>
                  <a:pt x="3374644" y="38354"/>
                </a:lnTo>
                <a:lnTo>
                  <a:pt x="3375533" y="41783"/>
                </a:lnTo>
                <a:lnTo>
                  <a:pt x="3376422" y="45085"/>
                </a:lnTo>
                <a:lnTo>
                  <a:pt x="3379851" y="47117"/>
                </a:lnTo>
                <a:lnTo>
                  <a:pt x="3423539" y="35433"/>
                </a:lnTo>
                <a:lnTo>
                  <a:pt x="3425444" y="32004"/>
                </a:lnTo>
                <a:close/>
              </a:path>
              <a:path w="3512184" h="963294">
                <a:moveTo>
                  <a:pt x="3431032" y="44831"/>
                </a:moveTo>
                <a:lnTo>
                  <a:pt x="3429635" y="41656"/>
                </a:lnTo>
                <a:lnTo>
                  <a:pt x="3428111" y="38354"/>
                </a:lnTo>
                <a:lnTo>
                  <a:pt x="3424301" y="36957"/>
                </a:lnTo>
                <a:lnTo>
                  <a:pt x="3421126" y="38481"/>
                </a:lnTo>
                <a:lnTo>
                  <a:pt x="3386582" y="54356"/>
                </a:lnTo>
                <a:lnTo>
                  <a:pt x="3383280" y="55753"/>
                </a:lnTo>
                <a:lnTo>
                  <a:pt x="3381883" y="59563"/>
                </a:lnTo>
                <a:lnTo>
                  <a:pt x="3383407" y="62738"/>
                </a:lnTo>
                <a:lnTo>
                  <a:pt x="3384804" y="65913"/>
                </a:lnTo>
                <a:lnTo>
                  <a:pt x="3388614" y="67310"/>
                </a:lnTo>
                <a:lnTo>
                  <a:pt x="3391789" y="65913"/>
                </a:lnTo>
                <a:lnTo>
                  <a:pt x="3426460" y="50038"/>
                </a:lnTo>
                <a:lnTo>
                  <a:pt x="3429635" y="48514"/>
                </a:lnTo>
                <a:lnTo>
                  <a:pt x="3431032" y="44831"/>
                </a:lnTo>
                <a:close/>
              </a:path>
              <a:path w="3512184" h="963294">
                <a:moveTo>
                  <a:pt x="3445637" y="171704"/>
                </a:moveTo>
                <a:lnTo>
                  <a:pt x="3443986" y="168021"/>
                </a:lnTo>
                <a:lnTo>
                  <a:pt x="3440684" y="166751"/>
                </a:lnTo>
                <a:lnTo>
                  <a:pt x="3437509" y="165481"/>
                </a:lnTo>
                <a:lnTo>
                  <a:pt x="3433826" y="167005"/>
                </a:lnTo>
                <a:lnTo>
                  <a:pt x="3432429" y="170307"/>
                </a:lnTo>
                <a:lnTo>
                  <a:pt x="3418459" y="205740"/>
                </a:lnTo>
                <a:lnTo>
                  <a:pt x="3417189" y="209042"/>
                </a:lnTo>
                <a:lnTo>
                  <a:pt x="3418840" y="212725"/>
                </a:lnTo>
                <a:lnTo>
                  <a:pt x="3422015" y="213995"/>
                </a:lnTo>
                <a:lnTo>
                  <a:pt x="3425317" y="215265"/>
                </a:lnTo>
                <a:lnTo>
                  <a:pt x="3429000" y="213614"/>
                </a:lnTo>
                <a:lnTo>
                  <a:pt x="3430270" y="210439"/>
                </a:lnTo>
                <a:lnTo>
                  <a:pt x="3444240" y="175006"/>
                </a:lnTo>
                <a:lnTo>
                  <a:pt x="3445637" y="171704"/>
                </a:lnTo>
                <a:close/>
              </a:path>
              <a:path w="3512184" h="963294">
                <a:moveTo>
                  <a:pt x="3478276" y="89027"/>
                </a:moveTo>
                <a:lnTo>
                  <a:pt x="3476625" y="85344"/>
                </a:lnTo>
                <a:lnTo>
                  <a:pt x="3473323" y="84074"/>
                </a:lnTo>
                <a:lnTo>
                  <a:pt x="3470148" y="82677"/>
                </a:lnTo>
                <a:lnTo>
                  <a:pt x="3466465" y="84328"/>
                </a:lnTo>
                <a:lnTo>
                  <a:pt x="3465068" y="87630"/>
                </a:lnTo>
                <a:lnTo>
                  <a:pt x="3451098" y="123063"/>
                </a:lnTo>
                <a:lnTo>
                  <a:pt x="3449828" y="126238"/>
                </a:lnTo>
                <a:lnTo>
                  <a:pt x="3451479" y="130048"/>
                </a:lnTo>
                <a:lnTo>
                  <a:pt x="3454654" y="131318"/>
                </a:lnTo>
                <a:lnTo>
                  <a:pt x="3457956" y="132588"/>
                </a:lnTo>
                <a:lnTo>
                  <a:pt x="3461639" y="130937"/>
                </a:lnTo>
                <a:lnTo>
                  <a:pt x="3462909" y="127762"/>
                </a:lnTo>
                <a:lnTo>
                  <a:pt x="3476879" y="92202"/>
                </a:lnTo>
                <a:lnTo>
                  <a:pt x="3478276" y="89027"/>
                </a:lnTo>
                <a:close/>
              </a:path>
              <a:path w="3512184" h="963294">
                <a:moveTo>
                  <a:pt x="3511931" y="7747"/>
                </a:moveTo>
                <a:lnTo>
                  <a:pt x="3510407" y="4572"/>
                </a:lnTo>
                <a:lnTo>
                  <a:pt x="3509759" y="3124"/>
                </a:lnTo>
                <a:lnTo>
                  <a:pt x="3509518" y="2159"/>
                </a:lnTo>
                <a:lnTo>
                  <a:pt x="3509289" y="2032"/>
                </a:lnTo>
                <a:lnTo>
                  <a:pt x="3509010" y="1397"/>
                </a:lnTo>
                <a:lnTo>
                  <a:pt x="3506470" y="469"/>
                </a:lnTo>
                <a:lnTo>
                  <a:pt x="3506089" y="254"/>
                </a:lnTo>
                <a:lnTo>
                  <a:pt x="3505200" y="0"/>
                </a:lnTo>
                <a:lnTo>
                  <a:pt x="3504095" y="533"/>
                </a:lnTo>
                <a:lnTo>
                  <a:pt x="3502787" y="0"/>
                </a:lnTo>
                <a:lnTo>
                  <a:pt x="3499104" y="1651"/>
                </a:lnTo>
                <a:lnTo>
                  <a:pt x="3498875" y="2184"/>
                </a:lnTo>
                <a:lnTo>
                  <a:pt x="3462528" y="11811"/>
                </a:lnTo>
                <a:lnTo>
                  <a:pt x="3460496" y="15367"/>
                </a:lnTo>
                <a:lnTo>
                  <a:pt x="3461385" y="18796"/>
                </a:lnTo>
                <a:lnTo>
                  <a:pt x="3462274" y="22098"/>
                </a:lnTo>
                <a:lnTo>
                  <a:pt x="3462845" y="22428"/>
                </a:lnTo>
                <a:lnTo>
                  <a:pt x="3462782" y="22606"/>
                </a:lnTo>
                <a:lnTo>
                  <a:pt x="3464179" y="25781"/>
                </a:lnTo>
                <a:lnTo>
                  <a:pt x="3465703" y="28956"/>
                </a:lnTo>
                <a:lnTo>
                  <a:pt x="3469513" y="30353"/>
                </a:lnTo>
                <a:lnTo>
                  <a:pt x="3472688" y="28829"/>
                </a:lnTo>
                <a:lnTo>
                  <a:pt x="3491738" y="20078"/>
                </a:lnTo>
                <a:lnTo>
                  <a:pt x="3483737" y="40386"/>
                </a:lnTo>
                <a:lnTo>
                  <a:pt x="3482467" y="43561"/>
                </a:lnTo>
                <a:lnTo>
                  <a:pt x="3484118" y="47244"/>
                </a:lnTo>
                <a:lnTo>
                  <a:pt x="3487293" y="48641"/>
                </a:lnTo>
                <a:lnTo>
                  <a:pt x="3490595" y="49911"/>
                </a:lnTo>
                <a:lnTo>
                  <a:pt x="3494278" y="48260"/>
                </a:lnTo>
                <a:lnTo>
                  <a:pt x="3495548" y="44958"/>
                </a:lnTo>
                <a:lnTo>
                  <a:pt x="3508375" y="12725"/>
                </a:lnTo>
                <a:lnTo>
                  <a:pt x="3509391" y="12446"/>
                </a:lnTo>
                <a:lnTo>
                  <a:pt x="3509708" y="11912"/>
                </a:lnTo>
                <a:lnTo>
                  <a:pt x="3510534" y="11557"/>
                </a:lnTo>
                <a:lnTo>
                  <a:pt x="3511931" y="774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288530" y="5363057"/>
            <a:ext cx="2011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9 </a:t>
            </a:r>
            <a:r>
              <a:rPr sz="1800" spc="-120" dirty="0">
                <a:latin typeface="Trebuchet MS"/>
                <a:cs typeface="Trebuchet MS"/>
              </a:rPr>
              <a:t>and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10 </a:t>
            </a:r>
            <a:r>
              <a:rPr sz="1800" spc="-95" dirty="0">
                <a:latin typeface="Trebuchet MS"/>
                <a:cs typeface="Trebuchet MS"/>
              </a:rPr>
              <a:t>a</a:t>
            </a:r>
            <a:r>
              <a:rPr sz="1800" spc="-110" dirty="0">
                <a:latin typeface="Trebuchet MS"/>
                <a:cs typeface="Trebuchet MS"/>
              </a:rPr>
              <a:t>r</a:t>
            </a:r>
            <a:r>
              <a:rPr sz="1800" spc="-120" dirty="0">
                <a:latin typeface="Trebuchet MS"/>
                <a:cs typeface="Trebuchet MS"/>
              </a:rPr>
              <a:t>e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rebuchet MS"/>
                <a:cs typeface="Trebuchet MS"/>
              </a:rPr>
              <a:t>si</a:t>
            </a:r>
            <a:r>
              <a:rPr sz="1800" b="1" spc="-40" dirty="0">
                <a:solidFill>
                  <a:srgbClr val="FF0000"/>
                </a:solidFill>
                <a:latin typeface="Trebuchet MS"/>
                <a:cs typeface="Trebuchet MS"/>
              </a:rPr>
              <a:t>b</a:t>
            </a:r>
            <a:r>
              <a:rPr sz="1800" b="1" spc="-50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800" b="1" spc="-45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800" b="1" spc="-25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800" b="1" spc="30" dirty="0">
                <a:solidFill>
                  <a:srgbClr val="FF0000"/>
                </a:solidFill>
                <a:latin typeface="Trebuchet MS"/>
                <a:cs typeface="Trebuchet MS"/>
              </a:rPr>
              <a:t>gs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43553" y="3924807"/>
            <a:ext cx="3650615" cy="1610360"/>
          </a:xfrm>
          <a:custGeom>
            <a:avLst/>
            <a:gdLst/>
            <a:ahLst/>
            <a:cxnLst/>
            <a:rect l="l" t="t" r="r" b="b"/>
            <a:pathLst>
              <a:path w="3650615" h="1610360">
                <a:moveTo>
                  <a:pt x="50800" y="581660"/>
                </a:moveTo>
                <a:lnTo>
                  <a:pt x="49860" y="578612"/>
                </a:lnTo>
                <a:lnTo>
                  <a:pt x="49911" y="578485"/>
                </a:lnTo>
                <a:lnTo>
                  <a:pt x="49530" y="577405"/>
                </a:lnTo>
                <a:lnTo>
                  <a:pt x="48895" y="574929"/>
                </a:lnTo>
                <a:lnTo>
                  <a:pt x="48602" y="574789"/>
                </a:lnTo>
                <a:lnTo>
                  <a:pt x="47498" y="571881"/>
                </a:lnTo>
                <a:lnTo>
                  <a:pt x="43815" y="570230"/>
                </a:lnTo>
                <a:lnTo>
                  <a:pt x="27749" y="576427"/>
                </a:lnTo>
                <a:lnTo>
                  <a:pt x="36576" y="565912"/>
                </a:lnTo>
                <a:lnTo>
                  <a:pt x="38862" y="563245"/>
                </a:lnTo>
                <a:lnTo>
                  <a:pt x="38608" y="559308"/>
                </a:lnTo>
                <a:lnTo>
                  <a:pt x="35814" y="557022"/>
                </a:lnTo>
                <a:lnTo>
                  <a:pt x="33147" y="554736"/>
                </a:lnTo>
                <a:lnTo>
                  <a:pt x="29210" y="555117"/>
                </a:lnTo>
                <a:lnTo>
                  <a:pt x="26924" y="557784"/>
                </a:lnTo>
                <a:lnTo>
                  <a:pt x="3543" y="585533"/>
                </a:lnTo>
                <a:lnTo>
                  <a:pt x="2032" y="585978"/>
                </a:lnTo>
                <a:lnTo>
                  <a:pt x="1765" y="586447"/>
                </a:lnTo>
                <a:lnTo>
                  <a:pt x="1219" y="587425"/>
                </a:lnTo>
                <a:lnTo>
                  <a:pt x="127" y="589407"/>
                </a:lnTo>
                <a:lnTo>
                  <a:pt x="177" y="589597"/>
                </a:lnTo>
                <a:lnTo>
                  <a:pt x="139" y="589851"/>
                </a:lnTo>
                <a:lnTo>
                  <a:pt x="0" y="590169"/>
                </a:lnTo>
                <a:lnTo>
                  <a:pt x="228" y="590791"/>
                </a:lnTo>
                <a:lnTo>
                  <a:pt x="508" y="593598"/>
                </a:lnTo>
                <a:lnTo>
                  <a:pt x="1689" y="594626"/>
                </a:lnTo>
                <a:lnTo>
                  <a:pt x="2159" y="596138"/>
                </a:lnTo>
                <a:lnTo>
                  <a:pt x="2324" y="596239"/>
                </a:lnTo>
                <a:lnTo>
                  <a:pt x="2540" y="596773"/>
                </a:lnTo>
                <a:lnTo>
                  <a:pt x="6223" y="598424"/>
                </a:lnTo>
                <a:lnTo>
                  <a:pt x="7226" y="598043"/>
                </a:lnTo>
                <a:lnTo>
                  <a:pt x="9779" y="597789"/>
                </a:lnTo>
                <a:lnTo>
                  <a:pt x="10718" y="596696"/>
                </a:lnTo>
                <a:lnTo>
                  <a:pt x="11315" y="596468"/>
                </a:lnTo>
                <a:lnTo>
                  <a:pt x="48895" y="585216"/>
                </a:lnTo>
                <a:lnTo>
                  <a:pt x="50800" y="581660"/>
                </a:lnTo>
                <a:close/>
              </a:path>
              <a:path w="3650615" h="1610360">
                <a:moveTo>
                  <a:pt x="96139" y="495300"/>
                </a:moveTo>
                <a:lnTo>
                  <a:pt x="95758" y="491236"/>
                </a:lnTo>
                <a:lnTo>
                  <a:pt x="93091" y="488950"/>
                </a:lnTo>
                <a:lnTo>
                  <a:pt x="90424" y="486791"/>
                </a:lnTo>
                <a:lnTo>
                  <a:pt x="86487" y="487045"/>
                </a:lnTo>
                <a:lnTo>
                  <a:pt x="84201" y="489839"/>
                </a:lnTo>
                <a:lnTo>
                  <a:pt x="59690" y="518922"/>
                </a:lnTo>
                <a:lnTo>
                  <a:pt x="57404" y="521589"/>
                </a:lnTo>
                <a:lnTo>
                  <a:pt x="57658" y="525653"/>
                </a:lnTo>
                <a:lnTo>
                  <a:pt x="60452" y="527812"/>
                </a:lnTo>
                <a:lnTo>
                  <a:pt x="63119" y="530098"/>
                </a:lnTo>
                <a:lnTo>
                  <a:pt x="67056" y="529844"/>
                </a:lnTo>
                <a:lnTo>
                  <a:pt x="69342" y="527050"/>
                </a:lnTo>
                <a:lnTo>
                  <a:pt x="93853" y="497967"/>
                </a:lnTo>
                <a:lnTo>
                  <a:pt x="96139" y="495300"/>
                </a:lnTo>
                <a:close/>
              </a:path>
              <a:path w="3650615" h="1610360">
                <a:moveTo>
                  <a:pt x="136017" y="556387"/>
                </a:moveTo>
                <a:lnTo>
                  <a:pt x="135001" y="552958"/>
                </a:lnTo>
                <a:lnTo>
                  <a:pt x="134112" y="549656"/>
                </a:lnTo>
                <a:lnTo>
                  <a:pt x="131991" y="548525"/>
                </a:lnTo>
                <a:lnTo>
                  <a:pt x="132842" y="546481"/>
                </a:lnTo>
                <a:lnTo>
                  <a:pt x="131699" y="543179"/>
                </a:lnTo>
                <a:lnTo>
                  <a:pt x="130429" y="539877"/>
                </a:lnTo>
                <a:lnTo>
                  <a:pt x="126746" y="538226"/>
                </a:lnTo>
                <a:lnTo>
                  <a:pt x="84582" y="554482"/>
                </a:lnTo>
                <a:lnTo>
                  <a:pt x="82931" y="558165"/>
                </a:lnTo>
                <a:lnTo>
                  <a:pt x="85471" y="564769"/>
                </a:lnTo>
                <a:lnTo>
                  <a:pt x="86360" y="567436"/>
                </a:lnTo>
                <a:lnTo>
                  <a:pt x="87376" y="570865"/>
                </a:lnTo>
                <a:lnTo>
                  <a:pt x="90932" y="572770"/>
                </a:lnTo>
                <a:lnTo>
                  <a:pt x="130810" y="560832"/>
                </a:lnTo>
                <a:lnTo>
                  <a:pt x="134112" y="559943"/>
                </a:lnTo>
                <a:lnTo>
                  <a:pt x="136017" y="556387"/>
                </a:lnTo>
                <a:close/>
              </a:path>
              <a:path w="3650615" h="1610360">
                <a:moveTo>
                  <a:pt x="153416" y="427228"/>
                </a:moveTo>
                <a:lnTo>
                  <a:pt x="153035" y="423291"/>
                </a:lnTo>
                <a:lnTo>
                  <a:pt x="147701" y="418719"/>
                </a:lnTo>
                <a:lnTo>
                  <a:pt x="143637" y="419100"/>
                </a:lnTo>
                <a:lnTo>
                  <a:pt x="141478" y="421767"/>
                </a:lnTo>
                <a:lnTo>
                  <a:pt x="116840" y="450977"/>
                </a:lnTo>
                <a:lnTo>
                  <a:pt x="114681" y="453644"/>
                </a:lnTo>
                <a:lnTo>
                  <a:pt x="114935" y="457581"/>
                </a:lnTo>
                <a:lnTo>
                  <a:pt x="117602" y="459867"/>
                </a:lnTo>
                <a:lnTo>
                  <a:pt x="120396" y="462153"/>
                </a:lnTo>
                <a:lnTo>
                  <a:pt x="124333" y="461772"/>
                </a:lnTo>
                <a:lnTo>
                  <a:pt x="126619" y="459105"/>
                </a:lnTo>
                <a:lnTo>
                  <a:pt x="151130" y="429895"/>
                </a:lnTo>
                <a:lnTo>
                  <a:pt x="153416" y="427228"/>
                </a:lnTo>
                <a:close/>
              </a:path>
              <a:path w="3650615" h="1610360">
                <a:moveTo>
                  <a:pt x="210693" y="359283"/>
                </a:moveTo>
                <a:lnTo>
                  <a:pt x="210312" y="355219"/>
                </a:lnTo>
                <a:lnTo>
                  <a:pt x="207645" y="352933"/>
                </a:lnTo>
                <a:lnTo>
                  <a:pt x="204978" y="350774"/>
                </a:lnTo>
                <a:lnTo>
                  <a:pt x="200914" y="351028"/>
                </a:lnTo>
                <a:lnTo>
                  <a:pt x="198628" y="353822"/>
                </a:lnTo>
                <a:lnTo>
                  <a:pt x="174117" y="382905"/>
                </a:lnTo>
                <a:lnTo>
                  <a:pt x="171831" y="385572"/>
                </a:lnTo>
                <a:lnTo>
                  <a:pt x="172212" y="389636"/>
                </a:lnTo>
                <a:lnTo>
                  <a:pt x="174879" y="391795"/>
                </a:lnTo>
                <a:lnTo>
                  <a:pt x="177546" y="394081"/>
                </a:lnTo>
                <a:lnTo>
                  <a:pt x="181610" y="393827"/>
                </a:lnTo>
                <a:lnTo>
                  <a:pt x="183896" y="391033"/>
                </a:lnTo>
                <a:lnTo>
                  <a:pt x="208407" y="361950"/>
                </a:lnTo>
                <a:lnTo>
                  <a:pt x="210693" y="359283"/>
                </a:lnTo>
                <a:close/>
              </a:path>
              <a:path w="3650615" h="1610360">
                <a:moveTo>
                  <a:pt x="215900" y="514477"/>
                </a:moveTo>
                <a:lnTo>
                  <a:pt x="213360" y="507873"/>
                </a:lnTo>
                <a:lnTo>
                  <a:pt x="209677" y="506222"/>
                </a:lnTo>
                <a:lnTo>
                  <a:pt x="167513" y="522478"/>
                </a:lnTo>
                <a:lnTo>
                  <a:pt x="165862" y="526161"/>
                </a:lnTo>
                <a:lnTo>
                  <a:pt x="168402" y="532765"/>
                </a:lnTo>
                <a:lnTo>
                  <a:pt x="172085" y="534416"/>
                </a:lnTo>
                <a:lnTo>
                  <a:pt x="214249" y="518160"/>
                </a:lnTo>
                <a:lnTo>
                  <a:pt x="215900" y="514477"/>
                </a:lnTo>
                <a:close/>
              </a:path>
              <a:path w="3650615" h="1610360">
                <a:moveTo>
                  <a:pt x="221234" y="530987"/>
                </a:moveTo>
                <a:lnTo>
                  <a:pt x="220218" y="527685"/>
                </a:lnTo>
                <a:lnTo>
                  <a:pt x="219202" y="524256"/>
                </a:lnTo>
                <a:lnTo>
                  <a:pt x="215773" y="522351"/>
                </a:lnTo>
                <a:lnTo>
                  <a:pt x="175895" y="534289"/>
                </a:lnTo>
                <a:lnTo>
                  <a:pt x="172466" y="535178"/>
                </a:lnTo>
                <a:lnTo>
                  <a:pt x="170561" y="538734"/>
                </a:lnTo>
                <a:lnTo>
                  <a:pt x="171577" y="542163"/>
                </a:lnTo>
                <a:lnTo>
                  <a:pt x="172593" y="545465"/>
                </a:lnTo>
                <a:lnTo>
                  <a:pt x="176149" y="547370"/>
                </a:lnTo>
                <a:lnTo>
                  <a:pt x="179451" y="546354"/>
                </a:lnTo>
                <a:lnTo>
                  <a:pt x="216027" y="535559"/>
                </a:lnTo>
                <a:lnTo>
                  <a:pt x="219329" y="534543"/>
                </a:lnTo>
                <a:lnTo>
                  <a:pt x="221234" y="530987"/>
                </a:lnTo>
                <a:close/>
              </a:path>
              <a:path w="3650615" h="1610360">
                <a:moveTo>
                  <a:pt x="267970" y="291211"/>
                </a:moveTo>
                <a:lnTo>
                  <a:pt x="267589" y="287274"/>
                </a:lnTo>
                <a:lnTo>
                  <a:pt x="262255" y="282702"/>
                </a:lnTo>
                <a:lnTo>
                  <a:pt x="258191" y="283083"/>
                </a:lnTo>
                <a:lnTo>
                  <a:pt x="255905" y="285750"/>
                </a:lnTo>
                <a:lnTo>
                  <a:pt x="231394" y="314960"/>
                </a:lnTo>
                <a:lnTo>
                  <a:pt x="229108" y="317627"/>
                </a:lnTo>
                <a:lnTo>
                  <a:pt x="229489" y="321564"/>
                </a:lnTo>
                <a:lnTo>
                  <a:pt x="234823" y="326136"/>
                </a:lnTo>
                <a:lnTo>
                  <a:pt x="238887" y="325755"/>
                </a:lnTo>
                <a:lnTo>
                  <a:pt x="241173" y="323088"/>
                </a:lnTo>
                <a:lnTo>
                  <a:pt x="265684" y="293878"/>
                </a:lnTo>
                <a:lnTo>
                  <a:pt x="267970" y="291211"/>
                </a:lnTo>
                <a:close/>
              </a:path>
              <a:path w="3650615" h="1610360">
                <a:moveTo>
                  <a:pt x="298831" y="482473"/>
                </a:moveTo>
                <a:lnTo>
                  <a:pt x="296291" y="475869"/>
                </a:lnTo>
                <a:lnTo>
                  <a:pt x="292608" y="474218"/>
                </a:lnTo>
                <a:lnTo>
                  <a:pt x="250444" y="490474"/>
                </a:lnTo>
                <a:lnTo>
                  <a:pt x="248920" y="494157"/>
                </a:lnTo>
                <a:lnTo>
                  <a:pt x="250063" y="497459"/>
                </a:lnTo>
                <a:lnTo>
                  <a:pt x="251333" y="500761"/>
                </a:lnTo>
                <a:lnTo>
                  <a:pt x="255016" y="502412"/>
                </a:lnTo>
                <a:lnTo>
                  <a:pt x="297180" y="486156"/>
                </a:lnTo>
                <a:lnTo>
                  <a:pt x="298831" y="482473"/>
                </a:lnTo>
                <a:close/>
              </a:path>
              <a:path w="3650615" h="1610360">
                <a:moveTo>
                  <a:pt x="306451" y="505714"/>
                </a:moveTo>
                <a:lnTo>
                  <a:pt x="305435" y="502285"/>
                </a:lnTo>
                <a:lnTo>
                  <a:pt x="304419" y="498983"/>
                </a:lnTo>
                <a:lnTo>
                  <a:pt x="300990" y="497078"/>
                </a:lnTo>
                <a:lnTo>
                  <a:pt x="297561" y="497967"/>
                </a:lnTo>
                <a:lnTo>
                  <a:pt x="257683" y="509905"/>
                </a:lnTo>
                <a:lnTo>
                  <a:pt x="255778" y="513461"/>
                </a:lnTo>
                <a:lnTo>
                  <a:pt x="256794" y="516763"/>
                </a:lnTo>
                <a:lnTo>
                  <a:pt x="257810" y="520192"/>
                </a:lnTo>
                <a:lnTo>
                  <a:pt x="261366" y="522097"/>
                </a:lnTo>
                <a:lnTo>
                  <a:pt x="304546" y="509143"/>
                </a:lnTo>
                <a:lnTo>
                  <a:pt x="306451" y="505714"/>
                </a:lnTo>
                <a:close/>
              </a:path>
              <a:path w="3650615" h="1610360">
                <a:moveTo>
                  <a:pt x="325120" y="223266"/>
                </a:moveTo>
                <a:lnTo>
                  <a:pt x="324866" y="219202"/>
                </a:lnTo>
                <a:lnTo>
                  <a:pt x="322199" y="216916"/>
                </a:lnTo>
                <a:lnTo>
                  <a:pt x="319405" y="214757"/>
                </a:lnTo>
                <a:lnTo>
                  <a:pt x="315468" y="215011"/>
                </a:lnTo>
                <a:lnTo>
                  <a:pt x="313182" y="217805"/>
                </a:lnTo>
                <a:lnTo>
                  <a:pt x="288671" y="246888"/>
                </a:lnTo>
                <a:lnTo>
                  <a:pt x="286385" y="249555"/>
                </a:lnTo>
                <a:lnTo>
                  <a:pt x="286766" y="253619"/>
                </a:lnTo>
                <a:lnTo>
                  <a:pt x="289433" y="255778"/>
                </a:lnTo>
                <a:lnTo>
                  <a:pt x="292100" y="258064"/>
                </a:lnTo>
                <a:lnTo>
                  <a:pt x="296164" y="257810"/>
                </a:lnTo>
                <a:lnTo>
                  <a:pt x="298323" y="255016"/>
                </a:lnTo>
                <a:lnTo>
                  <a:pt x="322961" y="225933"/>
                </a:lnTo>
                <a:lnTo>
                  <a:pt x="325120" y="223266"/>
                </a:lnTo>
                <a:close/>
              </a:path>
              <a:path w="3650615" h="1610360">
                <a:moveTo>
                  <a:pt x="381762" y="450469"/>
                </a:moveTo>
                <a:lnTo>
                  <a:pt x="379222" y="443865"/>
                </a:lnTo>
                <a:lnTo>
                  <a:pt x="375539" y="442214"/>
                </a:lnTo>
                <a:lnTo>
                  <a:pt x="333375" y="458470"/>
                </a:lnTo>
                <a:lnTo>
                  <a:pt x="331851" y="462153"/>
                </a:lnTo>
                <a:lnTo>
                  <a:pt x="333121" y="465455"/>
                </a:lnTo>
                <a:lnTo>
                  <a:pt x="334264" y="468757"/>
                </a:lnTo>
                <a:lnTo>
                  <a:pt x="337947" y="470281"/>
                </a:lnTo>
                <a:lnTo>
                  <a:pt x="341249" y="469138"/>
                </a:lnTo>
                <a:lnTo>
                  <a:pt x="376809" y="455295"/>
                </a:lnTo>
                <a:lnTo>
                  <a:pt x="380111" y="454152"/>
                </a:lnTo>
                <a:lnTo>
                  <a:pt x="381762" y="450469"/>
                </a:lnTo>
                <a:close/>
              </a:path>
              <a:path w="3650615" h="1610360">
                <a:moveTo>
                  <a:pt x="382397" y="155194"/>
                </a:moveTo>
                <a:lnTo>
                  <a:pt x="382143" y="151257"/>
                </a:lnTo>
                <a:lnTo>
                  <a:pt x="379349" y="148971"/>
                </a:lnTo>
                <a:lnTo>
                  <a:pt x="376682" y="146685"/>
                </a:lnTo>
                <a:lnTo>
                  <a:pt x="372745" y="147066"/>
                </a:lnTo>
                <a:lnTo>
                  <a:pt x="370459" y="149733"/>
                </a:lnTo>
                <a:lnTo>
                  <a:pt x="345948" y="178943"/>
                </a:lnTo>
                <a:lnTo>
                  <a:pt x="343662" y="181610"/>
                </a:lnTo>
                <a:lnTo>
                  <a:pt x="344043" y="185547"/>
                </a:lnTo>
                <a:lnTo>
                  <a:pt x="349377" y="190119"/>
                </a:lnTo>
                <a:lnTo>
                  <a:pt x="353314" y="189738"/>
                </a:lnTo>
                <a:lnTo>
                  <a:pt x="355600" y="187071"/>
                </a:lnTo>
                <a:lnTo>
                  <a:pt x="380111" y="157861"/>
                </a:lnTo>
                <a:lnTo>
                  <a:pt x="382397" y="155194"/>
                </a:lnTo>
                <a:close/>
              </a:path>
              <a:path w="3650615" h="1610360">
                <a:moveTo>
                  <a:pt x="391668" y="480314"/>
                </a:moveTo>
                <a:lnTo>
                  <a:pt x="390652" y="476885"/>
                </a:lnTo>
                <a:lnTo>
                  <a:pt x="389636" y="473583"/>
                </a:lnTo>
                <a:lnTo>
                  <a:pt x="386080" y="471678"/>
                </a:lnTo>
                <a:lnTo>
                  <a:pt x="382778" y="472694"/>
                </a:lnTo>
                <a:lnTo>
                  <a:pt x="346202" y="483489"/>
                </a:lnTo>
                <a:lnTo>
                  <a:pt x="342900" y="484505"/>
                </a:lnTo>
                <a:lnTo>
                  <a:pt x="340995" y="488061"/>
                </a:lnTo>
                <a:lnTo>
                  <a:pt x="342011" y="491490"/>
                </a:lnTo>
                <a:lnTo>
                  <a:pt x="343027" y="494792"/>
                </a:lnTo>
                <a:lnTo>
                  <a:pt x="346583" y="496697"/>
                </a:lnTo>
                <a:lnTo>
                  <a:pt x="349885" y="495681"/>
                </a:lnTo>
                <a:lnTo>
                  <a:pt x="386461" y="484886"/>
                </a:lnTo>
                <a:lnTo>
                  <a:pt x="389763" y="483870"/>
                </a:lnTo>
                <a:lnTo>
                  <a:pt x="391668" y="480314"/>
                </a:lnTo>
                <a:close/>
              </a:path>
              <a:path w="3650615" h="1610360">
                <a:moveTo>
                  <a:pt x="439674" y="87249"/>
                </a:moveTo>
                <a:lnTo>
                  <a:pt x="439293" y="83185"/>
                </a:lnTo>
                <a:lnTo>
                  <a:pt x="436626" y="81026"/>
                </a:lnTo>
                <a:lnTo>
                  <a:pt x="433959" y="78740"/>
                </a:lnTo>
                <a:lnTo>
                  <a:pt x="430022" y="78994"/>
                </a:lnTo>
                <a:lnTo>
                  <a:pt x="427736" y="81788"/>
                </a:lnTo>
                <a:lnTo>
                  <a:pt x="403225" y="110871"/>
                </a:lnTo>
                <a:lnTo>
                  <a:pt x="400939" y="113538"/>
                </a:lnTo>
                <a:lnTo>
                  <a:pt x="401193" y="117602"/>
                </a:lnTo>
                <a:lnTo>
                  <a:pt x="406654" y="122047"/>
                </a:lnTo>
                <a:lnTo>
                  <a:pt x="410591" y="121793"/>
                </a:lnTo>
                <a:lnTo>
                  <a:pt x="412877" y="118999"/>
                </a:lnTo>
                <a:lnTo>
                  <a:pt x="437388" y="89916"/>
                </a:lnTo>
                <a:lnTo>
                  <a:pt x="439674" y="87249"/>
                </a:lnTo>
                <a:close/>
              </a:path>
              <a:path w="3650615" h="1610360">
                <a:moveTo>
                  <a:pt x="464693" y="418465"/>
                </a:moveTo>
                <a:lnTo>
                  <a:pt x="462153" y="411861"/>
                </a:lnTo>
                <a:lnTo>
                  <a:pt x="458470" y="410210"/>
                </a:lnTo>
                <a:lnTo>
                  <a:pt x="416306" y="426466"/>
                </a:lnTo>
                <a:lnTo>
                  <a:pt x="414782" y="430149"/>
                </a:lnTo>
                <a:lnTo>
                  <a:pt x="417322" y="436753"/>
                </a:lnTo>
                <a:lnTo>
                  <a:pt x="420878" y="438277"/>
                </a:lnTo>
                <a:lnTo>
                  <a:pt x="463042" y="422021"/>
                </a:lnTo>
                <a:lnTo>
                  <a:pt x="464693" y="418465"/>
                </a:lnTo>
                <a:close/>
              </a:path>
              <a:path w="3650615" h="1610360">
                <a:moveTo>
                  <a:pt x="476885" y="454914"/>
                </a:moveTo>
                <a:lnTo>
                  <a:pt x="475869" y="451612"/>
                </a:lnTo>
                <a:lnTo>
                  <a:pt x="474853" y="448183"/>
                </a:lnTo>
                <a:lnTo>
                  <a:pt x="471297" y="446278"/>
                </a:lnTo>
                <a:lnTo>
                  <a:pt x="428117" y="459232"/>
                </a:lnTo>
                <a:lnTo>
                  <a:pt x="426212" y="462661"/>
                </a:lnTo>
                <a:lnTo>
                  <a:pt x="427228" y="466090"/>
                </a:lnTo>
                <a:lnTo>
                  <a:pt x="428244" y="469392"/>
                </a:lnTo>
                <a:lnTo>
                  <a:pt x="431673" y="471297"/>
                </a:lnTo>
                <a:lnTo>
                  <a:pt x="435102" y="470408"/>
                </a:lnTo>
                <a:lnTo>
                  <a:pt x="474980" y="458470"/>
                </a:lnTo>
                <a:lnTo>
                  <a:pt x="476885" y="454914"/>
                </a:lnTo>
                <a:close/>
              </a:path>
              <a:path w="3650615" h="1610360">
                <a:moveTo>
                  <a:pt x="492379" y="14732"/>
                </a:moveTo>
                <a:lnTo>
                  <a:pt x="414147" y="48514"/>
                </a:lnTo>
                <a:lnTo>
                  <a:pt x="472440" y="97536"/>
                </a:lnTo>
                <a:lnTo>
                  <a:pt x="492379" y="14732"/>
                </a:lnTo>
                <a:close/>
              </a:path>
              <a:path w="3650615" h="1610360">
                <a:moveTo>
                  <a:pt x="547624" y="386334"/>
                </a:moveTo>
                <a:lnTo>
                  <a:pt x="546354" y="383159"/>
                </a:lnTo>
                <a:lnTo>
                  <a:pt x="545084" y="379857"/>
                </a:lnTo>
                <a:lnTo>
                  <a:pt x="541401" y="378206"/>
                </a:lnTo>
                <a:lnTo>
                  <a:pt x="499237" y="394462"/>
                </a:lnTo>
                <a:lnTo>
                  <a:pt x="497713" y="398145"/>
                </a:lnTo>
                <a:lnTo>
                  <a:pt x="500253" y="404749"/>
                </a:lnTo>
                <a:lnTo>
                  <a:pt x="503936" y="406273"/>
                </a:lnTo>
                <a:lnTo>
                  <a:pt x="507111" y="405003"/>
                </a:lnTo>
                <a:lnTo>
                  <a:pt x="545973" y="390017"/>
                </a:lnTo>
                <a:lnTo>
                  <a:pt x="547624" y="386334"/>
                </a:lnTo>
                <a:close/>
              </a:path>
              <a:path w="3650615" h="1610360">
                <a:moveTo>
                  <a:pt x="562102" y="429641"/>
                </a:moveTo>
                <a:lnTo>
                  <a:pt x="561086" y="426212"/>
                </a:lnTo>
                <a:lnTo>
                  <a:pt x="560070" y="422910"/>
                </a:lnTo>
                <a:lnTo>
                  <a:pt x="556514" y="421005"/>
                </a:lnTo>
                <a:lnTo>
                  <a:pt x="553212" y="422021"/>
                </a:lnTo>
                <a:lnTo>
                  <a:pt x="516636" y="432816"/>
                </a:lnTo>
                <a:lnTo>
                  <a:pt x="513334" y="433832"/>
                </a:lnTo>
                <a:lnTo>
                  <a:pt x="511429" y="437388"/>
                </a:lnTo>
                <a:lnTo>
                  <a:pt x="512445" y="440690"/>
                </a:lnTo>
                <a:lnTo>
                  <a:pt x="513461" y="444119"/>
                </a:lnTo>
                <a:lnTo>
                  <a:pt x="516890" y="446024"/>
                </a:lnTo>
                <a:lnTo>
                  <a:pt x="556768" y="434086"/>
                </a:lnTo>
                <a:lnTo>
                  <a:pt x="560197" y="433197"/>
                </a:lnTo>
                <a:lnTo>
                  <a:pt x="562102" y="429641"/>
                </a:lnTo>
                <a:close/>
              </a:path>
              <a:path w="3650615" h="1610360">
                <a:moveTo>
                  <a:pt x="630555" y="354330"/>
                </a:moveTo>
                <a:lnTo>
                  <a:pt x="629285" y="351155"/>
                </a:lnTo>
                <a:lnTo>
                  <a:pt x="628015" y="347853"/>
                </a:lnTo>
                <a:lnTo>
                  <a:pt x="624332" y="346202"/>
                </a:lnTo>
                <a:lnTo>
                  <a:pt x="585470" y="361188"/>
                </a:lnTo>
                <a:lnTo>
                  <a:pt x="582295" y="362458"/>
                </a:lnTo>
                <a:lnTo>
                  <a:pt x="580644" y="366141"/>
                </a:lnTo>
                <a:lnTo>
                  <a:pt x="581914" y="369443"/>
                </a:lnTo>
                <a:lnTo>
                  <a:pt x="583184" y="372618"/>
                </a:lnTo>
                <a:lnTo>
                  <a:pt x="586867" y="374269"/>
                </a:lnTo>
                <a:lnTo>
                  <a:pt x="590042" y="372999"/>
                </a:lnTo>
                <a:lnTo>
                  <a:pt x="628904" y="358013"/>
                </a:lnTo>
                <a:lnTo>
                  <a:pt x="630555" y="354330"/>
                </a:lnTo>
                <a:close/>
              </a:path>
              <a:path w="3650615" h="1610360">
                <a:moveTo>
                  <a:pt x="647319" y="404241"/>
                </a:moveTo>
                <a:lnTo>
                  <a:pt x="646303" y="400939"/>
                </a:lnTo>
                <a:lnTo>
                  <a:pt x="645287" y="397510"/>
                </a:lnTo>
                <a:lnTo>
                  <a:pt x="641731" y="395605"/>
                </a:lnTo>
                <a:lnTo>
                  <a:pt x="601853" y="407543"/>
                </a:lnTo>
                <a:lnTo>
                  <a:pt x="598551" y="408432"/>
                </a:lnTo>
                <a:lnTo>
                  <a:pt x="596646" y="411988"/>
                </a:lnTo>
                <a:lnTo>
                  <a:pt x="597662" y="415417"/>
                </a:lnTo>
                <a:lnTo>
                  <a:pt x="598678" y="418719"/>
                </a:lnTo>
                <a:lnTo>
                  <a:pt x="602107" y="420624"/>
                </a:lnTo>
                <a:lnTo>
                  <a:pt x="645414" y="407797"/>
                </a:lnTo>
                <a:lnTo>
                  <a:pt x="647319" y="404241"/>
                </a:lnTo>
                <a:close/>
              </a:path>
              <a:path w="3650615" h="1610360">
                <a:moveTo>
                  <a:pt x="713486" y="322326"/>
                </a:moveTo>
                <a:lnTo>
                  <a:pt x="712216" y="319151"/>
                </a:lnTo>
                <a:lnTo>
                  <a:pt x="710946" y="315849"/>
                </a:lnTo>
                <a:lnTo>
                  <a:pt x="707263" y="314198"/>
                </a:lnTo>
                <a:lnTo>
                  <a:pt x="668401" y="329184"/>
                </a:lnTo>
                <a:lnTo>
                  <a:pt x="665226" y="330454"/>
                </a:lnTo>
                <a:lnTo>
                  <a:pt x="663575" y="334137"/>
                </a:lnTo>
                <a:lnTo>
                  <a:pt x="664845" y="337439"/>
                </a:lnTo>
                <a:lnTo>
                  <a:pt x="666115" y="340614"/>
                </a:lnTo>
                <a:lnTo>
                  <a:pt x="669798" y="342265"/>
                </a:lnTo>
                <a:lnTo>
                  <a:pt x="672973" y="340995"/>
                </a:lnTo>
                <a:lnTo>
                  <a:pt x="711835" y="326009"/>
                </a:lnTo>
                <a:lnTo>
                  <a:pt x="713486" y="322326"/>
                </a:lnTo>
                <a:close/>
              </a:path>
              <a:path w="3650615" h="1610360">
                <a:moveTo>
                  <a:pt x="732536" y="378968"/>
                </a:moveTo>
                <a:lnTo>
                  <a:pt x="731520" y="375539"/>
                </a:lnTo>
                <a:lnTo>
                  <a:pt x="730504" y="372237"/>
                </a:lnTo>
                <a:lnTo>
                  <a:pt x="726948" y="370332"/>
                </a:lnTo>
                <a:lnTo>
                  <a:pt x="723646" y="371221"/>
                </a:lnTo>
                <a:lnTo>
                  <a:pt x="683768" y="383159"/>
                </a:lnTo>
                <a:lnTo>
                  <a:pt x="681863" y="386715"/>
                </a:lnTo>
                <a:lnTo>
                  <a:pt x="682879" y="390017"/>
                </a:lnTo>
                <a:lnTo>
                  <a:pt x="683768" y="393446"/>
                </a:lnTo>
                <a:lnTo>
                  <a:pt x="687324" y="395351"/>
                </a:lnTo>
                <a:lnTo>
                  <a:pt x="730631" y="382397"/>
                </a:lnTo>
                <a:lnTo>
                  <a:pt x="732536" y="378968"/>
                </a:lnTo>
                <a:close/>
              </a:path>
              <a:path w="3650615" h="1610360">
                <a:moveTo>
                  <a:pt x="796417" y="290322"/>
                </a:moveTo>
                <a:lnTo>
                  <a:pt x="795147" y="287147"/>
                </a:lnTo>
                <a:lnTo>
                  <a:pt x="793877" y="283845"/>
                </a:lnTo>
                <a:lnTo>
                  <a:pt x="790194" y="282194"/>
                </a:lnTo>
                <a:lnTo>
                  <a:pt x="751332" y="297180"/>
                </a:lnTo>
                <a:lnTo>
                  <a:pt x="748157" y="298450"/>
                </a:lnTo>
                <a:lnTo>
                  <a:pt x="746506" y="302133"/>
                </a:lnTo>
                <a:lnTo>
                  <a:pt x="747776" y="305435"/>
                </a:lnTo>
                <a:lnTo>
                  <a:pt x="749046" y="308610"/>
                </a:lnTo>
                <a:lnTo>
                  <a:pt x="752729" y="310261"/>
                </a:lnTo>
                <a:lnTo>
                  <a:pt x="755904" y="308991"/>
                </a:lnTo>
                <a:lnTo>
                  <a:pt x="794766" y="294005"/>
                </a:lnTo>
                <a:lnTo>
                  <a:pt x="796417" y="290322"/>
                </a:lnTo>
                <a:close/>
              </a:path>
              <a:path w="3650615" h="1610360">
                <a:moveTo>
                  <a:pt x="817753" y="353568"/>
                </a:moveTo>
                <a:lnTo>
                  <a:pt x="816737" y="350139"/>
                </a:lnTo>
                <a:lnTo>
                  <a:pt x="815721" y="346837"/>
                </a:lnTo>
                <a:lnTo>
                  <a:pt x="812165" y="344932"/>
                </a:lnTo>
                <a:lnTo>
                  <a:pt x="808863" y="345948"/>
                </a:lnTo>
                <a:lnTo>
                  <a:pt x="772287" y="356743"/>
                </a:lnTo>
                <a:lnTo>
                  <a:pt x="768985" y="357759"/>
                </a:lnTo>
                <a:lnTo>
                  <a:pt x="767080" y="361315"/>
                </a:lnTo>
                <a:lnTo>
                  <a:pt x="768096" y="364744"/>
                </a:lnTo>
                <a:lnTo>
                  <a:pt x="768985" y="368046"/>
                </a:lnTo>
                <a:lnTo>
                  <a:pt x="772541" y="369951"/>
                </a:lnTo>
                <a:lnTo>
                  <a:pt x="815848" y="357124"/>
                </a:lnTo>
                <a:lnTo>
                  <a:pt x="817753" y="353568"/>
                </a:lnTo>
                <a:close/>
              </a:path>
              <a:path w="3650615" h="1610360">
                <a:moveTo>
                  <a:pt x="879348" y="258318"/>
                </a:moveTo>
                <a:lnTo>
                  <a:pt x="878078" y="255143"/>
                </a:lnTo>
                <a:lnTo>
                  <a:pt x="876808" y="251841"/>
                </a:lnTo>
                <a:lnTo>
                  <a:pt x="873125" y="250190"/>
                </a:lnTo>
                <a:lnTo>
                  <a:pt x="834263" y="265176"/>
                </a:lnTo>
                <a:lnTo>
                  <a:pt x="831088" y="266446"/>
                </a:lnTo>
                <a:lnTo>
                  <a:pt x="829437" y="270129"/>
                </a:lnTo>
                <a:lnTo>
                  <a:pt x="830707" y="273431"/>
                </a:lnTo>
                <a:lnTo>
                  <a:pt x="831977" y="276606"/>
                </a:lnTo>
                <a:lnTo>
                  <a:pt x="835660" y="278257"/>
                </a:lnTo>
                <a:lnTo>
                  <a:pt x="838835" y="276987"/>
                </a:lnTo>
                <a:lnTo>
                  <a:pt x="877697" y="262001"/>
                </a:lnTo>
                <a:lnTo>
                  <a:pt x="879348" y="258318"/>
                </a:lnTo>
                <a:close/>
              </a:path>
              <a:path w="3650615" h="1610360">
                <a:moveTo>
                  <a:pt x="902970" y="328168"/>
                </a:moveTo>
                <a:lnTo>
                  <a:pt x="901954" y="324866"/>
                </a:lnTo>
                <a:lnTo>
                  <a:pt x="900938" y="321437"/>
                </a:lnTo>
                <a:lnTo>
                  <a:pt x="897382" y="319532"/>
                </a:lnTo>
                <a:lnTo>
                  <a:pt x="854202" y="332486"/>
                </a:lnTo>
                <a:lnTo>
                  <a:pt x="852297" y="335915"/>
                </a:lnTo>
                <a:lnTo>
                  <a:pt x="853186" y="339344"/>
                </a:lnTo>
                <a:lnTo>
                  <a:pt x="854202" y="342646"/>
                </a:lnTo>
                <a:lnTo>
                  <a:pt x="857758" y="344551"/>
                </a:lnTo>
                <a:lnTo>
                  <a:pt x="861187" y="343662"/>
                </a:lnTo>
                <a:lnTo>
                  <a:pt x="901065" y="331724"/>
                </a:lnTo>
                <a:lnTo>
                  <a:pt x="902970" y="328168"/>
                </a:lnTo>
                <a:close/>
              </a:path>
              <a:path w="3650615" h="1610360">
                <a:moveTo>
                  <a:pt x="962279" y="226314"/>
                </a:moveTo>
                <a:lnTo>
                  <a:pt x="961009" y="223012"/>
                </a:lnTo>
                <a:lnTo>
                  <a:pt x="959739" y="219837"/>
                </a:lnTo>
                <a:lnTo>
                  <a:pt x="956056" y="218186"/>
                </a:lnTo>
                <a:lnTo>
                  <a:pt x="917194" y="233172"/>
                </a:lnTo>
                <a:lnTo>
                  <a:pt x="914019" y="234442"/>
                </a:lnTo>
                <a:lnTo>
                  <a:pt x="912368" y="238125"/>
                </a:lnTo>
                <a:lnTo>
                  <a:pt x="913638" y="241300"/>
                </a:lnTo>
                <a:lnTo>
                  <a:pt x="914908" y="244602"/>
                </a:lnTo>
                <a:lnTo>
                  <a:pt x="918591" y="246253"/>
                </a:lnTo>
                <a:lnTo>
                  <a:pt x="921766" y="244983"/>
                </a:lnTo>
                <a:lnTo>
                  <a:pt x="960628" y="229997"/>
                </a:lnTo>
                <a:lnTo>
                  <a:pt x="962279" y="226314"/>
                </a:lnTo>
                <a:close/>
              </a:path>
              <a:path w="3650615" h="1610360">
                <a:moveTo>
                  <a:pt x="988187" y="302895"/>
                </a:moveTo>
                <a:lnTo>
                  <a:pt x="987171" y="299466"/>
                </a:lnTo>
                <a:lnTo>
                  <a:pt x="986155" y="296164"/>
                </a:lnTo>
                <a:lnTo>
                  <a:pt x="982599" y="294259"/>
                </a:lnTo>
                <a:lnTo>
                  <a:pt x="979297" y="295275"/>
                </a:lnTo>
                <a:lnTo>
                  <a:pt x="942721" y="306070"/>
                </a:lnTo>
                <a:lnTo>
                  <a:pt x="939419" y="307086"/>
                </a:lnTo>
                <a:lnTo>
                  <a:pt x="937514" y="310642"/>
                </a:lnTo>
                <a:lnTo>
                  <a:pt x="938403" y="313944"/>
                </a:lnTo>
                <a:lnTo>
                  <a:pt x="939419" y="317373"/>
                </a:lnTo>
                <a:lnTo>
                  <a:pt x="942975" y="319278"/>
                </a:lnTo>
                <a:lnTo>
                  <a:pt x="982853" y="307340"/>
                </a:lnTo>
                <a:lnTo>
                  <a:pt x="986282" y="306451"/>
                </a:lnTo>
                <a:lnTo>
                  <a:pt x="988187" y="302895"/>
                </a:lnTo>
                <a:close/>
              </a:path>
              <a:path w="3650615" h="1610360">
                <a:moveTo>
                  <a:pt x="1045210" y="194310"/>
                </a:moveTo>
                <a:lnTo>
                  <a:pt x="1043940" y="191008"/>
                </a:lnTo>
                <a:lnTo>
                  <a:pt x="1042670" y="187833"/>
                </a:lnTo>
                <a:lnTo>
                  <a:pt x="1038987" y="186182"/>
                </a:lnTo>
                <a:lnTo>
                  <a:pt x="996950" y="202438"/>
                </a:lnTo>
                <a:lnTo>
                  <a:pt x="995299" y="206121"/>
                </a:lnTo>
                <a:lnTo>
                  <a:pt x="996569" y="209296"/>
                </a:lnTo>
                <a:lnTo>
                  <a:pt x="997839" y="212598"/>
                </a:lnTo>
                <a:lnTo>
                  <a:pt x="1001522" y="214249"/>
                </a:lnTo>
                <a:lnTo>
                  <a:pt x="1043559" y="197993"/>
                </a:lnTo>
                <a:lnTo>
                  <a:pt x="1045210" y="194310"/>
                </a:lnTo>
                <a:close/>
              </a:path>
              <a:path w="3650615" h="1610360">
                <a:moveTo>
                  <a:pt x="1073404" y="277495"/>
                </a:moveTo>
                <a:lnTo>
                  <a:pt x="1072388" y="274193"/>
                </a:lnTo>
                <a:lnTo>
                  <a:pt x="1071372" y="270764"/>
                </a:lnTo>
                <a:lnTo>
                  <a:pt x="1067816" y="268859"/>
                </a:lnTo>
                <a:lnTo>
                  <a:pt x="1027938" y="280797"/>
                </a:lnTo>
                <a:lnTo>
                  <a:pt x="1024636" y="281686"/>
                </a:lnTo>
                <a:lnTo>
                  <a:pt x="1022604" y="285242"/>
                </a:lnTo>
                <a:lnTo>
                  <a:pt x="1023620" y="288671"/>
                </a:lnTo>
                <a:lnTo>
                  <a:pt x="1024636" y="291973"/>
                </a:lnTo>
                <a:lnTo>
                  <a:pt x="1028192" y="293878"/>
                </a:lnTo>
                <a:lnTo>
                  <a:pt x="1071499" y="281051"/>
                </a:lnTo>
                <a:lnTo>
                  <a:pt x="1073404" y="277495"/>
                </a:lnTo>
                <a:close/>
              </a:path>
              <a:path w="3650615" h="1610360">
                <a:moveTo>
                  <a:pt x="1128141" y="162306"/>
                </a:moveTo>
                <a:lnTo>
                  <a:pt x="1126871" y="159004"/>
                </a:lnTo>
                <a:lnTo>
                  <a:pt x="1125601" y="155829"/>
                </a:lnTo>
                <a:lnTo>
                  <a:pt x="1121918" y="154178"/>
                </a:lnTo>
                <a:lnTo>
                  <a:pt x="1079881" y="170434"/>
                </a:lnTo>
                <a:lnTo>
                  <a:pt x="1078230" y="174117"/>
                </a:lnTo>
                <a:lnTo>
                  <a:pt x="1079500" y="177292"/>
                </a:lnTo>
                <a:lnTo>
                  <a:pt x="1080770" y="180594"/>
                </a:lnTo>
                <a:lnTo>
                  <a:pt x="1084453" y="182245"/>
                </a:lnTo>
                <a:lnTo>
                  <a:pt x="1126490" y="165989"/>
                </a:lnTo>
                <a:lnTo>
                  <a:pt x="1128141" y="162306"/>
                </a:lnTo>
                <a:close/>
              </a:path>
              <a:path w="3650615" h="1610360">
                <a:moveTo>
                  <a:pt x="1158621" y="252222"/>
                </a:moveTo>
                <a:lnTo>
                  <a:pt x="1157605" y="248793"/>
                </a:lnTo>
                <a:lnTo>
                  <a:pt x="1156589" y="245491"/>
                </a:lnTo>
                <a:lnTo>
                  <a:pt x="1153033" y="243586"/>
                </a:lnTo>
                <a:lnTo>
                  <a:pt x="1149604" y="244475"/>
                </a:lnTo>
                <a:lnTo>
                  <a:pt x="1109726" y="256413"/>
                </a:lnTo>
                <a:lnTo>
                  <a:pt x="1107821" y="259969"/>
                </a:lnTo>
                <a:lnTo>
                  <a:pt x="1108837" y="263271"/>
                </a:lnTo>
                <a:lnTo>
                  <a:pt x="1109853" y="266700"/>
                </a:lnTo>
                <a:lnTo>
                  <a:pt x="1113409" y="268605"/>
                </a:lnTo>
                <a:lnTo>
                  <a:pt x="1156589" y="255651"/>
                </a:lnTo>
                <a:lnTo>
                  <a:pt x="1158621" y="252222"/>
                </a:lnTo>
                <a:close/>
              </a:path>
              <a:path w="3650615" h="1610360">
                <a:moveTo>
                  <a:pt x="1228344" y="119888"/>
                </a:moveTo>
                <a:lnTo>
                  <a:pt x="1143508" y="111760"/>
                </a:lnTo>
                <a:lnTo>
                  <a:pt x="1170940" y="182880"/>
                </a:lnTo>
                <a:lnTo>
                  <a:pt x="1200683" y="150241"/>
                </a:lnTo>
                <a:lnTo>
                  <a:pt x="1214107" y="135509"/>
                </a:lnTo>
                <a:lnTo>
                  <a:pt x="1228344" y="119888"/>
                </a:lnTo>
                <a:close/>
              </a:path>
              <a:path w="3650615" h="1610360">
                <a:moveTo>
                  <a:pt x="1243711" y="226822"/>
                </a:moveTo>
                <a:lnTo>
                  <a:pt x="1242822" y="223393"/>
                </a:lnTo>
                <a:lnTo>
                  <a:pt x="1241806" y="220091"/>
                </a:lnTo>
                <a:lnTo>
                  <a:pt x="1238250" y="218186"/>
                </a:lnTo>
                <a:lnTo>
                  <a:pt x="1194943" y="231013"/>
                </a:lnTo>
                <a:lnTo>
                  <a:pt x="1193038" y="234569"/>
                </a:lnTo>
                <a:lnTo>
                  <a:pt x="1194054" y="237998"/>
                </a:lnTo>
                <a:lnTo>
                  <a:pt x="1195070" y="241300"/>
                </a:lnTo>
                <a:lnTo>
                  <a:pt x="1198626" y="243205"/>
                </a:lnTo>
                <a:lnTo>
                  <a:pt x="1201928" y="242189"/>
                </a:lnTo>
                <a:lnTo>
                  <a:pt x="1238504" y="231394"/>
                </a:lnTo>
                <a:lnTo>
                  <a:pt x="1241806" y="230378"/>
                </a:lnTo>
                <a:lnTo>
                  <a:pt x="1243711" y="226822"/>
                </a:lnTo>
                <a:close/>
              </a:path>
              <a:path w="3650615" h="1610360">
                <a:moveTo>
                  <a:pt x="1328928" y="201422"/>
                </a:moveTo>
                <a:lnTo>
                  <a:pt x="1328039" y="198120"/>
                </a:lnTo>
                <a:lnTo>
                  <a:pt x="1327023" y="194691"/>
                </a:lnTo>
                <a:lnTo>
                  <a:pt x="1323467" y="192786"/>
                </a:lnTo>
                <a:lnTo>
                  <a:pt x="1280160" y="205740"/>
                </a:lnTo>
                <a:lnTo>
                  <a:pt x="1278255" y="209169"/>
                </a:lnTo>
                <a:lnTo>
                  <a:pt x="1279271" y="212598"/>
                </a:lnTo>
                <a:lnTo>
                  <a:pt x="1280287" y="215900"/>
                </a:lnTo>
                <a:lnTo>
                  <a:pt x="1283843" y="217805"/>
                </a:lnTo>
                <a:lnTo>
                  <a:pt x="1287145" y="216916"/>
                </a:lnTo>
                <a:lnTo>
                  <a:pt x="1327023" y="204978"/>
                </a:lnTo>
                <a:lnTo>
                  <a:pt x="1328928" y="201422"/>
                </a:lnTo>
                <a:close/>
              </a:path>
              <a:path w="3650615" h="1610360">
                <a:moveTo>
                  <a:pt x="1414145" y="176149"/>
                </a:moveTo>
                <a:lnTo>
                  <a:pt x="1413129" y="172720"/>
                </a:lnTo>
                <a:lnTo>
                  <a:pt x="1412240" y="169418"/>
                </a:lnTo>
                <a:lnTo>
                  <a:pt x="1408684" y="167513"/>
                </a:lnTo>
                <a:lnTo>
                  <a:pt x="1365377" y="180340"/>
                </a:lnTo>
                <a:lnTo>
                  <a:pt x="1363472" y="183896"/>
                </a:lnTo>
                <a:lnTo>
                  <a:pt x="1364488" y="187198"/>
                </a:lnTo>
                <a:lnTo>
                  <a:pt x="1365504" y="190627"/>
                </a:lnTo>
                <a:lnTo>
                  <a:pt x="1369060" y="192532"/>
                </a:lnTo>
                <a:lnTo>
                  <a:pt x="1408938" y="180594"/>
                </a:lnTo>
                <a:lnTo>
                  <a:pt x="1412240" y="179705"/>
                </a:lnTo>
                <a:lnTo>
                  <a:pt x="1414145" y="176149"/>
                </a:lnTo>
                <a:close/>
              </a:path>
              <a:path w="3650615" h="1610360">
                <a:moveTo>
                  <a:pt x="1499362" y="150749"/>
                </a:moveTo>
                <a:lnTo>
                  <a:pt x="1498346" y="147447"/>
                </a:lnTo>
                <a:lnTo>
                  <a:pt x="1497457" y="144018"/>
                </a:lnTo>
                <a:lnTo>
                  <a:pt x="1493901" y="142113"/>
                </a:lnTo>
                <a:lnTo>
                  <a:pt x="1454023" y="154051"/>
                </a:lnTo>
                <a:lnTo>
                  <a:pt x="1450594" y="154940"/>
                </a:lnTo>
                <a:lnTo>
                  <a:pt x="1448689" y="158496"/>
                </a:lnTo>
                <a:lnTo>
                  <a:pt x="1449705" y="161925"/>
                </a:lnTo>
                <a:lnTo>
                  <a:pt x="1450721" y="165227"/>
                </a:lnTo>
                <a:lnTo>
                  <a:pt x="1454277" y="167132"/>
                </a:lnTo>
                <a:lnTo>
                  <a:pt x="1457579" y="166116"/>
                </a:lnTo>
                <a:lnTo>
                  <a:pt x="1494155" y="155321"/>
                </a:lnTo>
                <a:lnTo>
                  <a:pt x="1497457" y="154305"/>
                </a:lnTo>
                <a:lnTo>
                  <a:pt x="1499362" y="150749"/>
                </a:lnTo>
                <a:close/>
              </a:path>
              <a:path w="3650615" h="1610360">
                <a:moveTo>
                  <a:pt x="1584579" y="125349"/>
                </a:moveTo>
                <a:lnTo>
                  <a:pt x="1582547" y="118745"/>
                </a:lnTo>
                <a:lnTo>
                  <a:pt x="1579118" y="116713"/>
                </a:lnTo>
                <a:lnTo>
                  <a:pt x="1535811" y="129667"/>
                </a:lnTo>
                <a:lnTo>
                  <a:pt x="1533906" y="133223"/>
                </a:lnTo>
                <a:lnTo>
                  <a:pt x="1534922" y="136525"/>
                </a:lnTo>
                <a:lnTo>
                  <a:pt x="1535938" y="139954"/>
                </a:lnTo>
                <a:lnTo>
                  <a:pt x="1539494" y="141859"/>
                </a:lnTo>
                <a:lnTo>
                  <a:pt x="1582674" y="128905"/>
                </a:lnTo>
                <a:lnTo>
                  <a:pt x="1584579" y="125349"/>
                </a:lnTo>
                <a:close/>
              </a:path>
              <a:path w="3650615" h="1610360">
                <a:moveTo>
                  <a:pt x="1669796" y="100076"/>
                </a:moveTo>
                <a:lnTo>
                  <a:pt x="1668780" y="96647"/>
                </a:lnTo>
                <a:lnTo>
                  <a:pt x="1667764" y="93345"/>
                </a:lnTo>
                <a:lnTo>
                  <a:pt x="1664335" y="91440"/>
                </a:lnTo>
                <a:lnTo>
                  <a:pt x="1621028" y="104267"/>
                </a:lnTo>
                <a:lnTo>
                  <a:pt x="1619123" y="107823"/>
                </a:lnTo>
                <a:lnTo>
                  <a:pt x="1620139" y="111125"/>
                </a:lnTo>
                <a:lnTo>
                  <a:pt x="1621155" y="114554"/>
                </a:lnTo>
                <a:lnTo>
                  <a:pt x="1624711" y="116459"/>
                </a:lnTo>
                <a:lnTo>
                  <a:pt x="1628013" y="115443"/>
                </a:lnTo>
                <a:lnTo>
                  <a:pt x="1664589" y="104648"/>
                </a:lnTo>
                <a:lnTo>
                  <a:pt x="1667891" y="103632"/>
                </a:lnTo>
                <a:lnTo>
                  <a:pt x="1669796" y="100076"/>
                </a:lnTo>
                <a:close/>
              </a:path>
              <a:path w="3650615" h="1610360">
                <a:moveTo>
                  <a:pt x="1755013" y="74676"/>
                </a:moveTo>
                <a:lnTo>
                  <a:pt x="1753997" y="71374"/>
                </a:lnTo>
                <a:lnTo>
                  <a:pt x="1752981" y="67945"/>
                </a:lnTo>
                <a:lnTo>
                  <a:pt x="1749552" y="66040"/>
                </a:lnTo>
                <a:lnTo>
                  <a:pt x="1706245" y="78994"/>
                </a:lnTo>
                <a:lnTo>
                  <a:pt x="1704340" y="82423"/>
                </a:lnTo>
                <a:lnTo>
                  <a:pt x="1705356" y="85852"/>
                </a:lnTo>
                <a:lnTo>
                  <a:pt x="1706372" y="89154"/>
                </a:lnTo>
                <a:lnTo>
                  <a:pt x="1709928" y="91059"/>
                </a:lnTo>
                <a:lnTo>
                  <a:pt x="1713230" y="90170"/>
                </a:lnTo>
                <a:lnTo>
                  <a:pt x="1753108" y="78232"/>
                </a:lnTo>
                <a:lnTo>
                  <a:pt x="1755013" y="74676"/>
                </a:lnTo>
                <a:close/>
              </a:path>
              <a:path w="3650615" h="1610360">
                <a:moveTo>
                  <a:pt x="1840230" y="49403"/>
                </a:moveTo>
                <a:lnTo>
                  <a:pt x="1839214" y="45974"/>
                </a:lnTo>
                <a:lnTo>
                  <a:pt x="1838198" y="42672"/>
                </a:lnTo>
                <a:lnTo>
                  <a:pt x="1834642" y="40767"/>
                </a:lnTo>
                <a:lnTo>
                  <a:pt x="1831340" y="41783"/>
                </a:lnTo>
                <a:lnTo>
                  <a:pt x="1794764" y="52578"/>
                </a:lnTo>
                <a:lnTo>
                  <a:pt x="1791462" y="53594"/>
                </a:lnTo>
                <a:lnTo>
                  <a:pt x="1789557" y="57150"/>
                </a:lnTo>
                <a:lnTo>
                  <a:pt x="1790573" y="60452"/>
                </a:lnTo>
                <a:lnTo>
                  <a:pt x="1791589" y="63881"/>
                </a:lnTo>
                <a:lnTo>
                  <a:pt x="1795018" y="65786"/>
                </a:lnTo>
                <a:lnTo>
                  <a:pt x="1834896" y="53848"/>
                </a:lnTo>
                <a:lnTo>
                  <a:pt x="1838325" y="52959"/>
                </a:lnTo>
                <a:lnTo>
                  <a:pt x="1840230" y="49403"/>
                </a:lnTo>
                <a:close/>
              </a:path>
              <a:path w="3650615" h="1610360">
                <a:moveTo>
                  <a:pt x="1944370" y="14732"/>
                </a:moveTo>
                <a:lnTo>
                  <a:pt x="1860423" y="0"/>
                </a:lnTo>
                <a:lnTo>
                  <a:pt x="1882140" y="73025"/>
                </a:lnTo>
                <a:lnTo>
                  <a:pt x="1916976" y="40386"/>
                </a:lnTo>
                <a:lnTo>
                  <a:pt x="1932571" y="25781"/>
                </a:lnTo>
                <a:lnTo>
                  <a:pt x="1944370" y="14732"/>
                </a:lnTo>
                <a:close/>
              </a:path>
              <a:path w="3650615" h="1610360">
                <a:moveTo>
                  <a:pt x="2774569" y="1102741"/>
                </a:moveTo>
                <a:lnTo>
                  <a:pt x="2695575" y="1070864"/>
                </a:lnTo>
                <a:lnTo>
                  <a:pt x="2717546" y="1153160"/>
                </a:lnTo>
                <a:lnTo>
                  <a:pt x="2741307" y="1132154"/>
                </a:lnTo>
                <a:lnTo>
                  <a:pt x="2748788" y="1140587"/>
                </a:lnTo>
                <a:lnTo>
                  <a:pt x="2751074" y="1143254"/>
                </a:lnTo>
                <a:lnTo>
                  <a:pt x="2755138" y="1143508"/>
                </a:lnTo>
                <a:lnTo>
                  <a:pt x="2757678" y="1141095"/>
                </a:lnTo>
                <a:lnTo>
                  <a:pt x="2760345" y="1138809"/>
                </a:lnTo>
                <a:lnTo>
                  <a:pt x="2760599" y="1134745"/>
                </a:lnTo>
                <a:lnTo>
                  <a:pt x="2758262" y="1132154"/>
                </a:lnTo>
                <a:lnTo>
                  <a:pt x="2750832" y="1123721"/>
                </a:lnTo>
                <a:lnTo>
                  <a:pt x="2764790" y="1111377"/>
                </a:lnTo>
                <a:lnTo>
                  <a:pt x="2774569" y="1102741"/>
                </a:lnTo>
                <a:close/>
              </a:path>
              <a:path w="3650615" h="1610360">
                <a:moveTo>
                  <a:pt x="2819527" y="1201420"/>
                </a:moveTo>
                <a:lnTo>
                  <a:pt x="2817241" y="1198753"/>
                </a:lnTo>
                <a:lnTo>
                  <a:pt x="2791968" y="1170178"/>
                </a:lnTo>
                <a:lnTo>
                  <a:pt x="2789555" y="1167638"/>
                </a:lnTo>
                <a:lnTo>
                  <a:pt x="2785618" y="1167384"/>
                </a:lnTo>
                <a:lnTo>
                  <a:pt x="2780284" y="1171956"/>
                </a:lnTo>
                <a:lnTo>
                  <a:pt x="2780157" y="1176020"/>
                </a:lnTo>
                <a:lnTo>
                  <a:pt x="2782443" y="1178687"/>
                </a:lnTo>
                <a:lnTo>
                  <a:pt x="2807716" y="1207135"/>
                </a:lnTo>
                <a:lnTo>
                  <a:pt x="2810002" y="1209802"/>
                </a:lnTo>
                <a:lnTo>
                  <a:pt x="2814066" y="1210056"/>
                </a:lnTo>
                <a:lnTo>
                  <a:pt x="2819273" y="1205357"/>
                </a:lnTo>
                <a:lnTo>
                  <a:pt x="2819527" y="1201420"/>
                </a:lnTo>
                <a:close/>
              </a:path>
              <a:path w="3650615" h="1610360">
                <a:moveTo>
                  <a:pt x="2878455" y="1267968"/>
                </a:moveTo>
                <a:lnTo>
                  <a:pt x="2876042" y="1265301"/>
                </a:lnTo>
                <a:lnTo>
                  <a:pt x="2850896" y="1236853"/>
                </a:lnTo>
                <a:lnTo>
                  <a:pt x="2848483" y="1234186"/>
                </a:lnTo>
                <a:lnTo>
                  <a:pt x="2844546" y="1233932"/>
                </a:lnTo>
                <a:lnTo>
                  <a:pt x="2841879" y="1236218"/>
                </a:lnTo>
                <a:lnTo>
                  <a:pt x="2839212" y="1238631"/>
                </a:lnTo>
                <a:lnTo>
                  <a:pt x="2838958" y="1242568"/>
                </a:lnTo>
                <a:lnTo>
                  <a:pt x="2841371" y="1245235"/>
                </a:lnTo>
                <a:lnTo>
                  <a:pt x="2866517" y="1273810"/>
                </a:lnTo>
                <a:lnTo>
                  <a:pt x="2868930" y="1276350"/>
                </a:lnTo>
                <a:lnTo>
                  <a:pt x="2872867" y="1276604"/>
                </a:lnTo>
                <a:lnTo>
                  <a:pt x="2878201" y="1272032"/>
                </a:lnTo>
                <a:lnTo>
                  <a:pt x="2878455" y="1267968"/>
                </a:lnTo>
                <a:close/>
              </a:path>
              <a:path w="3650615" h="1610360">
                <a:moveTo>
                  <a:pt x="2937256" y="1334516"/>
                </a:moveTo>
                <a:lnTo>
                  <a:pt x="2934970" y="1331976"/>
                </a:lnTo>
                <a:lnTo>
                  <a:pt x="2909697" y="1303401"/>
                </a:lnTo>
                <a:lnTo>
                  <a:pt x="2907411" y="1300746"/>
                </a:lnTo>
                <a:lnTo>
                  <a:pt x="2903347" y="1300480"/>
                </a:lnTo>
                <a:lnTo>
                  <a:pt x="2900807" y="1302893"/>
                </a:lnTo>
                <a:lnTo>
                  <a:pt x="2898140" y="1305179"/>
                </a:lnTo>
                <a:lnTo>
                  <a:pt x="2897886" y="1309116"/>
                </a:lnTo>
                <a:lnTo>
                  <a:pt x="2900172" y="1311783"/>
                </a:lnTo>
                <a:lnTo>
                  <a:pt x="2925445" y="1340358"/>
                </a:lnTo>
                <a:lnTo>
                  <a:pt x="2927858" y="1343025"/>
                </a:lnTo>
                <a:lnTo>
                  <a:pt x="2931795" y="1343152"/>
                </a:lnTo>
                <a:lnTo>
                  <a:pt x="2934462" y="1340866"/>
                </a:lnTo>
                <a:lnTo>
                  <a:pt x="2937002" y="1338580"/>
                </a:lnTo>
                <a:lnTo>
                  <a:pt x="2937256" y="1334516"/>
                </a:lnTo>
                <a:close/>
              </a:path>
              <a:path w="3650615" h="1610360">
                <a:moveTo>
                  <a:pt x="2996184" y="1401191"/>
                </a:moveTo>
                <a:lnTo>
                  <a:pt x="2993898" y="1398524"/>
                </a:lnTo>
                <a:lnTo>
                  <a:pt x="2968625" y="1369949"/>
                </a:lnTo>
                <a:lnTo>
                  <a:pt x="2966339" y="1367409"/>
                </a:lnTo>
                <a:lnTo>
                  <a:pt x="2962275" y="1367155"/>
                </a:lnTo>
                <a:lnTo>
                  <a:pt x="2959735" y="1369441"/>
                </a:lnTo>
                <a:lnTo>
                  <a:pt x="2957068" y="1371727"/>
                </a:lnTo>
                <a:lnTo>
                  <a:pt x="2956814" y="1375791"/>
                </a:lnTo>
                <a:lnTo>
                  <a:pt x="2959100" y="1378331"/>
                </a:lnTo>
                <a:lnTo>
                  <a:pt x="2984373" y="1406906"/>
                </a:lnTo>
                <a:lnTo>
                  <a:pt x="2986659" y="1409573"/>
                </a:lnTo>
                <a:lnTo>
                  <a:pt x="2990723" y="1409827"/>
                </a:lnTo>
                <a:lnTo>
                  <a:pt x="2995930" y="1405128"/>
                </a:lnTo>
                <a:lnTo>
                  <a:pt x="2996184" y="1401191"/>
                </a:lnTo>
                <a:close/>
              </a:path>
              <a:path w="3650615" h="1610360">
                <a:moveTo>
                  <a:pt x="3055112" y="1467739"/>
                </a:moveTo>
                <a:lnTo>
                  <a:pt x="3052826" y="1465072"/>
                </a:lnTo>
                <a:lnTo>
                  <a:pt x="3027553" y="1436624"/>
                </a:lnTo>
                <a:lnTo>
                  <a:pt x="3025267" y="1433957"/>
                </a:lnTo>
                <a:lnTo>
                  <a:pt x="3021203" y="1433703"/>
                </a:lnTo>
                <a:lnTo>
                  <a:pt x="3018536" y="1435989"/>
                </a:lnTo>
                <a:lnTo>
                  <a:pt x="3015996" y="1438275"/>
                </a:lnTo>
                <a:lnTo>
                  <a:pt x="3015742" y="1442339"/>
                </a:lnTo>
                <a:lnTo>
                  <a:pt x="3018028" y="1445006"/>
                </a:lnTo>
                <a:lnTo>
                  <a:pt x="3043301" y="1473454"/>
                </a:lnTo>
                <a:lnTo>
                  <a:pt x="3045587" y="1476121"/>
                </a:lnTo>
                <a:lnTo>
                  <a:pt x="3049651" y="1476375"/>
                </a:lnTo>
                <a:lnTo>
                  <a:pt x="3054858" y="1471676"/>
                </a:lnTo>
                <a:lnTo>
                  <a:pt x="3055112" y="1467739"/>
                </a:lnTo>
                <a:close/>
              </a:path>
              <a:path w="3650615" h="1610360">
                <a:moveTo>
                  <a:pt x="3114040" y="1534287"/>
                </a:moveTo>
                <a:lnTo>
                  <a:pt x="3111627" y="1531747"/>
                </a:lnTo>
                <a:lnTo>
                  <a:pt x="3086481" y="1503172"/>
                </a:lnTo>
                <a:lnTo>
                  <a:pt x="3084068" y="1500505"/>
                </a:lnTo>
                <a:lnTo>
                  <a:pt x="3080131" y="1500251"/>
                </a:lnTo>
                <a:lnTo>
                  <a:pt x="3077464" y="1502664"/>
                </a:lnTo>
                <a:lnTo>
                  <a:pt x="3074797" y="1504950"/>
                </a:lnTo>
                <a:lnTo>
                  <a:pt x="3102229" y="1540129"/>
                </a:lnTo>
                <a:lnTo>
                  <a:pt x="3108452" y="1542923"/>
                </a:lnTo>
                <a:lnTo>
                  <a:pt x="3113786" y="1538351"/>
                </a:lnTo>
                <a:lnTo>
                  <a:pt x="3114040" y="1534287"/>
                </a:lnTo>
                <a:close/>
              </a:path>
              <a:path w="3650615" h="1610360">
                <a:moveTo>
                  <a:pt x="3196590" y="1575181"/>
                </a:moveTo>
                <a:lnTo>
                  <a:pt x="3196336" y="1571244"/>
                </a:lnTo>
                <a:lnTo>
                  <a:pt x="3193542" y="1568958"/>
                </a:lnTo>
                <a:lnTo>
                  <a:pt x="3190875" y="1566672"/>
                </a:lnTo>
                <a:lnTo>
                  <a:pt x="3186938" y="1567053"/>
                </a:lnTo>
                <a:lnTo>
                  <a:pt x="3184652" y="1569720"/>
                </a:lnTo>
                <a:lnTo>
                  <a:pt x="3165449" y="1592503"/>
                </a:lnTo>
                <a:lnTo>
                  <a:pt x="3145409" y="1569720"/>
                </a:lnTo>
                <a:lnTo>
                  <a:pt x="3142996" y="1567053"/>
                </a:lnTo>
                <a:lnTo>
                  <a:pt x="3139059" y="1566926"/>
                </a:lnTo>
                <a:lnTo>
                  <a:pt x="3133725" y="1571498"/>
                </a:lnTo>
                <a:lnTo>
                  <a:pt x="3133471" y="1575562"/>
                </a:lnTo>
                <a:lnTo>
                  <a:pt x="3135884" y="1578102"/>
                </a:lnTo>
                <a:lnTo>
                  <a:pt x="3158007" y="1603260"/>
                </a:lnTo>
                <a:lnTo>
                  <a:pt x="3158236" y="1605534"/>
                </a:lnTo>
                <a:lnTo>
                  <a:pt x="3163570" y="1610106"/>
                </a:lnTo>
                <a:lnTo>
                  <a:pt x="3167507" y="1609725"/>
                </a:lnTo>
                <a:lnTo>
                  <a:pt x="3168421" y="1608658"/>
                </a:lnTo>
                <a:lnTo>
                  <a:pt x="3170047" y="1607185"/>
                </a:lnTo>
                <a:lnTo>
                  <a:pt x="3172714" y="1604899"/>
                </a:lnTo>
                <a:lnTo>
                  <a:pt x="3172803" y="1603476"/>
                </a:lnTo>
                <a:lnTo>
                  <a:pt x="3194304" y="1577848"/>
                </a:lnTo>
                <a:lnTo>
                  <a:pt x="3196590" y="1575181"/>
                </a:lnTo>
                <a:close/>
              </a:path>
              <a:path w="3650615" h="1610360">
                <a:moveTo>
                  <a:pt x="3253867" y="1507236"/>
                </a:moveTo>
                <a:lnTo>
                  <a:pt x="3253486" y="1503172"/>
                </a:lnTo>
                <a:lnTo>
                  <a:pt x="3250819" y="1500886"/>
                </a:lnTo>
                <a:lnTo>
                  <a:pt x="3248152" y="1498727"/>
                </a:lnTo>
                <a:lnTo>
                  <a:pt x="3244215" y="1498981"/>
                </a:lnTo>
                <a:lnTo>
                  <a:pt x="3241929" y="1501648"/>
                </a:lnTo>
                <a:lnTo>
                  <a:pt x="3217418" y="1530858"/>
                </a:lnTo>
                <a:lnTo>
                  <a:pt x="3215132" y="1533525"/>
                </a:lnTo>
                <a:lnTo>
                  <a:pt x="3215386" y="1537589"/>
                </a:lnTo>
                <a:lnTo>
                  <a:pt x="3218180" y="1539748"/>
                </a:lnTo>
                <a:lnTo>
                  <a:pt x="3220847" y="1542034"/>
                </a:lnTo>
                <a:lnTo>
                  <a:pt x="3224784" y="1541780"/>
                </a:lnTo>
                <a:lnTo>
                  <a:pt x="3227070" y="1538986"/>
                </a:lnTo>
                <a:lnTo>
                  <a:pt x="3251581" y="1509903"/>
                </a:lnTo>
                <a:lnTo>
                  <a:pt x="3253867" y="1507236"/>
                </a:lnTo>
                <a:close/>
              </a:path>
              <a:path w="3650615" h="1610360">
                <a:moveTo>
                  <a:pt x="3311144" y="1439164"/>
                </a:moveTo>
                <a:lnTo>
                  <a:pt x="3310763" y="1435227"/>
                </a:lnTo>
                <a:lnTo>
                  <a:pt x="3305429" y="1430655"/>
                </a:lnTo>
                <a:lnTo>
                  <a:pt x="3301365" y="1431036"/>
                </a:lnTo>
                <a:lnTo>
                  <a:pt x="3299206" y="1433703"/>
                </a:lnTo>
                <a:lnTo>
                  <a:pt x="3274568" y="1462913"/>
                </a:lnTo>
                <a:lnTo>
                  <a:pt x="3272409" y="1465580"/>
                </a:lnTo>
                <a:lnTo>
                  <a:pt x="3272663" y="1469517"/>
                </a:lnTo>
                <a:lnTo>
                  <a:pt x="3275330" y="1471803"/>
                </a:lnTo>
                <a:lnTo>
                  <a:pt x="3278124" y="1474089"/>
                </a:lnTo>
                <a:lnTo>
                  <a:pt x="3282061" y="1473708"/>
                </a:lnTo>
                <a:lnTo>
                  <a:pt x="3284347" y="1471041"/>
                </a:lnTo>
                <a:lnTo>
                  <a:pt x="3308858" y="1441831"/>
                </a:lnTo>
                <a:lnTo>
                  <a:pt x="3311144" y="1439164"/>
                </a:lnTo>
                <a:close/>
              </a:path>
              <a:path w="3650615" h="1610360">
                <a:moveTo>
                  <a:pt x="3368421" y="1371219"/>
                </a:moveTo>
                <a:lnTo>
                  <a:pt x="3368040" y="1367155"/>
                </a:lnTo>
                <a:lnTo>
                  <a:pt x="3365373" y="1364869"/>
                </a:lnTo>
                <a:lnTo>
                  <a:pt x="3362706" y="1362710"/>
                </a:lnTo>
                <a:lnTo>
                  <a:pt x="3358642" y="1362964"/>
                </a:lnTo>
                <a:lnTo>
                  <a:pt x="3356356" y="1365758"/>
                </a:lnTo>
                <a:lnTo>
                  <a:pt x="3331845" y="1394841"/>
                </a:lnTo>
                <a:lnTo>
                  <a:pt x="3329559" y="1397508"/>
                </a:lnTo>
                <a:lnTo>
                  <a:pt x="3329940" y="1401572"/>
                </a:lnTo>
                <a:lnTo>
                  <a:pt x="3332607" y="1403731"/>
                </a:lnTo>
                <a:lnTo>
                  <a:pt x="3335274" y="1406017"/>
                </a:lnTo>
                <a:lnTo>
                  <a:pt x="3339338" y="1405763"/>
                </a:lnTo>
                <a:lnTo>
                  <a:pt x="3341624" y="1402969"/>
                </a:lnTo>
                <a:lnTo>
                  <a:pt x="3366135" y="1373886"/>
                </a:lnTo>
                <a:lnTo>
                  <a:pt x="3368421" y="1371219"/>
                </a:lnTo>
                <a:close/>
              </a:path>
              <a:path w="3650615" h="1610360">
                <a:moveTo>
                  <a:pt x="3425698" y="1303147"/>
                </a:moveTo>
                <a:lnTo>
                  <a:pt x="3425317" y="1299210"/>
                </a:lnTo>
                <a:lnTo>
                  <a:pt x="3419983" y="1294638"/>
                </a:lnTo>
                <a:lnTo>
                  <a:pt x="3415919" y="1295019"/>
                </a:lnTo>
                <a:lnTo>
                  <a:pt x="3413633" y="1297686"/>
                </a:lnTo>
                <a:lnTo>
                  <a:pt x="3389122" y="1326896"/>
                </a:lnTo>
                <a:lnTo>
                  <a:pt x="3386836" y="1329563"/>
                </a:lnTo>
                <a:lnTo>
                  <a:pt x="3387217" y="1333500"/>
                </a:lnTo>
                <a:lnTo>
                  <a:pt x="3392551" y="1338072"/>
                </a:lnTo>
                <a:lnTo>
                  <a:pt x="3396615" y="1337691"/>
                </a:lnTo>
                <a:lnTo>
                  <a:pt x="3398901" y="1335024"/>
                </a:lnTo>
                <a:lnTo>
                  <a:pt x="3423412" y="1305826"/>
                </a:lnTo>
                <a:lnTo>
                  <a:pt x="3425698" y="1303147"/>
                </a:lnTo>
                <a:close/>
              </a:path>
              <a:path w="3650615" h="1610360">
                <a:moveTo>
                  <a:pt x="3482848" y="1235202"/>
                </a:moveTo>
                <a:lnTo>
                  <a:pt x="3482594" y="1231138"/>
                </a:lnTo>
                <a:lnTo>
                  <a:pt x="3479927" y="1228852"/>
                </a:lnTo>
                <a:lnTo>
                  <a:pt x="3477133" y="1226693"/>
                </a:lnTo>
                <a:lnTo>
                  <a:pt x="3473196" y="1226947"/>
                </a:lnTo>
                <a:lnTo>
                  <a:pt x="3470910" y="1229741"/>
                </a:lnTo>
                <a:lnTo>
                  <a:pt x="3446399" y="1258824"/>
                </a:lnTo>
                <a:lnTo>
                  <a:pt x="3444113" y="1261491"/>
                </a:lnTo>
                <a:lnTo>
                  <a:pt x="3444494" y="1265555"/>
                </a:lnTo>
                <a:lnTo>
                  <a:pt x="3447161" y="1267714"/>
                </a:lnTo>
                <a:lnTo>
                  <a:pt x="3449828" y="1270000"/>
                </a:lnTo>
                <a:lnTo>
                  <a:pt x="3453892" y="1269758"/>
                </a:lnTo>
                <a:lnTo>
                  <a:pt x="3456051" y="1266952"/>
                </a:lnTo>
                <a:lnTo>
                  <a:pt x="3480689" y="1237869"/>
                </a:lnTo>
                <a:lnTo>
                  <a:pt x="3482848" y="1235202"/>
                </a:lnTo>
                <a:close/>
              </a:path>
              <a:path w="3650615" h="1610360">
                <a:moveTo>
                  <a:pt x="3540125" y="1167130"/>
                </a:moveTo>
                <a:lnTo>
                  <a:pt x="3539871" y="1163193"/>
                </a:lnTo>
                <a:lnTo>
                  <a:pt x="3537077" y="1160907"/>
                </a:lnTo>
                <a:lnTo>
                  <a:pt x="3534410" y="1158621"/>
                </a:lnTo>
                <a:lnTo>
                  <a:pt x="3530473" y="1159002"/>
                </a:lnTo>
                <a:lnTo>
                  <a:pt x="3528187" y="1161669"/>
                </a:lnTo>
                <a:lnTo>
                  <a:pt x="3503676" y="1190879"/>
                </a:lnTo>
                <a:lnTo>
                  <a:pt x="3501390" y="1193546"/>
                </a:lnTo>
                <a:lnTo>
                  <a:pt x="3501771" y="1197483"/>
                </a:lnTo>
                <a:lnTo>
                  <a:pt x="3507105" y="1202055"/>
                </a:lnTo>
                <a:lnTo>
                  <a:pt x="3511042" y="1201674"/>
                </a:lnTo>
                <a:lnTo>
                  <a:pt x="3513328" y="1199007"/>
                </a:lnTo>
                <a:lnTo>
                  <a:pt x="3537839" y="1169797"/>
                </a:lnTo>
                <a:lnTo>
                  <a:pt x="3540125" y="1167130"/>
                </a:lnTo>
                <a:close/>
              </a:path>
              <a:path w="3650615" h="1610360">
                <a:moveTo>
                  <a:pt x="3597402" y="1099185"/>
                </a:moveTo>
                <a:lnTo>
                  <a:pt x="3597021" y="1095121"/>
                </a:lnTo>
                <a:lnTo>
                  <a:pt x="3594354" y="1092962"/>
                </a:lnTo>
                <a:lnTo>
                  <a:pt x="3591687" y="1090676"/>
                </a:lnTo>
                <a:lnTo>
                  <a:pt x="3587750" y="1090930"/>
                </a:lnTo>
                <a:lnTo>
                  <a:pt x="3585464" y="1093724"/>
                </a:lnTo>
                <a:lnTo>
                  <a:pt x="3560953" y="1122807"/>
                </a:lnTo>
                <a:lnTo>
                  <a:pt x="3558667" y="1125474"/>
                </a:lnTo>
                <a:lnTo>
                  <a:pt x="3558921" y="1129538"/>
                </a:lnTo>
                <a:lnTo>
                  <a:pt x="3564382" y="1133983"/>
                </a:lnTo>
                <a:lnTo>
                  <a:pt x="3568319" y="1133729"/>
                </a:lnTo>
                <a:lnTo>
                  <a:pt x="3570605" y="1130935"/>
                </a:lnTo>
                <a:lnTo>
                  <a:pt x="3595116" y="1101852"/>
                </a:lnTo>
                <a:lnTo>
                  <a:pt x="3597402" y="1099185"/>
                </a:lnTo>
                <a:close/>
              </a:path>
              <a:path w="3650615" h="1610360">
                <a:moveTo>
                  <a:pt x="3650107" y="1026668"/>
                </a:moveTo>
                <a:lnTo>
                  <a:pt x="3571875" y="1060450"/>
                </a:lnTo>
                <a:lnTo>
                  <a:pt x="3630168" y="1109472"/>
                </a:lnTo>
                <a:lnTo>
                  <a:pt x="3650107" y="102666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13305" y="4407534"/>
            <a:ext cx="2103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latin typeface="Trebuchet MS"/>
                <a:cs typeface="Trebuchet MS"/>
              </a:rPr>
              <a:t>5,</a:t>
            </a:r>
            <a:r>
              <a:rPr sz="1800" spc="-22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6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-120" dirty="0">
                <a:latin typeface="Trebuchet MS"/>
                <a:cs typeface="Trebuchet MS"/>
              </a:rPr>
              <a:t>and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7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a</a:t>
            </a:r>
            <a:r>
              <a:rPr sz="1800" spc="-114" dirty="0">
                <a:latin typeface="Trebuchet MS"/>
                <a:cs typeface="Trebuchet MS"/>
              </a:rPr>
              <a:t>r</a:t>
            </a:r>
            <a:r>
              <a:rPr sz="1800" spc="-120" dirty="0">
                <a:latin typeface="Trebuchet MS"/>
                <a:cs typeface="Trebuchet MS"/>
              </a:rPr>
              <a:t>e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rebuchet MS"/>
                <a:cs typeface="Trebuchet MS"/>
              </a:rPr>
              <a:t>si</a:t>
            </a:r>
            <a:r>
              <a:rPr sz="1800" b="1" spc="-40" dirty="0">
                <a:solidFill>
                  <a:srgbClr val="FF0000"/>
                </a:solidFill>
                <a:latin typeface="Trebuchet MS"/>
                <a:cs typeface="Trebuchet MS"/>
              </a:rPr>
              <a:t>b</a:t>
            </a:r>
            <a:r>
              <a:rPr sz="1800" b="1" spc="-50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800" b="1" spc="-45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800" b="1" spc="-25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800" b="1" spc="30" dirty="0">
                <a:solidFill>
                  <a:srgbClr val="FF0000"/>
                </a:solidFill>
                <a:latin typeface="Trebuchet MS"/>
                <a:cs typeface="Trebuchet MS"/>
              </a:rPr>
              <a:t>gs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/>
              <a:t>DATA</a:t>
            </a:r>
            <a:r>
              <a:rPr spc="-40" dirty="0"/>
              <a:t> </a:t>
            </a:r>
            <a:r>
              <a:rPr spc="20" dirty="0"/>
              <a:t>STRUCTURE</a:t>
            </a:r>
            <a:r>
              <a:rPr spc="-40" dirty="0"/>
              <a:t> </a:t>
            </a:r>
            <a:r>
              <a:rPr spc="105" dirty="0"/>
              <a:t>AND</a:t>
            </a:r>
            <a:r>
              <a:rPr spc="-35" dirty="0"/>
              <a:t> </a:t>
            </a:r>
            <a:r>
              <a:rPr spc="40" dirty="0"/>
              <a:t>ALGORITHM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8" name="object 8"/>
          <p:cNvSpPr txBox="1"/>
          <p:nvPr/>
        </p:nvSpPr>
        <p:spPr>
          <a:xfrm>
            <a:off x="8164830" y="2797301"/>
            <a:ext cx="2802890" cy="922019"/>
          </a:xfrm>
          <a:prstGeom prst="rect">
            <a:avLst/>
          </a:prstGeom>
          <a:ln w="22859">
            <a:solidFill>
              <a:srgbClr val="903062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0"/>
              </a:spcBef>
            </a:pPr>
            <a:r>
              <a:rPr sz="1800" spc="245" dirty="0">
                <a:latin typeface="Trebuchet MS"/>
                <a:cs typeface="Trebuchet MS"/>
              </a:rPr>
              <a:t>D</a:t>
            </a:r>
            <a:r>
              <a:rPr sz="1800" spc="-105" dirty="0">
                <a:latin typeface="Trebuchet MS"/>
                <a:cs typeface="Trebuchet MS"/>
              </a:rPr>
              <a:t>epth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of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8 </a:t>
            </a:r>
            <a:r>
              <a:rPr sz="1800" spc="105" dirty="0">
                <a:latin typeface="Trebuchet MS"/>
                <a:cs typeface="Trebuchet MS"/>
              </a:rPr>
              <a:t>=</a:t>
            </a:r>
            <a:r>
              <a:rPr sz="1800" spc="-45" dirty="0">
                <a:latin typeface="Trebuchet MS"/>
                <a:cs typeface="Trebuchet MS"/>
              </a:rPr>
              <a:t> 2</a:t>
            </a:r>
            <a:endParaRPr sz="1800">
              <a:latin typeface="Trebuchet MS"/>
              <a:cs typeface="Trebuchet MS"/>
            </a:endParaRPr>
          </a:p>
          <a:p>
            <a:pPr marL="91440">
              <a:lnSpc>
                <a:spcPts val="2145"/>
              </a:lnSpc>
            </a:pPr>
            <a:r>
              <a:rPr sz="1800" spc="-35" dirty="0">
                <a:latin typeface="Trebuchet MS"/>
                <a:cs typeface="Trebuchet MS"/>
              </a:rPr>
              <a:t>Depth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of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2 </a:t>
            </a:r>
            <a:r>
              <a:rPr sz="1800" spc="105" dirty="0">
                <a:latin typeface="Trebuchet MS"/>
                <a:cs typeface="Trebuchet MS"/>
              </a:rPr>
              <a:t>=</a:t>
            </a:r>
            <a:r>
              <a:rPr sz="1800" spc="-45" dirty="0">
                <a:latin typeface="Trebuchet MS"/>
                <a:cs typeface="Trebuchet MS"/>
              </a:rPr>
              <a:t> 1</a:t>
            </a:r>
            <a:endParaRPr sz="1800">
              <a:latin typeface="Trebuchet MS"/>
              <a:cs typeface="Trebuchet MS"/>
            </a:endParaRPr>
          </a:p>
          <a:p>
            <a:pPr marL="91440">
              <a:lnSpc>
                <a:spcPts val="2145"/>
              </a:lnSpc>
            </a:pPr>
            <a:r>
              <a:rPr sz="1800" spc="245" dirty="0">
                <a:latin typeface="Trebuchet MS"/>
                <a:cs typeface="Trebuchet MS"/>
              </a:rPr>
              <a:t>D</a:t>
            </a:r>
            <a:r>
              <a:rPr sz="1800" spc="-105" dirty="0">
                <a:latin typeface="Trebuchet MS"/>
                <a:cs typeface="Trebuchet MS"/>
              </a:rPr>
              <a:t>epth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of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9 </a:t>
            </a:r>
            <a:r>
              <a:rPr sz="1800" spc="105" dirty="0">
                <a:latin typeface="Trebuchet MS"/>
                <a:cs typeface="Trebuchet MS"/>
              </a:rPr>
              <a:t>=</a:t>
            </a:r>
            <a:r>
              <a:rPr sz="1800" spc="-45" dirty="0">
                <a:latin typeface="Trebuchet MS"/>
                <a:cs typeface="Trebuchet MS"/>
              </a:rPr>
              <a:t> 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4790" y="1873757"/>
            <a:ext cx="2801620" cy="1199515"/>
          </a:xfrm>
          <a:prstGeom prst="rect">
            <a:avLst/>
          </a:prstGeom>
          <a:ln w="22860">
            <a:solidFill>
              <a:srgbClr val="903062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80"/>
              </a:spcBef>
            </a:pPr>
            <a:r>
              <a:rPr sz="1800" spc="-75" dirty="0">
                <a:latin typeface="Trebuchet MS"/>
                <a:cs typeface="Trebuchet MS"/>
              </a:rPr>
              <a:t>Height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25" dirty="0">
                <a:latin typeface="Trebuchet MS"/>
                <a:cs typeface="Trebuchet MS"/>
              </a:rPr>
              <a:t>o</a:t>
            </a:r>
            <a:r>
              <a:rPr sz="1800" spc="-220" dirty="0">
                <a:latin typeface="Trebuchet MS"/>
                <a:cs typeface="Trebuchet MS"/>
              </a:rPr>
              <a:t>f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8 </a:t>
            </a:r>
            <a:r>
              <a:rPr sz="1800" spc="105" dirty="0">
                <a:latin typeface="Trebuchet MS"/>
                <a:cs typeface="Trebuchet MS"/>
              </a:rPr>
              <a:t>=</a:t>
            </a:r>
            <a:r>
              <a:rPr sz="1800" spc="-45" dirty="0">
                <a:latin typeface="Trebuchet MS"/>
                <a:cs typeface="Trebuchet MS"/>
              </a:rPr>
              <a:t> 1</a:t>
            </a:r>
            <a:endParaRPr sz="1800">
              <a:latin typeface="Trebuchet MS"/>
              <a:cs typeface="Trebuchet MS"/>
            </a:endParaRPr>
          </a:p>
          <a:p>
            <a:pPr marL="90170">
              <a:lnSpc>
                <a:spcPct val="100000"/>
              </a:lnSpc>
            </a:pPr>
            <a:r>
              <a:rPr sz="1800" spc="125" dirty="0">
                <a:latin typeface="Trebuchet MS"/>
                <a:cs typeface="Trebuchet MS"/>
              </a:rPr>
              <a:t>H</a:t>
            </a:r>
            <a:r>
              <a:rPr sz="1800" spc="-114" dirty="0">
                <a:latin typeface="Trebuchet MS"/>
                <a:cs typeface="Trebuchet MS"/>
              </a:rPr>
              <a:t>eight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of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2 </a:t>
            </a:r>
            <a:r>
              <a:rPr sz="1800" spc="105" dirty="0">
                <a:latin typeface="Trebuchet MS"/>
                <a:cs typeface="Trebuchet MS"/>
              </a:rPr>
              <a:t>=</a:t>
            </a:r>
            <a:r>
              <a:rPr sz="1800" spc="-45" dirty="0">
                <a:latin typeface="Trebuchet MS"/>
                <a:cs typeface="Trebuchet MS"/>
              </a:rPr>
              <a:t> 0</a:t>
            </a:r>
            <a:endParaRPr sz="1800">
              <a:latin typeface="Trebuchet MS"/>
              <a:cs typeface="Trebuchet MS"/>
            </a:endParaRPr>
          </a:p>
          <a:p>
            <a:pPr marL="90170" marR="654685">
              <a:lnSpc>
                <a:spcPts val="2120"/>
              </a:lnSpc>
              <a:spcBef>
                <a:spcPts val="105"/>
              </a:spcBef>
            </a:pPr>
            <a:r>
              <a:rPr sz="1800" spc="-75" dirty="0">
                <a:latin typeface="Trebuchet MS"/>
                <a:cs typeface="Trebuchet MS"/>
              </a:rPr>
              <a:t>Height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of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4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105" dirty="0">
                <a:latin typeface="Trebuchet MS"/>
                <a:cs typeface="Trebuchet MS"/>
              </a:rPr>
              <a:t>=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2  </a:t>
            </a:r>
            <a:r>
              <a:rPr sz="1800" spc="-75" dirty="0">
                <a:latin typeface="Trebuchet MS"/>
                <a:cs typeface="Trebuchet MS"/>
              </a:rPr>
              <a:t>Height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25" dirty="0">
                <a:latin typeface="Trebuchet MS"/>
                <a:cs typeface="Trebuchet MS"/>
              </a:rPr>
              <a:t>o</a:t>
            </a:r>
            <a:r>
              <a:rPr sz="1800" spc="-220" dirty="0">
                <a:latin typeface="Trebuchet MS"/>
                <a:cs typeface="Trebuchet MS"/>
              </a:rPr>
              <a:t>f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the</a:t>
            </a:r>
            <a:r>
              <a:rPr sz="1800" spc="-265" dirty="0">
                <a:latin typeface="Trebuchet MS"/>
                <a:cs typeface="Trebuchet MS"/>
              </a:rPr>
              <a:t> </a:t>
            </a:r>
            <a:r>
              <a:rPr sz="1800" spc="-185" dirty="0">
                <a:latin typeface="Trebuchet MS"/>
                <a:cs typeface="Trebuchet MS"/>
              </a:rPr>
              <a:t>T</a:t>
            </a:r>
            <a:r>
              <a:rPr sz="1800" spc="-35" dirty="0">
                <a:latin typeface="Trebuchet MS"/>
                <a:cs typeface="Trebuchet MS"/>
              </a:rPr>
              <a:t>r</a:t>
            </a:r>
            <a:r>
              <a:rPr sz="1800" spc="-120" dirty="0">
                <a:latin typeface="Trebuchet MS"/>
                <a:cs typeface="Trebuchet MS"/>
              </a:rPr>
              <a:t>ee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105" dirty="0">
                <a:latin typeface="Trebuchet MS"/>
                <a:cs typeface="Trebuchet MS"/>
              </a:rPr>
              <a:t>=</a:t>
            </a:r>
            <a:r>
              <a:rPr sz="1800" spc="-45" dirty="0">
                <a:latin typeface="Trebuchet MS"/>
                <a:cs typeface="Trebuchet MS"/>
              </a:rPr>
              <a:t> 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1653" y="5151882"/>
            <a:ext cx="4828540" cy="646430"/>
          </a:xfrm>
          <a:prstGeom prst="rect">
            <a:avLst/>
          </a:prstGeom>
          <a:ln w="22859">
            <a:solidFill>
              <a:srgbClr val="903062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0"/>
              </a:spcBef>
            </a:pPr>
            <a:r>
              <a:rPr sz="1800" spc="245" dirty="0">
                <a:latin typeface="Trebuchet MS"/>
                <a:cs typeface="Trebuchet MS"/>
              </a:rPr>
              <a:t>D</a:t>
            </a:r>
            <a:r>
              <a:rPr sz="1800" spc="-85" dirty="0">
                <a:latin typeface="Trebuchet MS"/>
                <a:cs typeface="Trebuchet MS"/>
              </a:rPr>
              <a:t>esc</a:t>
            </a:r>
            <a:r>
              <a:rPr sz="1800" spc="-114" dirty="0">
                <a:latin typeface="Trebuchet MS"/>
                <a:cs typeface="Trebuchet MS"/>
              </a:rPr>
              <a:t>endant</a:t>
            </a:r>
            <a:r>
              <a:rPr sz="1800" spc="-80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of</a:t>
            </a:r>
            <a:r>
              <a:rPr sz="1800" spc="-45" dirty="0">
                <a:latin typeface="Trebuchet MS"/>
                <a:cs typeface="Trebuchet MS"/>
              </a:rPr>
              <a:t> 4 </a:t>
            </a:r>
            <a:r>
              <a:rPr sz="1800" spc="105" dirty="0">
                <a:latin typeface="Trebuchet MS"/>
                <a:cs typeface="Trebuchet MS"/>
              </a:rPr>
              <a:t>=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120" dirty="0">
                <a:latin typeface="Trebuchet MS"/>
                <a:cs typeface="Trebuchet MS"/>
              </a:rPr>
              <a:t>8,9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120" dirty="0">
                <a:latin typeface="Trebuchet MS"/>
                <a:cs typeface="Trebuchet MS"/>
              </a:rPr>
              <a:t>and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10</a:t>
            </a:r>
            <a:endParaRPr sz="1800">
              <a:latin typeface="Trebuchet MS"/>
              <a:cs typeface="Trebuchet MS"/>
            </a:endParaRPr>
          </a:p>
          <a:p>
            <a:pPr marL="90805">
              <a:lnSpc>
                <a:spcPct val="100000"/>
              </a:lnSpc>
            </a:pPr>
            <a:r>
              <a:rPr sz="1800" spc="-45" dirty="0">
                <a:latin typeface="Trebuchet MS"/>
                <a:cs typeface="Trebuchet MS"/>
              </a:rPr>
              <a:t>Ance</a:t>
            </a:r>
            <a:r>
              <a:rPr sz="1800" spc="-30" dirty="0">
                <a:latin typeface="Trebuchet MS"/>
                <a:cs typeface="Trebuchet MS"/>
              </a:rPr>
              <a:t>s</a:t>
            </a:r>
            <a:r>
              <a:rPr sz="1800" spc="-25" dirty="0">
                <a:latin typeface="Trebuchet MS"/>
                <a:cs typeface="Trebuchet MS"/>
              </a:rPr>
              <a:t>tor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of</a:t>
            </a:r>
            <a:r>
              <a:rPr sz="1800" spc="-45" dirty="0">
                <a:latin typeface="Trebuchet MS"/>
                <a:cs typeface="Trebuchet MS"/>
              </a:rPr>
              <a:t> 7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105" dirty="0">
                <a:latin typeface="Trebuchet MS"/>
                <a:cs typeface="Trebuchet MS"/>
              </a:rPr>
              <a:t>=</a:t>
            </a:r>
            <a:r>
              <a:rPr sz="1800" spc="-45" dirty="0">
                <a:latin typeface="Trebuchet MS"/>
                <a:cs typeface="Trebuchet MS"/>
              </a:rPr>
              <a:t> 3 </a:t>
            </a:r>
            <a:r>
              <a:rPr sz="1800" spc="-120" dirty="0">
                <a:latin typeface="Trebuchet MS"/>
                <a:cs typeface="Trebuchet MS"/>
              </a:rPr>
              <a:t>and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</a:rPr>
              <a:t>CONT..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/>
              <a:t>DATA</a:t>
            </a:r>
            <a:r>
              <a:rPr spc="-40" dirty="0"/>
              <a:t> </a:t>
            </a:r>
            <a:r>
              <a:rPr spc="20" dirty="0"/>
              <a:t>STRUCTURE</a:t>
            </a:r>
            <a:r>
              <a:rPr spc="-40" dirty="0"/>
              <a:t> </a:t>
            </a:r>
            <a:r>
              <a:rPr spc="105" dirty="0"/>
              <a:t>AND</a:t>
            </a:r>
            <a:r>
              <a:rPr spc="-35" dirty="0"/>
              <a:t> </a:t>
            </a:r>
            <a:r>
              <a:rPr spc="40" dirty="0"/>
              <a:t>ALGORITHM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59993" y="2312924"/>
            <a:ext cx="10753090" cy="34118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105"/>
              </a:spcBef>
              <a:buClr>
                <a:srgbClr val="903062"/>
              </a:buClr>
              <a:buSzPct val="9117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7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1700" b="1" spc="9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70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17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7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700" b="1" spc="8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7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spc="-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spc="8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17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17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7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700" b="1" spc="8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17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1700" b="1" spc="10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700" spc="-375" dirty="0">
                <a:solidFill>
                  <a:srgbClr val="3C3C3C"/>
                </a:solidFill>
                <a:latin typeface="SimSun"/>
                <a:cs typeface="SimSun"/>
              </a:rPr>
              <a:t>:</a:t>
            </a:r>
            <a:r>
              <a:rPr sz="1700" spc="-13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260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700" spc="-254" dirty="0">
                <a:solidFill>
                  <a:srgbClr val="3C3C3C"/>
                </a:solidFill>
                <a:latin typeface="SimSun"/>
                <a:cs typeface="SimSun"/>
              </a:rPr>
              <a:t>s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t</a:t>
            </a:r>
            <a:r>
              <a:rPr sz="1700" spc="-110" dirty="0">
                <a:solidFill>
                  <a:srgbClr val="3C3C3C"/>
                </a:solidFill>
                <a:latin typeface="SimSun"/>
                <a:cs typeface="SimSun"/>
              </a:rPr>
              <a:t>o</a:t>
            </a:r>
            <a:r>
              <a:rPr sz="1700" spc="-130" dirty="0">
                <a:solidFill>
                  <a:srgbClr val="3C3C3C"/>
                </a:solidFill>
                <a:latin typeface="SimSun"/>
                <a:cs typeface="SimSun"/>
              </a:rPr>
              <a:t>t</a:t>
            </a:r>
            <a:r>
              <a:rPr sz="1700" spc="-140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700" spc="-345" dirty="0">
                <a:solidFill>
                  <a:srgbClr val="3C3C3C"/>
                </a:solidFill>
                <a:latin typeface="SimSun"/>
                <a:cs typeface="SimSun"/>
              </a:rPr>
              <a:t>l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105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700" spc="355" dirty="0">
                <a:solidFill>
                  <a:srgbClr val="3C3C3C"/>
                </a:solidFill>
                <a:latin typeface="SimSun"/>
                <a:cs typeface="SimSun"/>
              </a:rPr>
              <a:t>u</a:t>
            </a:r>
            <a:r>
              <a:rPr sz="1700" spc="360" dirty="0">
                <a:solidFill>
                  <a:srgbClr val="3C3C3C"/>
                </a:solidFill>
                <a:latin typeface="SimSun"/>
                <a:cs typeface="SimSun"/>
              </a:rPr>
              <a:t>m</a:t>
            </a:r>
            <a:r>
              <a:rPr sz="1700" spc="35" dirty="0">
                <a:solidFill>
                  <a:srgbClr val="3C3C3C"/>
                </a:solidFill>
                <a:latin typeface="SimSun"/>
                <a:cs typeface="SimSun"/>
              </a:rPr>
              <a:t>b</a:t>
            </a:r>
            <a:r>
              <a:rPr sz="1700" spc="4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700" spc="-185" dirty="0">
                <a:solidFill>
                  <a:srgbClr val="3C3C3C"/>
                </a:solidFill>
                <a:latin typeface="SimSun"/>
                <a:cs typeface="SimSun"/>
              </a:rPr>
              <a:t>r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1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7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265" dirty="0">
                <a:solidFill>
                  <a:srgbClr val="3C3C3C"/>
                </a:solidFill>
                <a:latin typeface="SimSun"/>
                <a:cs typeface="SimSun"/>
              </a:rPr>
              <a:t>it</a:t>
            </a:r>
            <a:r>
              <a:rPr sz="1700" spc="-260" dirty="0">
                <a:solidFill>
                  <a:srgbClr val="3C3C3C"/>
                </a:solidFill>
                <a:latin typeface="SimSun"/>
                <a:cs typeface="SimSun"/>
              </a:rPr>
              <a:t>s</a:t>
            </a:r>
            <a:r>
              <a:rPr sz="17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14" dirty="0">
                <a:solidFill>
                  <a:srgbClr val="3C3C3C"/>
                </a:solidFill>
                <a:latin typeface="SimSun"/>
                <a:cs typeface="SimSun"/>
              </a:rPr>
              <a:t>child</a:t>
            </a:r>
            <a:r>
              <a:rPr sz="1700" spc="-110" dirty="0">
                <a:solidFill>
                  <a:srgbClr val="3C3C3C"/>
                </a:solidFill>
                <a:latin typeface="SimSun"/>
                <a:cs typeface="SimSun"/>
              </a:rPr>
              <a:t>r</a:t>
            </a:r>
            <a:r>
              <a:rPr sz="1700" spc="45" dirty="0">
                <a:solidFill>
                  <a:srgbClr val="3C3C3C"/>
                </a:solidFill>
                <a:latin typeface="SimSun"/>
                <a:cs typeface="SimSun"/>
              </a:rPr>
              <a:t>en</a:t>
            </a:r>
            <a:endParaRPr sz="17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903062"/>
              </a:buClr>
              <a:buFont typeface="Cambria"/>
              <a:buChar char="◾"/>
            </a:pPr>
            <a:endParaRPr sz="125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buClr>
                <a:srgbClr val="903062"/>
              </a:buClr>
              <a:buSzPct val="9117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7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1700" b="1" spc="9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70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17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7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700" b="1" spc="8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7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spc="-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spc="8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17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17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7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17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7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700" b="1" spc="10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700" spc="-375" dirty="0">
                <a:solidFill>
                  <a:srgbClr val="3C3C3C"/>
                </a:solidFill>
                <a:latin typeface="SimSun"/>
                <a:cs typeface="SimSun"/>
              </a:rPr>
              <a:t>:</a:t>
            </a:r>
            <a:r>
              <a:rPr sz="1700" spc="-13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225" dirty="0">
                <a:solidFill>
                  <a:srgbClr val="3C3C3C"/>
                </a:solidFill>
                <a:latin typeface="SimSun"/>
                <a:cs typeface="SimSun"/>
              </a:rPr>
              <a:t>maximu</a:t>
            </a:r>
            <a:r>
              <a:rPr sz="1700" spc="229" dirty="0">
                <a:solidFill>
                  <a:srgbClr val="3C3C3C"/>
                </a:solidFill>
                <a:latin typeface="SimSun"/>
                <a:cs typeface="SimSun"/>
              </a:rPr>
              <a:t>m</a:t>
            </a:r>
            <a:r>
              <a:rPr sz="17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45" dirty="0">
                <a:solidFill>
                  <a:srgbClr val="3C3C3C"/>
                </a:solidFill>
                <a:latin typeface="SimSun"/>
                <a:cs typeface="SimSun"/>
              </a:rPr>
              <a:t>d</a:t>
            </a:r>
            <a:r>
              <a:rPr sz="1700" spc="5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700" spc="45" dirty="0">
                <a:solidFill>
                  <a:srgbClr val="3C3C3C"/>
                </a:solidFill>
                <a:latin typeface="SimSun"/>
                <a:cs typeface="SimSun"/>
              </a:rPr>
              <a:t>g</a:t>
            </a:r>
            <a:r>
              <a:rPr sz="1700" spc="-180" dirty="0">
                <a:solidFill>
                  <a:srgbClr val="3C3C3C"/>
                </a:solidFill>
                <a:latin typeface="SimSun"/>
                <a:cs typeface="SimSun"/>
              </a:rPr>
              <a:t>r</a:t>
            </a:r>
            <a:r>
              <a:rPr sz="1700" spc="-15" dirty="0">
                <a:solidFill>
                  <a:srgbClr val="3C3C3C"/>
                </a:solidFill>
                <a:latin typeface="SimSun"/>
                <a:cs typeface="SimSun"/>
              </a:rPr>
              <a:t>ee</a:t>
            </a:r>
            <a:r>
              <a:rPr sz="1700" spc="-12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1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7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105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700" spc="55" dirty="0">
                <a:solidFill>
                  <a:srgbClr val="3C3C3C"/>
                </a:solidFill>
                <a:latin typeface="SimSun"/>
                <a:cs typeface="SimSun"/>
              </a:rPr>
              <a:t>ode</a:t>
            </a:r>
            <a:r>
              <a:rPr sz="17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14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700" spc="-110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7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60" dirty="0">
                <a:solidFill>
                  <a:srgbClr val="3C3C3C"/>
                </a:solidFill>
                <a:latin typeface="SimSun"/>
                <a:cs typeface="SimSun"/>
              </a:rPr>
              <a:t>tr</a:t>
            </a:r>
            <a:r>
              <a:rPr sz="1700" spc="-15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700" spc="-170" dirty="0">
                <a:solidFill>
                  <a:srgbClr val="3C3C3C"/>
                </a:solidFill>
                <a:latin typeface="SimSun"/>
                <a:cs typeface="SimSun"/>
              </a:rPr>
              <a:t>e.</a:t>
            </a:r>
            <a:endParaRPr sz="17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903062"/>
              </a:buClr>
              <a:buFont typeface="Cambria"/>
              <a:buChar char="◾"/>
            </a:pPr>
            <a:endParaRPr sz="125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buClr>
                <a:srgbClr val="903062"/>
              </a:buClr>
              <a:buSzPct val="9117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7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Path</a:t>
            </a:r>
            <a:r>
              <a:rPr sz="1700" spc="-70" dirty="0">
                <a:solidFill>
                  <a:srgbClr val="3C3C3C"/>
                </a:solidFill>
                <a:latin typeface="SimSun"/>
                <a:cs typeface="SimSun"/>
              </a:rPr>
              <a:t>:</a:t>
            </a:r>
            <a:r>
              <a:rPr sz="1700" spc="-13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30" dirty="0">
                <a:solidFill>
                  <a:srgbClr val="3C3C3C"/>
                </a:solidFill>
                <a:latin typeface="SimSun"/>
                <a:cs typeface="SimSun"/>
              </a:rPr>
              <a:t>-A</a:t>
            </a:r>
            <a:r>
              <a:rPr sz="17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5" dirty="0">
                <a:solidFill>
                  <a:srgbClr val="3C3C3C"/>
                </a:solidFill>
                <a:latin typeface="SimSun"/>
                <a:cs typeface="SimSun"/>
              </a:rPr>
              <a:t>sequence</a:t>
            </a:r>
            <a:r>
              <a:rPr sz="1700" spc="-114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1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7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20" dirty="0">
                <a:solidFill>
                  <a:srgbClr val="3C3C3C"/>
                </a:solidFill>
                <a:latin typeface="SimSun"/>
                <a:cs typeface="SimSun"/>
              </a:rPr>
              <a:t>nodes</a:t>
            </a:r>
            <a:r>
              <a:rPr sz="17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80" dirty="0">
                <a:solidFill>
                  <a:srgbClr val="3C3C3C"/>
                </a:solidFill>
                <a:latin typeface="SimSun"/>
                <a:cs typeface="SimSun"/>
              </a:rPr>
              <a:t>and</a:t>
            </a:r>
            <a:r>
              <a:rPr sz="17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0" dirty="0">
                <a:solidFill>
                  <a:srgbClr val="3C3C3C"/>
                </a:solidFill>
                <a:latin typeface="SimSun"/>
                <a:cs typeface="SimSun"/>
              </a:rPr>
              <a:t>edges</a:t>
            </a:r>
            <a:r>
              <a:rPr sz="1700" spc="-11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30" dirty="0">
                <a:solidFill>
                  <a:srgbClr val="3C3C3C"/>
                </a:solidFill>
                <a:latin typeface="SimSun"/>
                <a:cs typeface="SimSun"/>
              </a:rPr>
              <a:t>connecting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70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7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5" dirty="0">
                <a:solidFill>
                  <a:srgbClr val="3C3C3C"/>
                </a:solidFill>
                <a:latin typeface="SimSun"/>
                <a:cs typeface="SimSun"/>
              </a:rPr>
              <a:t>with</a:t>
            </a:r>
            <a:r>
              <a:rPr sz="17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7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45" dirty="0">
                <a:solidFill>
                  <a:srgbClr val="3C3C3C"/>
                </a:solidFill>
                <a:latin typeface="SimSun"/>
                <a:cs typeface="SimSun"/>
              </a:rPr>
              <a:t>descendant.</a:t>
            </a:r>
            <a:endParaRPr sz="17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903062"/>
              </a:buClr>
              <a:buFont typeface="Cambria"/>
              <a:buChar char="◾"/>
            </a:pPr>
            <a:endParaRPr sz="125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buClr>
                <a:srgbClr val="903062"/>
              </a:buClr>
              <a:buSzPct val="9117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7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Length</a:t>
            </a:r>
            <a:r>
              <a:rPr sz="1700" b="1" spc="3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700" b="1" spc="3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this</a:t>
            </a:r>
            <a:r>
              <a:rPr sz="1700" b="1" spc="3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path</a:t>
            </a:r>
            <a:r>
              <a:rPr sz="1700" spc="-60" dirty="0">
                <a:solidFill>
                  <a:srgbClr val="3C3C3C"/>
                </a:solidFill>
                <a:latin typeface="SimSun"/>
                <a:cs typeface="SimSun"/>
              </a:rPr>
              <a:t>:</a:t>
            </a:r>
            <a:r>
              <a:rPr sz="1700" spc="-12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260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7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120" dirty="0">
                <a:solidFill>
                  <a:srgbClr val="3C3C3C"/>
                </a:solidFill>
                <a:latin typeface="SimSun"/>
                <a:cs typeface="SimSun"/>
              </a:rPr>
              <a:t>number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1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7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0" dirty="0">
                <a:solidFill>
                  <a:srgbClr val="3C3C3C"/>
                </a:solidFill>
                <a:latin typeface="SimSun"/>
                <a:cs typeface="SimSun"/>
              </a:rPr>
              <a:t>edges</a:t>
            </a:r>
            <a:r>
              <a:rPr sz="1700" spc="-11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35" dirty="0">
                <a:solidFill>
                  <a:srgbClr val="3C3C3C"/>
                </a:solidFill>
                <a:latin typeface="SimSun"/>
                <a:cs typeface="SimSun"/>
              </a:rPr>
              <a:t>connecting</a:t>
            </a:r>
            <a:r>
              <a:rPr sz="17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7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20" dirty="0">
                <a:solidFill>
                  <a:srgbClr val="3C3C3C"/>
                </a:solidFill>
                <a:latin typeface="SimSun"/>
                <a:cs typeface="SimSun"/>
              </a:rPr>
              <a:t>nodes</a:t>
            </a:r>
            <a:r>
              <a:rPr sz="17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14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7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70" dirty="0">
                <a:solidFill>
                  <a:srgbClr val="3C3C3C"/>
                </a:solidFill>
                <a:latin typeface="SimSun"/>
                <a:cs typeface="SimSun"/>
              </a:rPr>
              <a:t>path.</a:t>
            </a:r>
            <a:endParaRPr sz="17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903062"/>
              </a:buClr>
              <a:buFont typeface="Cambria"/>
              <a:buChar char="◾"/>
            </a:pPr>
            <a:endParaRPr sz="125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5"/>
              </a:spcBef>
              <a:buClr>
                <a:srgbClr val="903062"/>
              </a:buClr>
              <a:buSzPct val="9117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7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Level</a:t>
            </a:r>
            <a:r>
              <a:rPr sz="1700" spc="-60" dirty="0">
                <a:solidFill>
                  <a:srgbClr val="3C3C3C"/>
                </a:solidFill>
                <a:latin typeface="SimSun"/>
                <a:cs typeface="SimSun"/>
              </a:rPr>
              <a:t>:</a:t>
            </a:r>
            <a:r>
              <a:rPr sz="1700" spc="-12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90" dirty="0">
                <a:solidFill>
                  <a:srgbClr val="3C3C3C"/>
                </a:solidFill>
                <a:latin typeface="SimSun"/>
                <a:cs typeface="SimSun"/>
              </a:rPr>
              <a:t>-Level </a:t>
            </a:r>
            <a:r>
              <a:rPr sz="1700" spc="-11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7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65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7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85" dirty="0">
                <a:solidFill>
                  <a:srgbClr val="3C3C3C"/>
                </a:solidFill>
                <a:latin typeface="SimSun"/>
                <a:cs typeface="SimSun"/>
              </a:rPr>
              <a:t>represents</a:t>
            </a:r>
            <a:r>
              <a:rPr sz="1700" spc="-12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7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50" dirty="0">
                <a:solidFill>
                  <a:srgbClr val="3C3C3C"/>
                </a:solidFill>
                <a:latin typeface="SimSun"/>
                <a:cs typeface="SimSun"/>
              </a:rPr>
              <a:t>generation</a:t>
            </a:r>
            <a:r>
              <a:rPr sz="1700" spc="-114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1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7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0" dirty="0">
                <a:solidFill>
                  <a:srgbClr val="3C3C3C"/>
                </a:solidFill>
                <a:latin typeface="SimSun"/>
                <a:cs typeface="SimSun"/>
              </a:rPr>
              <a:t>node.</a:t>
            </a:r>
            <a:r>
              <a:rPr sz="17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295" dirty="0">
                <a:solidFill>
                  <a:srgbClr val="3C3C3C"/>
                </a:solidFill>
                <a:latin typeface="SimSun"/>
                <a:cs typeface="SimSun"/>
              </a:rPr>
              <a:t>If</a:t>
            </a:r>
            <a:r>
              <a:rPr sz="17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7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80" dirty="0">
                <a:solidFill>
                  <a:srgbClr val="3C3C3C"/>
                </a:solidFill>
                <a:latin typeface="SimSun"/>
                <a:cs typeface="SimSun"/>
              </a:rPr>
              <a:t>root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65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7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254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30" dirty="0">
                <a:solidFill>
                  <a:srgbClr val="3C3C3C"/>
                </a:solidFill>
                <a:latin typeface="SimSun"/>
                <a:cs typeface="SimSun"/>
              </a:rPr>
              <a:t>at</a:t>
            </a:r>
            <a:r>
              <a:rPr sz="17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35" dirty="0">
                <a:solidFill>
                  <a:srgbClr val="3C3C3C"/>
                </a:solidFill>
                <a:latin typeface="SimSun"/>
                <a:cs typeface="SimSun"/>
              </a:rPr>
              <a:t>level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05" dirty="0">
                <a:solidFill>
                  <a:srgbClr val="3C3C3C"/>
                </a:solidFill>
                <a:latin typeface="SimSun"/>
                <a:cs typeface="SimSun"/>
              </a:rPr>
              <a:t>0,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0" dirty="0">
                <a:solidFill>
                  <a:srgbClr val="3C3C3C"/>
                </a:solidFill>
                <a:latin typeface="SimSun"/>
                <a:cs typeface="SimSun"/>
              </a:rPr>
              <a:t>then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265" dirty="0">
                <a:solidFill>
                  <a:srgbClr val="3C3C3C"/>
                </a:solidFill>
                <a:latin typeface="SimSun"/>
                <a:cs typeface="SimSun"/>
              </a:rPr>
              <a:t>its</a:t>
            </a:r>
            <a:r>
              <a:rPr sz="17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45" dirty="0">
                <a:solidFill>
                  <a:srgbClr val="3C3C3C"/>
                </a:solidFill>
                <a:latin typeface="SimSun"/>
                <a:cs typeface="SimSun"/>
              </a:rPr>
              <a:t>next</a:t>
            </a:r>
            <a:endParaRPr sz="1700">
              <a:latin typeface="SimSun"/>
              <a:cs typeface="SimSun"/>
            </a:endParaRPr>
          </a:p>
          <a:p>
            <a:pPr marL="318770">
              <a:lnSpc>
                <a:spcPct val="100000"/>
              </a:lnSpc>
              <a:spcBef>
                <a:spcPts val="615"/>
              </a:spcBef>
            </a:pP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child</a:t>
            </a:r>
            <a:r>
              <a:rPr sz="17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65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7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260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30" dirty="0">
                <a:solidFill>
                  <a:srgbClr val="3C3C3C"/>
                </a:solidFill>
                <a:latin typeface="SimSun"/>
                <a:cs typeface="SimSun"/>
              </a:rPr>
              <a:t>at</a:t>
            </a:r>
            <a:r>
              <a:rPr sz="17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35" dirty="0">
                <a:solidFill>
                  <a:srgbClr val="3C3C3C"/>
                </a:solidFill>
                <a:latin typeface="SimSun"/>
                <a:cs typeface="SimSun"/>
              </a:rPr>
              <a:t>level</a:t>
            </a:r>
            <a:r>
              <a:rPr sz="1700" spc="-11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05" dirty="0">
                <a:solidFill>
                  <a:srgbClr val="3C3C3C"/>
                </a:solidFill>
                <a:latin typeface="SimSun"/>
                <a:cs typeface="SimSun"/>
              </a:rPr>
              <a:t>1,</a:t>
            </a:r>
            <a:r>
              <a:rPr sz="17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265" dirty="0">
                <a:solidFill>
                  <a:srgbClr val="3C3C3C"/>
                </a:solidFill>
                <a:latin typeface="SimSun"/>
                <a:cs typeface="SimSun"/>
              </a:rPr>
              <a:t>its</a:t>
            </a:r>
            <a:r>
              <a:rPr sz="17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40" dirty="0">
                <a:solidFill>
                  <a:srgbClr val="3C3C3C"/>
                </a:solidFill>
                <a:latin typeface="SimSun"/>
                <a:cs typeface="SimSun"/>
              </a:rPr>
              <a:t>grandchild</a:t>
            </a:r>
            <a:r>
              <a:rPr sz="1700" spc="-12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260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30" dirty="0">
                <a:solidFill>
                  <a:srgbClr val="3C3C3C"/>
                </a:solidFill>
                <a:latin typeface="SimSun"/>
                <a:cs typeface="SimSun"/>
              </a:rPr>
              <a:t>at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35" dirty="0">
                <a:solidFill>
                  <a:srgbClr val="3C3C3C"/>
                </a:solidFill>
                <a:latin typeface="SimSun"/>
                <a:cs typeface="SimSun"/>
              </a:rPr>
              <a:t>level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05" dirty="0">
                <a:solidFill>
                  <a:srgbClr val="3C3C3C"/>
                </a:solidFill>
                <a:latin typeface="SimSun"/>
                <a:cs typeface="SimSun"/>
              </a:rPr>
              <a:t>2,</a:t>
            </a:r>
            <a:r>
              <a:rPr sz="1700" spc="-11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75" dirty="0">
                <a:solidFill>
                  <a:srgbClr val="3C3C3C"/>
                </a:solidFill>
                <a:latin typeface="SimSun"/>
                <a:cs typeface="SimSun"/>
              </a:rPr>
              <a:t>and</a:t>
            </a:r>
            <a:r>
              <a:rPr sz="17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50" dirty="0">
                <a:solidFill>
                  <a:srgbClr val="3C3C3C"/>
                </a:solidFill>
                <a:latin typeface="SimSun"/>
                <a:cs typeface="SimSun"/>
              </a:rPr>
              <a:t>so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45" dirty="0">
                <a:solidFill>
                  <a:srgbClr val="3C3C3C"/>
                </a:solidFill>
                <a:latin typeface="SimSun"/>
                <a:cs typeface="SimSun"/>
              </a:rPr>
              <a:t>on.</a:t>
            </a:r>
            <a:endParaRPr sz="17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buClr>
                <a:srgbClr val="903062"/>
              </a:buClr>
              <a:buSzPct val="9117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7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Subtree</a:t>
            </a:r>
            <a:r>
              <a:rPr sz="1700" b="1" spc="3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3C3C3C"/>
                </a:solidFill>
                <a:latin typeface="Times New Roman"/>
                <a:cs typeface="Times New Roman"/>
              </a:rPr>
              <a:t>−</a:t>
            </a:r>
            <a:r>
              <a:rPr sz="1700" spc="33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700" spc="-35" dirty="0">
                <a:solidFill>
                  <a:srgbClr val="3C3C3C"/>
                </a:solidFill>
                <a:latin typeface="SimSun"/>
                <a:cs typeface="SimSun"/>
              </a:rPr>
              <a:t>Subtree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85" dirty="0">
                <a:solidFill>
                  <a:srgbClr val="3C3C3C"/>
                </a:solidFill>
                <a:latin typeface="SimSun"/>
                <a:cs typeface="SimSun"/>
              </a:rPr>
              <a:t>represents</a:t>
            </a:r>
            <a:r>
              <a:rPr sz="1700" spc="-12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7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25" dirty="0">
                <a:solidFill>
                  <a:srgbClr val="3C3C3C"/>
                </a:solidFill>
                <a:latin typeface="SimSun"/>
                <a:cs typeface="SimSun"/>
              </a:rPr>
              <a:t>descendants</a:t>
            </a:r>
            <a:r>
              <a:rPr sz="1700" spc="-114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1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7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0" dirty="0">
                <a:solidFill>
                  <a:srgbClr val="3C3C3C"/>
                </a:solidFill>
                <a:latin typeface="SimSun"/>
                <a:cs typeface="SimSun"/>
              </a:rPr>
              <a:t>node.</a:t>
            </a:r>
            <a:endParaRPr sz="17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1620"/>
              </a:spcBef>
              <a:buClr>
                <a:srgbClr val="903062"/>
              </a:buClr>
              <a:buSzPct val="9117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7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Traversing</a:t>
            </a:r>
            <a:r>
              <a:rPr sz="1700" b="1" spc="3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3C3C3C"/>
                </a:solidFill>
                <a:latin typeface="Times New Roman"/>
                <a:cs typeface="Times New Roman"/>
              </a:rPr>
              <a:t>−</a:t>
            </a:r>
            <a:r>
              <a:rPr sz="1700" spc="34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700" spc="-55" dirty="0">
                <a:solidFill>
                  <a:srgbClr val="3C3C3C"/>
                </a:solidFill>
                <a:latin typeface="SimSun"/>
                <a:cs typeface="SimSun"/>
              </a:rPr>
              <a:t>Traversing</a:t>
            </a:r>
            <a:r>
              <a:rPr sz="1700" spc="-13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105" dirty="0">
                <a:solidFill>
                  <a:srgbClr val="3C3C3C"/>
                </a:solidFill>
                <a:latin typeface="SimSun"/>
                <a:cs typeface="SimSun"/>
              </a:rPr>
              <a:t>means</a:t>
            </a:r>
            <a:r>
              <a:rPr sz="17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60" dirty="0">
                <a:solidFill>
                  <a:srgbClr val="3C3C3C"/>
                </a:solidFill>
                <a:latin typeface="SimSun"/>
                <a:cs typeface="SimSun"/>
              </a:rPr>
              <a:t>passing</a:t>
            </a:r>
            <a:r>
              <a:rPr sz="1700" spc="-11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5" dirty="0">
                <a:solidFill>
                  <a:srgbClr val="3C3C3C"/>
                </a:solidFill>
                <a:latin typeface="SimSun"/>
                <a:cs typeface="SimSun"/>
              </a:rPr>
              <a:t>through</a:t>
            </a:r>
            <a:r>
              <a:rPr sz="1700" spc="-13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15" dirty="0">
                <a:solidFill>
                  <a:srgbClr val="3C3C3C"/>
                </a:solidFill>
                <a:latin typeface="SimSun"/>
                <a:cs typeface="SimSun"/>
              </a:rPr>
              <a:t>nodes</a:t>
            </a:r>
            <a:r>
              <a:rPr sz="17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14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7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7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50" dirty="0">
                <a:solidFill>
                  <a:srgbClr val="3C3C3C"/>
                </a:solidFill>
                <a:latin typeface="SimSun"/>
                <a:cs typeface="SimSun"/>
              </a:rPr>
              <a:t>specific</a:t>
            </a:r>
            <a:r>
              <a:rPr sz="1700" spc="-12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80" dirty="0">
                <a:solidFill>
                  <a:srgbClr val="3C3C3C"/>
                </a:solidFill>
                <a:latin typeface="SimSun"/>
                <a:cs typeface="SimSun"/>
              </a:rPr>
              <a:t>order.</a:t>
            </a:r>
            <a:endParaRPr sz="17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6176" y="1339826"/>
            <a:ext cx="8075930" cy="3723004"/>
            <a:chOff x="646176" y="1339826"/>
            <a:chExt cx="8075930" cy="372300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23957" y="1339826"/>
              <a:ext cx="5997917" cy="363710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57606" y="3850386"/>
              <a:ext cx="2802890" cy="1201420"/>
            </a:xfrm>
            <a:custGeom>
              <a:avLst/>
              <a:gdLst/>
              <a:ahLst/>
              <a:cxnLst/>
              <a:rect l="l" t="t" r="r" b="b"/>
              <a:pathLst>
                <a:path w="2802890" h="1201420">
                  <a:moveTo>
                    <a:pt x="0" y="1200912"/>
                  </a:moveTo>
                  <a:lnTo>
                    <a:pt x="2802636" y="1200912"/>
                  </a:lnTo>
                  <a:lnTo>
                    <a:pt x="2802636" y="0"/>
                  </a:lnTo>
                  <a:lnTo>
                    <a:pt x="0" y="0"/>
                  </a:lnTo>
                  <a:lnTo>
                    <a:pt x="0" y="1200912"/>
                  </a:lnTo>
                  <a:close/>
                </a:path>
              </a:pathLst>
            </a:custGeom>
            <a:ln w="22860">
              <a:solidFill>
                <a:srgbClr val="9030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36193" y="3874465"/>
            <a:ext cx="2142490" cy="1118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Deg</a:t>
            </a:r>
            <a:r>
              <a:rPr sz="1800" spc="-40" dirty="0">
                <a:latin typeface="Trebuchet MS"/>
                <a:cs typeface="Trebuchet MS"/>
              </a:rPr>
              <a:t>r</a:t>
            </a:r>
            <a:r>
              <a:rPr sz="1800" spc="-120" dirty="0">
                <a:latin typeface="Trebuchet MS"/>
                <a:cs typeface="Trebuchet MS"/>
              </a:rPr>
              <a:t>ee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of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8 </a:t>
            </a:r>
            <a:r>
              <a:rPr sz="1800" spc="105" dirty="0">
                <a:latin typeface="Trebuchet MS"/>
                <a:cs typeface="Trebuchet MS"/>
              </a:rPr>
              <a:t>=</a:t>
            </a:r>
            <a:r>
              <a:rPr sz="1800" spc="-45" dirty="0">
                <a:latin typeface="Trebuchet MS"/>
                <a:cs typeface="Trebuchet MS"/>
              </a:rPr>
              <a:t> 2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245" dirty="0">
                <a:latin typeface="Trebuchet MS"/>
                <a:cs typeface="Trebuchet MS"/>
              </a:rPr>
              <a:t>D</a:t>
            </a:r>
            <a:r>
              <a:rPr sz="1800" spc="-90" dirty="0">
                <a:latin typeface="Trebuchet MS"/>
                <a:cs typeface="Trebuchet MS"/>
              </a:rPr>
              <a:t>eg</a:t>
            </a:r>
            <a:r>
              <a:rPr sz="1800" spc="-110" dirty="0">
                <a:latin typeface="Trebuchet MS"/>
                <a:cs typeface="Trebuchet MS"/>
              </a:rPr>
              <a:t>r</a:t>
            </a:r>
            <a:r>
              <a:rPr sz="1800" spc="-120" dirty="0">
                <a:latin typeface="Trebuchet MS"/>
                <a:cs typeface="Trebuchet MS"/>
              </a:rPr>
              <a:t>ee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of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3 </a:t>
            </a:r>
            <a:r>
              <a:rPr sz="1800" spc="105" dirty="0">
                <a:latin typeface="Trebuchet MS"/>
                <a:cs typeface="Trebuchet MS"/>
              </a:rPr>
              <a:t>=</a:t>
            </a:r>
            <a:r>
              <a:rPr sz="1800" spc="-45" dirty="0">
                <a:latin typeface="Trebuchet MS"/>
                <a:cs typeface="Trebuchet MS"/>
              </a:rPr>
              <a:t> 3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ts val="2120"/>
              </a:lnSpc>
              <a:spcBef>
                <a:spcPts val="100"/>
              </a:spcBef>
            </a:pPr>
            <a:r>
              <a:rPr sz="1800" spc="245" dirty="0">
                <a:latin typeface="Trebuchet MS"/>
                <a:cs typeface="Trebuchet MS"/>
              </a:rPr>
              <a:t>D</a:t>
            </a:r>
            <a:r>
              <a:rPr sz="1800" spc="-90" dirty="0">
                <a:latin typeface="Trebuchet MS"/>
                <a:cs typeface="Trebuchet MS"/>
              </a:rPr>
              <a:t>eg</a:t>
            </a:r>
            <a:r>
              <a:rPr sz="1800" spc="-110" dirty="0">
                <a:latin typeface="Trebuchet MS"/>
                <a:cs typeface="Trebuchet MS"/>
              </a:rPr>
              <a:t>r</a:t>
            </a:r>
            <a:r>
              <a:rPr sz="1800" spc="-120" dirty="0">
                <a:latin typeface="Trebuchet MS"/>
                <a:cs typeface="Trebuchet MS"/>
              </a:rPr>
              <a:t>ee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of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4 </a:t>
            </a:r>
            <a:r>
              <a:rPr sz="1800" spc="105" dirty="0">
                <a:latin typeface="Trebuchet MS"/>
                <a:cs typeface="Trebuchet MS"/>
              </a:rPr>
              <a:t>=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1  </a:t>
            </a:r>
            <a:r>
              <a:rPr sz="1800" spc="245" dirty="0">
                <a:latin typeface="Trebuchet MS"/>
                <a:cs typeface="Trebuchet MS"/>
              </a:rPr>
              <a:t>D</a:t>
            </a:r>
            <a:r>
              <a:rPr sz="1800" spc="-90" dirty="0">
                <a:latin typeface="Trebuchet MS"/>
                <a:cs typeface="Trebuchet MS"/>
              </a:rPr>
              <a:t>eg</a:t>
            </a:r>
            <a:r>
              <a:rPr sz="1800" spc="-110" dirty="0">
                <a:latin typeface="Trebuchet MS"/>
                <a:cs typeface="Trebuchet MS"/>
              </a:rPr>
              <a:t>r</a:t>
            </a:r>
            <a:r>
              <a:rPr sz="1800" spc="-120" dirty="0">
                <a:latin typeface="Trebuchet MS"/>
                <a:cs typeface="Trebuchet MS"/>
              </a:rPr>
              <a:t>ee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of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the</a:t>
            </a:r>
            <a:r>
              <a:rPr sz="1800" spc="-265" dirty="0">
                <a:latin typeface="Trebuchet MS"/>
                <a:cs typeface="Trebuchet MS"/>
              </a:rPr>
              <a:t> </a:t>
            </a:r>
            <a:r>
              <a:rPr sz="1800" spc="-185" dirty="0">
                <a:latin typeface="Trebuchet MS"/>
                <a:cs typeface="Trebuchet MS"/>
              </a:rPr>
              <a:t>T</a:t>
            </a:r>
            <a:r>
              <a:rPr sz="1800" spc="-35" dirty="0">
                <a:latin typeface="Trebuchet MS"/>
                <a:cs typeface="Trebuchet MS"/>
              </a:rPr>
              <a:t>r</a:t>
            </a:r>
            <a:r>
              <a:rPr sz="1800" spc="-120" dirty="0">
                <a:latin typeface="Trebuchet MS"/>
                <a:cs typeface="Trebuchet MS"/>
              </a:rPr>
              <a:t>ee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105" dirty="0">
                <a:latin typeface="Trebuchet MS"/>
                <a:cs typeface="Trebuchet MS"/>
              </a:rPr>
              <a:t>=</a:t>
            </a:r>
            <a:r>
              <a:rPr sz="1800" spc="-45" dirty="0">
                <a:latin typeface="Trebuchet MS"/>
                <a:cs typeface="Trebuchet MS"/>
              </a:rPr>
              <a:t> 3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13755" y="2167127"/>
            <a:ext cx="5670708" cy="317754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54329" y="1760982"/>
            <a:ext cx="2802890" cy="368935"/>
          </a:xfrm>
          <a:prstGeom prst="rect">
            <a:avLst/>
          </a:prstGeom>
          <a:ln w="22860">
            <a:solidFill>
              <a:srgbClr val="903062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5"/>
              </a:spcBef>
            </a:pPr>
            <a:r>
              <a:rPr sz="1800" spc="65" dirty="0">
                <a:latin typeface="Trebuchet MS"/>
                <a:cs typeface="Trebuchet MS"/>
              </a:rPr>
              <a:t>No</a:t>
            </a:r>
            <a:r>
              <a:rPr sz="1800" spc="55" dirty="0">
                <a:latin typeface="Trebuchet MS"/>
                <a:cs typeface="Trebuchet MS"/>
              </a:rPr>
              <a:t>d</a:t>
            </a:r>
            <a:r>
              <a:rPr sz="1800" spc="-120" dirty="0">
                <a:latin typeface="Trebuchet MS"/>
                <a:cs typeface="Trebuchet MS"/>
              </a:rPr>
              <a:t>e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1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has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3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subt</a:t>
            </a:r>
            <a:r>
              <a:rPr sz="1800" spc="-95" dirty="0">
                <a:latin typeface="Trebuchet MS"/>
                <a:cs typeface="Trebuchet MS"/>
              </a:rPr>
              <a:t>rees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/>
              <a:t>DATA</a:t>
            </a:r>
            <a:r>
              <a:rPr spc="-40" dirty="0"/>
              <a:t> </a:t>
            </a:r>
            <a:r>
              <a:rPr spc="20" dirty="0"/>
              <a:t>STRUCTURE</a:t>
            </a:r>
            <a:r>
              <a:rPr spc="-40" dirty="0"/>
              <a:t> </a:t>
            </a:r>
            <a:r>
              <a:rPr spc="105" dirty="0"/>
              <a:t>AND</a:t>
            </a:r>
            <a:r>
              <a:rPr spc="-35" dirty="0"/>
              <a:t> </a:t>
            </a:r>
            <a:r>
              <a:rPr spc="40" dirty="0"/>
              <a:t>ALGORITHM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5" dirty="0">
                <a:solidFill>
                  <a:srgbClr val="FFFFFF"/>
                </a:solidFill>
              </a:rPr>
              <a:t>TY</a:t>
            </a:r>
            <a:r>
              <a:rPr sz="2800" spc="10" dirty="0">
                <a:solidFill>
                  <a:srgbClr val="FFFFFF"/>
                </a:solidFill>
              </a:rPr>
              <a:t>P</a:t>
            </a:r>
            <a:r>
              <a:rPr sz="2800" spc="-85" dirty="0">
                <a:solidFill>
                  <a:srgbClr val="FFFFFF"/>
                </a:solidFill>
              </a:rPr>
              <a:t>ES</a:t>
            </a:r>
            <a:r>
              <a:rPr sz="2800" spc="-70" dirty="0">
                <a:solidFill>
                  <a:srgbClr val="FFFFFF"/>
                </a:solidFill>
              </a:rPr>
              <a:t> </a:t>
            </a:r>
            <a:r>
              <a:rPr sz="2800" spc="135" dirty="0">
                <a:solidFill>
                  <a:srgbClr val="FFFFFF"/>
                </a:solidFill>
              </a:rPr>
              <a:t>O</a:t>
            </a:r>
            <a:r>
              <a:rPr sz="2800" spc="110" dirty="0">
                <a:solidFill>
                  <a:srgbClr val="FFFFFF"/>
                </a:solidFill>
              </a:rPr>
              <a:t>F</a:t>
            </a:r>
            <a:r>
              <a:rPr sz="2800" spc="-430" dirty="0">
                <a:solidFill>
                  <a:srgbClr val="FFFFFF"/>
                </a:solidFill>
              </a:rPr>
              <a:t> </a:t>
            </a:r>
            <a:r>
              <a:rPr sz="2800" spc="5" dirty="0">
                <a:solidFill>
                  <a:srgbClr val="FFFFFF"/>
                </a:solidFill>
              </a:rPr>
              <a:t>TR</a:t>
            </a:r>
            <a:r>
              <a:rPr sz="2800" spc="10" dirty="0">
                <a:solidFill>
                  <a:srgbClr val="FFFFFF"/>
                </a:solidFill>
              </a:rPr>
              <a:t>E</a:t>
            </a:r>
            <a:r>
              <a:rPr sz="2800" spc="-105" dirty="0">
                <a:solidFill>
                  <a:srgbClr val="FFFFFF"/>
                </a:solidFill>
              </a:rPr>
              <a:t>E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/>
              <a:t>DATA</a:t>
            </a:r>
            <a:r>
              <a:rPr spc="-40" dirty="0"/>
              <a:t> </a:t>
            </a:r>
            <a:r>
              <a:rPr spc="20" dirty="0"/>
              <a:t>STRUCTURE</a:t>
            </a:r>
            <a:r>
              <a:rPr spc="-40" dirty="0"/>
              <a:t> </a:t>
            </a:r>
            <a:r>
              <a:rPr spc="105" dirty="0"/>
              <a:t>AND</a:t>
            </a:r>
            <a:r>
              <a:rPr spc="-35" dirty="0"/>
              <a:t> </a:t>
            </a:r>
            <a:r>
              <a:rPr spc="40" dirty="0"/>
              <a:t>ALGORITHM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59993" y="2088895"/>
            <a:ext cx="10821670" cy="3686810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1800" spc="20" dirty="0">
                <a:solidFill>
                  <a:srgbClr val="3C3C3C"/>
                </a:solidFill>
                <a:latin typeface="SimSun"/>
                <a:cs typeface="SimSun"/>
              </a:rPr>
              <a:t>Type</a:t>
            </a:r>
            <a:r>
              <a:rPr sz="1800" spc="25" dirty="0">
                <a:solidFill>
                  <a:srgbClr val="3C3C3C"/>
                </a:solidFill>
                <a:latin typeface="SimSun"/>
                <a:cs typeface="SimSun"/>
              </a:rPr>
              <a:t>s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5" dirty="0">
                <a:solidFill>
                  <a:srgbClr val="3C3C3C"/>
                </a:solidFill>
                <a:latin typeface="SimSun"/>
                <a:cs typeface="SimSun"/>
              </a:rPr>
              <a:t>T</a:t>
            </a:r>
            <a:r>
              <a:rPr sz="1800" spc="-10" dirty="0">
                <a:solidFill>
                  <a:srgbClr val="3C3C3C"/>
                </a:solidFill>
                <a:latin typeface="SimSun"/>
                <a:cs typeface="SimSun"/>
              </a:rPr>
              <a:t>r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ee</a:t>
            </a:r>
            <a:endParaRPr sz="18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1035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General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65" dirty="0">
                <a:solidFill>
                  <a:srgbClr val="3C3C3C"/>
                </a:solidFill>
                <a:latin typeface="SimSun"/>
                <a:cs typeface="SimSun"/>
              </a:rPr>
              <a:t>tree,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5" dirty="0">
                <a:solidFill>
                  <a:srgbClr val="3C3C3C"/>
                </a:solidFill>
                <a:latin typeface="SimSun"/>
                <a:cs typeface="SimSun"/>
              </a:rPr>
              <a:t>Binary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Tree,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5" dirty="0">
                <a:solidFill>
                  <a:srgbClr val="3C3C3C"/>
                </a:solidFill>
                <a:latin typeface="SimSun"/>
                <a:cs typeface="SimSun"/>
              </a:rPr>
              <a:t>Binary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search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65" dirty="0">
                <a:solidFill>
                  <a:srgbClr val="3C3C3C"/>
                </a:solidFill>
                <a:latin typeface="SimSun"/>
                <a:cs typeface="SimSun"/>
              </a:rPr>
              <a:t>tree,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0" dirty="0">
                <a:solidFill>
                  <a:srgbClr val="3C3C3C"/>
                </a:solidFill>
                <a:latin typeface="SimSun"/>
                <a:cs typeface="SimSun"/>
              </a:rPr>
              <a:t>n-ary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65" dirty="0">
                <a:solidFill>
                  <a:srgbClr val="3C3C3C"/>
                </a:solidFill>
                <a:latin typeface="SimSun"/>
                <a:cs typeface="SimSun"/>
              </a:rPr>
              <a:t>tree,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20" dirty="0">
                <a:solidFill>
                  <a:srgbClr val="3C3C3C"/>
                </a:solidFill>
                <a:latin typeface="SimSun"/>
                <a:cs typeface="SimSun"/>
              </a:rPr>
              <a:t>AVL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or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height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5" dirty="0">
                <a:solidFill>
                  <a:srgbClr val="3C3C3C"/>
                </a:solidFill>
                <a:latin typeface="SimSun"/>
                <a:cs typeface="SimSun"/>
              </a:rPr>
              <a:t>balanced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0" dirty="0">
                <a:solidFill>
                  <a:srgbClr val="3C3C3C"/>
                </a:solidFill>
                <a:latin typeface="SimSun"/>
                <a:cs typeface="SimSun"/>
              </a:rPr>
              <a:t>binary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65" dirty="0">
                <a:solidFill>
                  <a:srgbClr val="3C3C3C"/>
                </a:solidFill>
                <a:latin typeface="SimSun"/>
                <a:cs typeface="SimSun"/>
              </a:rPr>
              <a:t>tree,</a:t>
            </a:r>
            <a:endParaRPr sz="1800">
              <a:latin typeface="SimSun"/>
              <a:cs typeface="SimSun"/>
            </a:endParaRPr>
          </a:p>
          <a:p>
            <a:pPr marL="318770">
              <a:lnSpc>
                <a:spcPct val="100000"/>
              </a:lnSpc>
            </a:pPr>
            <a:r>
              <a:rPr sz="1800" spc="5" dirty="0">
                <a:solidFill>
                  <a:srgbClr val="3C3C3C"/>
                </a:solidFill>
                <a:latin typeface="SimSun"/>
                <a:cs typeface="SimSun"/>
              </a:rPr>
              <a:t>Red-</a:t>
            </a:r>
            <a:r>
              <a:rPr sz="1800" spc="5" dirty="0">
                <a:solidFill>
                  <a:srgbClr val="3C3C3C"/>
                </a:solidFill>
                <a:latin typeface="Georgia"/>
                <a:cs typeface="Georgia"/>
              </a:rPr>
              <a:t>Black</a:t>
            </a:r>
            <a:r>
              <a:rPr sz="1800" spc="330" dirty="0">
                <a:solidFill>
                  <a:srgbClr val="3C3C3C"/>
                </a:solidFill>
                <a:latin typeface="Georgia"/>
                <a:cs typeface="Georgia"/>
              </a:rPr>
              <a:t> </a:t>
            </a:r>
            <a:r>
              <a:rPr sz="1800" spc="55" dirty="0">
                <a:solidFill>
                  <a:srgbClr val="3C3C3C"/>
                </a:solidFill>
                <a:latin typeface="Georgia"/>
                <a:cs typeface="Georgia"/>
              </a:rPr>
              <a:t>tree…..etc.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General</a:t>
            </a:r>
            <a:r>
              <a:rPr sz="1800" b="1" spc="3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Tree</a:t>
            </a:r>
            <a:r>
              <a:rPr sz="1800" b="1" spc="3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or</a:t>
            </a:r>
            <a:r>
              <a:rPr sz="1800" b="1" spc="3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Tree</a:t>
            </a:r>
            <a:endParaRPr sz="1800">
              <a:latin typeface="Times New Roman"/>
              <a:cs typeface="Times New Roman"/>
            </a:endParaRPr>
          </a:p>
          <a:p>
            <a:pPr marL="318770" marR="24765" indent="-306705">
              <a:lnSpc>
                <a:spcPct val="100000"/>
              </a:lnSpc>
              <a:spcBef>
                <a:spcPts val="1035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5" dirty="0">
                <a:solidFill>
                  <a:srgbClr val="3C3C3C"/>
                </a:solidFill>
                <a:latin typeface="SimSun"/>
                <a:cs typeface="SimSun"/>
              </a:rPr>
              <a:t>Every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0" dirty="0">
                <a:solidFill>
                  <a:srgbClr val="3C3C3C"/>
                </a:solidFill>
                <a:latin typeface="SimSun"/>
                <a:cs typeface="SimSun"/>
              </a:rPr>
              <a:t>can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40" dirty="0">
                <a:solidFill>
                  <a:srgbClr val="3C3C3C"/>
                </a:solidFill>
                <a:latin typeface="SimSun"/>
                <a:cs typeface="SimSun"/>
              </a:rPr>
              <a:t>have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60" dirty="0">
                <a:solidFill>
                  <a:srgbClr val="3C3C3C"/>
                </a:solidFill>
                <a:latin typeface="SimSun"/>
                <a:cs typeface="SimSun"/>
              </a:rPr>
              <a:t>any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25" dirty="0">
                <a:solidFill>
                  <a:srgbClr val="3C3C3C"/>
                </a:solidFill>
                <a:latin typeface="SimSun"/>
                <a:cs typeface="SimSun"/>
              </a:rPr>
              <a:t>number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sub-trees,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there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95" dirty="0">
                <a:solidFill>
                  <a:srgbClr val="3C3C3C"/>
                </a:solidFill>
                <a:latin typeface="SimSun"/>
                <a:cs typeface="SimSun"/>
              </a:rPr>
              <a:t>no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65" dirty="0">
                <a:solidFill>
                  <a:srgbClr val="3C3C3C"/>
                </a:solidFill>
                <a:latin typeface="SimSun"/>
                <a:cs typeface="SimSun"/>
              </a:rPr>
              <a:t>maximum.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Different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25" dirty="0">
                <a:solidFill>
                  <a:srgbClr val="3C3C3C"/>
                </a:solidFill>
                <a:latin typeface="SimSun"/>
                <a:cs typeface="SimSun"/>
              </a:rPr>
              <a:t>number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possible </a:t>
            </a:r>
            <a:r>
              <a:rPr sz="1800" spc="-8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each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" dirty="0">
                <a:solidFill>
                  <a:srgbClr val="3C3C3C"/>
                </a:solidFill>
                <a:latin typeface="SimSun"/>
                <a:cs typeface="SimSun"/>
              </a:rPr>
              <a:t>node.</a:t>
            </a:r>
            <a:endParaRPr sz="18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Binary</a:t>
            </a:r>
            <a:r>
              <a:rPr sz="1800" b="1" spc="2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Tree</a:t>
            </a:r>
            <a:endParaRPr sz="1800">
              <a:latin typeface="Times New Roman"/>
              <a:cs typeface="Times New Roman"/>
            </a:endParaRPr>
          </a:p>
          <a:p>
            <a:pPr marL="318770" indent="-306705">
              <a:lnSpc>
                <a:spcPct val="100000"/>
              </a:lnSpc>
              <a:spcBef>
                <a:spcPts val="103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90" dirty="0">
                <a:solidFill>
                  <a:srgbClr val="3C3C3C"/>
                </a:solidFill>
                <a:latin typeface="SimSun"/>
                <a:cs typeface="SimSun"/>
              </a:rPr>
              <a:t>Th</a:t>
            </a:r>
            <a:r>
              <a:rPr sz="1800" spc="9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630" dirty="0">
                <a:solidFill>
                  <a:srgbClr val="3C3C3C"/>
                </a:solidFill>
                <a:latin typeface="SimSun"/>
                <a:cs typeface="SimSun"/>
              </a:rPr>
              <a:t>m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o</a:t>
            </a:r>
            <a:r>
              <a:rPr sz="1800" spc="-50" dirty="0">
                <a:solidFill>
                  <a:srgbClr val="3C3C3C"/>
                </a:solidFill>
                <a:latin typeface="SimSun"/>
                <a:cs typeface="SimSun"/>
              </a:rPr>
              <a:t>s</a:t>
            </a:r>
            <a:r>
              <a:rPr sz="1800" spc="-290" dirty="0">
                <a:solidFill>
                  <a:srgbClr val="3C3C3C"/>
                </a:solidFill>
                <a:latin typeface="SimSun"/>
                <a:cs typeface="SimSun"/>
              </a:rPr>
              <a:t>t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50" dirty="0">
                <a:solidFill>
                  <a:srgbClr val="3C3C3C"/>
                </a:solidFill>
                <a:latin typeface="SimSun"/>
                <a:cs typeface="SimSun"/>
              </a:rPr>
              <a:t>b</a:t>
            </a:r>
            <a:r>
              <a:rPr sz="1800" spc="4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200" dirty="0">
                <a:solidFill>
                  <a:srgbClr val="3C3C3C"/>
                </a:solidFill>
                <a:latin typeface="SimSun"/>
                <a:cs typeface="SimSun"/>
              </a:rPr>
              <a:t>sic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5" dirty="0">
                <a:solidFill>
                  <a:srgbClr val="3C3C3C"/>
                </a:solidFill>
                <a:latin typeface="SimSun"/>
                <a:cs typeface="SimSun"/>
              </a:rPr>
              <a:t>f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o</a:t>
            </a:r>
            <a:r>
              <a:rPr sz="1800" spc="210" dirty="0">
                <a:solidFill>
                  <a:srgbClr val="3C3C3C"/>
                </a:solidFill>
                <a:latin typeface="SimSun"/>
                <a:cs typeface="SimSun"/>
              </a:rPr>
              <a:t>r</a:t>
            </a:r>
            <a:r>
              <a:rPr sz="1800" spc="215" dirty="0">
                <a:solidFill>
                  <a:srgbClr val="3C3C3C"/>
                </a:solidFill>
                <a:latin typeface="SimSun"/>
                <a:cs typeface="SimSun"/>
              </a:rPr>
              <a:t>m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70" dirty="0">
                <a:solidFill>
                  <a:srgbClr val="3C3C3C"/>
                </a:solidFill>
                <a:latin typeface="SimSun"/>
                <a:cs typeface="SimSun"/>
              </a:rPr>
              <a:t>tr</a:t>
            </a:r>
            <a:r>
              <a:rPr sz="1800" spc="-16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25" dirty="0">
                <a:solidFill>
                  <a:srgbClr val="3C3C3C"/>
                </a:solidFill>
                <a:latin typeface="SimSun"/>
                <a:cs typeface="SimSun"/>
              </a:rPr>
              <a:t>st</a:t>
            </a:r>
            <a:r>
              <a:rPr sz="1800" spc="-220" dirty="0">
                <a:solidFill>
                  <a:srgbClr val="3C3C3C"/>
                </a:solidFill>
                <a:latin typeface="SimSun"/>
                <a:cs typeface="SimSun"/>
              </a:rPr>
              <a:t>r</a:t>
            </a:r>
            <a:r>
              <a:rPr sz="1800" spc="-30" dirty="0">
                <a:solidFill>
                  <a:srgbClr val="3C3C3C"/>
                </a:solidFill>
                <a:latin typeface="SimSun"/>
                <a:cs typeface="SimSun"/>
              </a:rPr>
              <a:t>uct</a:t>
            </a:r>
            <a:r>
              <a:rPr sz="1800" spc="-40" dirty="0">
                <a:solidFill>
                  <a:srgbClr val="3C3C3C"/>
                </a:solidFill>
                <a:latin typeface="SimSun"/>
                <a:cs typeface="SimSun"/>
              </a:rPr>
              <a:t>u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r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330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8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1035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310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0" dirty="0">
                <a:solidFill>
                  <a:srgbClr val="3C3C3C"/>
                </a:solidFill>
                <a:latin typeface="SimSun"/>
                <a:cs typeface="SimSun"/>
              </a:rPr>
              <a:t>binary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where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each</a:t>
            </a:r>
            <a:r>
              <a:rPr sz="1800" b="1" spc="3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55" dirty="0">
                <a:solidFill>
                  <a:srgbClr val="FF0000"/>
                </a:solidFill>
                <a:latin typeface="Times New Roman"/>
                <a:cs typeface="Times New Roman"/>
              </a:rPr>
              <a:t>node</a:t>
            </a:r>
            <a:r>
              <a:rPr sz="1800" b="1" spc="3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r>
              <a:rPr sz="1800" b="1" spc="3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restricted</a:t>
            </a:r>
            <a:r>
              <a:rPr sz="1800" b="1" spc="3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1800" b="1" spc="3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having</a:t>
            </a:r>
            <a:r>
              <a:rPr sz="1800" b="1" spc="3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at</a:t>
            </a:r>
            <a:r>
              <a:rPr sz="1800" b="1" spc="3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most</a:t>
            </a:r>
            <a:r>
              <a:rPr sz="1800" b="1" spc="3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70" dirty="0">
                <a:solidFill>
                  <a:srgbClr val="FF0000"/>
                </a:solidFill>
                <a:latin typeface="Times New Roman"/>
                <a:cs typeface="Times New Roman"/>
              </a:rPr>
              <a:t>two</a:t>
            </a:r>
            <a:r>
              <a:rPr sz="1800" b="1" spc="3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children</a:t>
            </a:r>
            <a:r>
              <a:rPr sz="1800" spc="-10" dirty="0">
                <a:solidFill>
                  <a:srgbClr val="3C3C3C"/>
                </a:solidFill>
                <a:latin typeface="SimSun"/>
                <a:cs typeface="SimSun"/>
              </a:rPr>
              <a:t>,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80" dirty="0">
                <a:solidFill>
                  <a:srgbClr val="3C3C3C"/>
                </a:solidFill>
                <a:latin typeface="SimSun"/>
                <a:cs typeface="SimSun"/>
              </a:rPr>
              <a:t>and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each</a:t>
            </a:r>
            <a:endParaRPr sz="1800">
              <a:latin typeface="SimSun"/>
              <a:cs typeface="SimSun"/>
            </a:endParaRPr>
          </a:p>
          <a:p>
            <a:pPr marL="318770">
              <a:lnSpc>
                <a:spcPct val="100000"/>
              </a:lnSpc>
            </a:pP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ch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800" spc="-125" dirty="0">
                <a:solidFill>
                  <a:srgbClr val="3C3C3C"/>
                </a:solidFill>
                <a:latin typeface="SimSun"/>
                <a:cs typeface="SimSun"/>
              </a:rPr>
              <a:t>ld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800" spc="-270" dirty="0">
                <a:solidFill>
                  <a:srgbClr val="3C3C3C"/>
                </a:solidFill>
                <a:latin typeface="SimSun"/>
                <a:cs typeface="SimSun"/>
              </a:rPr>
              <a:t>s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50" dirty="0">
                <a:solidFill>
                  <a:srgbClr val="3C3C3C"/>
                </a:solidFill>
                <a:latin typeface="SimSun"/>
                <a:cs typeface="SimSun"/>
              </a:rPr>
              <a:t>d</a:t>
            </a:r>
            <a:r>
              <a:rPr sz="1800" spc="5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sign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ted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0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185" dirty="0">
                <a:solidFill>
                  <a:srgbClr val="3C3C3C"/>
                </a:solidFill>
                <a:latin typeface="SimSun"/>
                <a:cs typeface="SimSun"/>
              </a:rPr>
              <a:t>s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9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195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ther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b="1" spc="45" dirty="0">
                <a:solidFill>
                  <a:srgbClr val="3C3C3C"/>
                </a:solidFill>
                <a:latin typeface="Times New Roman"/>
                <a:cs typeface="Times New Roman"/>
              </a:rPr>
              <a:t>l</a:t>
            </a:r>
            <a:r>
              <a:rPr sz="1800" b="1" spc="90" dirty="0">
                <a:solidFill>
                  <a:srgbClr val="3C3C3C"/>
                </a:solidFill>
                <a:latin typeface="Times New Roman"/>
                <a:cs typeface="Times New Roman"/>
              </a:rPr>
              <a:t>e</a:t>
            </a:r>
            <a:r>
              <a:rPr sz="1800" b="1" spc="-5" dirty="0">
                <a:solidFill>
                  <a:srgbClr val="3C3C3C"/>
                </a:solidFill>
                <a:latin typeface="Times New Roman"/>
                <a:cs typeface="Times New Roman"/>
              </a:rPr>
              <a:t>f</a:t>
            </a:r>
            <a:r>
              <a:rPr sz="1800" b="1" spc="10" dirty="0">
                <a:solidFill>
                  <a:srgbClr val="3C3C3C"/>
                </a:solidFill>
                <a:latin typeface="Times New Roman"/>
                <a:cs typeface="Times New Roman"/>
              </a:rPr>
              <a:t>t</a:t>
            </a:r>
            <a:r>
              <a:rPr sz="1800" b="1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800" b="1" spc="-125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800" b="1" spc="50" dirty="0">
                <a:solidFill>
                  <a:srgbClr val="3C3C3C"/>
                </a:solidFill>
                <a:latin typeface="Times New Roman"/>
                <a:cs typeface="Times New Roman"/>
              </a:rPr>
              <a:t>c</a:t>
            </a:r>
            <a:r>
              <a:rPr sz="1800" b="1" spc="35" dirty="0">
                <a:solidFill>
                  <a:srgbClr val="3C3C3C"/>
                </a:solidFill>
                <a:latin typeface="Times New Roman"/>
                <a:cs typeface="Times New Roman"/>
              </a:rPr>
              <a:t>h</a:t>
            </a:r>
            <a:r>
              <a:rPr sz="1800" b="1" spc="45" dirty="0">
                <a:solidFill>
                  <a:srgbClr val="3C3C3C"/>
                </a:solidFill>
                <a:latin typeface="Times New Roman"/>
                <a:cs typeface="Times New Roman"/>
              </a:rPr>
              <a:t>i</a:t>
            </a:r>
            <a:r>
              <a:rPr sz="1800" b="1" spc="25" dirty="0">
                <a:solidFill>
                  <a:srgbClr val="3C3C3C"/>
                </a:solidFill>
                <a:latin typeface="Times New Roman"/>
                <a:cs typeface="Times New Roman"/>
              </a:rPr>
              <a:t>ld</a:t>
            </a:r>
            <a:r>
              <a:rPr sz="1800" b="1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or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b="1" spc="-85" dirty="0">
                <a:solidFill>
                  <a:srgbClr val="3C3C3C"/>
                </a:solidFill>
                <a:latin typeface="Times New Roman"/>
                <a:cs typeface="Times New Roman"/>
              </a:rPr>
              <a:t>r</a:t>
            </a:r>
            <a:r>
              <a:rPr sz="1800" b="1" spc="45" dirty="0">
                <a:solidFill>
                  <a:srgbClr val="3C3C3C"/>
                </a:solidFill>
                <a:latin typeface="Times New Roman"/>
                <a:cs typeface="Times New Roman"/>
              </a:rPr>
              <a:t>i</a:t>
            </a:r>
            <a:r>
              <a:rPr sz="1800" b="1" spc="55" dirty="0">
                <a:solidFill>
                  <a:srgbClr val="3C3C3C"/>
                </a:solidFill>
                <a:latin typeface="Times New Roman"/>
                <a:cs typeface="Times New Roman"/>
              </a:rPr>
              <a:t>g</a:t>
            </a:r>
            <a:r>
              <a:rPr sz="1800" b="1" spc="35" dirty="0">
                <a:solidFill>
                  <a:srgbClr val="3C3C3C"/>
                </a:solidFill>
                <a:latin typeface="Times New Roman"/>
                <a:cs typeface="Times New Roman"/>
              </a:rPr>
              <a:t>h</a:t>
            </a:r>
            <a:r>
              <a:rPr sz="1800" b="1" spc="10" dirty="0">
                <a:solidFill>
                  <a:srgbClr val="3C3C3C"/>
                </a:solidFill>
                <a:latin typeface="Times New Roman"/>
                <a:cs typeface="Times New Roman"/>
              </a:rPr>
              <a:t>t</a:t>
            </a:r>
            <a:r>
              <a:rPr sz="1800" b="1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800" b="1" spc="-125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800" b="1" spc="50" dirty="0">
                <a:solidFill>
                  <a:srgbClr val="3C3C3C"/>
                </a:solidFill>
                <a:latin typeface="Times New Roman"/>
                <a:cs typeface="Times New Roman"/>
              </a:rPr>
              <a:t>c</a:t>
            </a:r>
            <a:r>
              <a:rPr sz="1800" b="1" spc="35" dirty="0">
                <a:solidFill>
                  <a:srgbClr val="3C3C3C"/>
                </a:solidFill>
                <a:latin typeface="Times New Roman"/>
                <a:cs typeface="Times New Roman"/>
              </a:rPr>
              <a:t>h</a:t>
            </a:r>
            <a:r>
              <a:rPr sz="1800" b="1" spc="45" dirty="0">
                <a:solidFill>
                  <a:srgbClr val="3C3C3C"/>
                </a:solidFill>
                <a:latin typeface="Times New Roman"/>
                <a:cs typeface="Times New Roman"/>
              </a:rPr>
              <a:t>i</a:t>
            </a:r>
            <a:r>
              <a:rPr sz="1800" b="1" spc="15" dirty="0">
                <a:solidFill>
                  <a:srgbClr val="3C3C3C"/>
                </a:solidFill>
                <a:latin typeface="Times New Roman"/>
                <a:cs typeface="Times New Roman"/>
              </a:rPr>
              <a:t>l</a:t>
            </a:r>
            <a:r>
              <a:rPr sz="1800" b="1" spc="50" dirty="0">
                <a:solidFill>
                  <a:srgbClr val="3C3C3C"/>
                </a:solidFill>
                <a:latin typeface="Times New Roman"/>
                <a:cs typeface="Times New Roman"/>
              </a:rPr>
              <a:t>d</a:t>
            </a:r>
            <a:r>
              <a:rPr sz="1800" spc="-330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8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0536" y="2718011"/>
            <a:ext cx="864108" cy="85576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73595" y="2695955"/>
            <a:ext cx="1860803" cy="14980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86455" y="2718098"/>
            <a:ext cx="1190244" cy="14759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60035" y="2718157"/>
            <a:ext cx="1380743" cy="146369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968740" y="2678328"/>
            <a:ext cx="2244852" cy="223672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65323" y="1088212"/>
            <a:ext cx="72307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86180" algn="l"/>
                <a:tab pos="1915160" algn="l"/>
                <a:tab pos="2383790" algn="l"/>
                <a:tab pos="3044190" algn="l"/>
                <a:tab pos="4694555" algn="l"/>
                <a:tab pos="5110480" algn="l"/>
                <a:tab pos="6304915" algn="l"/>
              </a:tabLst>
            </a:pPr>
            <a:r>
              <a:rPr sz="2800" b="1" spc="10" dirty="0">
                <a:latin typeface="Times New Roman"/>
                <a:cs typeface="Times New Roman"/>
              </a:rPr>
              <a:t>Which	</a:t>
            </a:r>
            <a:r>
              <a:rPr sz="2800" b="1" spc="95" dirty="0">
                <a:latin typeface="Times New Roman"/>
                <a:cs typeface="Times New Roman"/>
              </a:rPr>
              <a:t>one	</a:t>
            </a:r>
            <a:r>
              <a:rPr sz="2800" b="1" spc="55" dirty="0">
                <a:latin typeface="Times New Roman"/>
                <a:cs typeface="Times New Roman"/>
              </a:rPr>
              <a:t>of	</a:t>
            </a:r>
            <a:r>
              <a:rPr sz="2800" b="1" spc="70" dirty="0">
                <a:latin typeface="Times New Roman"/>
                <a:cs typeface="Times New Roman"/>
              </a:rPr>
              <a:t>the	</a:t>
            </a:r>
            <a:r>
              <a:rPr sz="2800" b="1" spc="75" dirty="0">
                <a:latin typeface="Times New Roman"/>
                <a:cs typeface="Times New Roman"/>
              </a:rPr>
              <a:t>following	</a:t>
            </a:r>
            <a:r>
              <a:rPr sz="2800" b="1" spc="50" dirty="0">
                <a:latin typeface="Times New Roman"/>
                <a:cs typeface="Times New Roman"/>
              </a:rPr>
              <a:t>is	</a:t>
            </a:r>
            <a:r>
              <a:rPr sz="2800" b="1" spc="-15" dirty="0">
                <a:latin typeface="Times New Roman"/>
                <a:cs typeface="Times New Roman"/>
              </a:rPr>
              <a:t>Binary	</a:t>
            </a:r>
            <a:r>
              <a:rPr sz="2800" b="1" spc="30" dirty="0">
                <a:latin typeface="Times New Roman"/>
                <a:cs typeface="Times New Roman"/>
              </a:rPr>
              <a:t>Tree?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/>
              <a:t>DATA</a:t>
            </a:r>
            <a:r>
              <a:rPr spc="-40" dirty="0"/>
              <a:t> </a:t>
            </a:r>
            <a:r>
              <a:rPr spc="20" dirty="0"/>
              <a:t>STRUCTURE</a:t>
            </a:r>
            <a:r>
              <a:rPr spc="-40" dirty="0"/>
              <a:t> </a:t>
            </a:r>
            <a:r>
              <a:rPr spc="105" dirty="0"/>
              <a:t>AND</a:t>
            </a:r>
            <a:r>
              <a:rPr spc="-35" dirty="0"/>
              <a:t> </a:t>
            </a:r>
            <a:r>
              <a:rPr spc="40" dirty="0"/>
              <a:t>ALGORITHM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8" name="object 8"/>
          <p:cNvSpPr txBox="1"/>
          <p:nvPr/>
        </p:nvSpPr>
        <p:spPr>
          <a:xfrm>
            <a:off x="1359153" y="5094554"/>
            <a:ext cx="2603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40" dirty="0">
                <a:latin typeface="Times New Roman"/>
                <a:cs typeface="Times New Roman"/>
              </a:rPr>
              <a:t>A,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88335" y="5094554"/>
            <a:ext cx="2451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35" dirty="0">
                <a:latin typeface="Times New Roman"/>
                <a:cs typeface="Times New Roman"/>
              </a:rPr>
              <a:t>B,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74589" y="5094554"/>
            <a:ext cx="24955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Times New Roman"/>
                <a:cs typeface="Times New Roman"/>
              </a:rPr>
              <a:t>C,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60969" y="5094554"/>
            <a:ext cx="2641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60" dirty="0">
                <a:latin typeface="Times New Roman"/>
                <a:cs typeface="Times New Roman"/>
              </a:rPr>
              <a:t>D,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47223" y="5094554"/>
            <a:ext cx="2381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latin typeface="Times New Roman"/>
                <a:cs typeface="Times New Roman"/>
              </a:rPr>
              <a:t>E,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120" dirty="0">
                <a:solidFill>
                  <a:srgbClr val="FFFFFF"/>
                </a:solidFill>
              </a:rPr>
              <a:t>BIN</a:t>
            </a:r>
            <a:r>
              <a:rPr sz="2800" spc="135" dirty="0">
                <a:solidFill>
                  <a:srgbClr val="FFFFFF"/>
                </a:solidFill>
              </a:rPr>
              <a:t>A</a:t>
            </a:r>
            <a:r>
              <a:rPr sz="2800" spc="-220" dirty="0">
                <a:solidFill>
                  <a:srgbClr val="FFFFFF"/>
                </a:solidFill>
              </a:rPr>
              <a:t>R</a:t>
            </a:r>
            <a:r>
              <a:rPr sz="2800" spc="90" dirty="0">
                <a:solidFill>
                  <a:srgbClr val="FFFFFF"/>
                </a:solidFill>
              </a:rPr>
              <a:t>Y</a:t>
            </a:r>
            <a:r>
              <a:rPr sz="2800" spc="-425" dirty="0">
                <a:solidFill>
                  <a:srgbClr val="FFFFFF"/>
                </a:solidFill>
              </a:rPr>
              <a:t> </a:t>
            </a:r>
            <a:r>
              <a:rPr sz="2800" spc="5" dirty="0">
                <a:solidFill>
                  <a:srgbClr val="FFFFFF"/>
                </a:solidFill>
              </a:rPr>
              <a:t>TR</a:t>
            </a:r>
            <a:r>
              <a:rPr sz="2800" spc="10" dirty="0">
                <a:solidFill>
                  <a:srgbClr val="FFFFFF"/>
                </a:solidFill>
              </a:rPr>
              <a:t>E</a:t>
            </a:r>
            <a:r>
              <a:rPr sz="2800" spc="-105" dirty="0">
                <a:solidFill>
                  <a:srgbClr val="FFFFFF"/>
                </a:solidFill>
              </a:rPr>
              <a:t>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34593" y="1840885"/>
            <a:ext cx="8157845" cy="2698115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35"/>
              </a:spcBef>
            </a:pP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Calculating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95" dirty="0">
                <a:solidFill>
                  <a:srgbClr val="3C3C3C"/>
                </a:solidFill>
                <a:latin typeface="SimSun"/>
                <a:cs typeface="SimSun"/>
              </a:rPr>
              <a:t>minimum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80" dirty="0">
                <a:solidFill>
                  <a:srgbClr val="3C3C3C"/>
                </a:solidFill>
                <a:latin typeface="SimSun"/>
                <a:cs typeface="SimSun"/>
              </a:rPr>
              <a:t>and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35" dirty="0">
                <a:solidFill>
                  <a:srgbClr val="3C3C3C"/>
                </a:solidFill>
                <a:latin typeface="SimSun"/>
                <a:cs typeface="SimSun"/>
              </a:rPr>
              <a:t>maximum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heights</a:t>
            </a:r>
            <a:r>
              <a:rPr sz="1800" spc="-6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45" dirty="0">
                <a:solidFill>
                  <a:srgbClr val="FF0000"/>
                </a:solidFill>
                <a:latin typeface="SimSun"/>
                <a:cs typeface="SimSun"/>
              </a:rPr>
              <a:t>from</a:t>
            </a:r>
            <a:r>
              <a:rPr sz="1800" spc="-10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FF0000"/>
                </a:solidFill>
                <a:latin typeface="SimSun"/>
                <a:cs typeface="SimSun"/>
              </a:rPr>
              <a:t>the</a:t>
            </a:r>
            <a:r>
              <a:rPr sz="1800" spc="-6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125" dirty="0">
                <a:solidFill>
                  <a:srgbClr val="FF0000"/>
                </a:solidFill>
                <a:latin typeface="SimSun"/>
                <a:cs typeface="SimSun"/>
              </a:rPr>
              <a:t>number</a:t>
            </a:r>
            <a:r>
              <a:rPr sz="1800" spc="-8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FF0000"/>
                </a:solidFill>
                <a:latin typeface="SimSun"/>
                <a:cs typeface="SimSun"/>
              </a:rPr>
              <a:t>of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20" dirty="0">
                <a:solidFill>
                  <a:srgbClr val="FF0000"/>
                </a:solidFill>
                <a:latin typeface="SimSun"/>
                <a:cs typeface="SimSun"/>
              </a:rPr>
              <a:t>nodes</a:t>
            </a:r>
            <a:endParaRPr sz="1800">
              <a:latin typeface="SimSun"/>
              <a:cs typeface="SimSun"/>
            </a:endParaRPr>
          </a:p>
          <a:p>
            <a:pPr marL="362585">
              <a:lnSpc>
                <a:spcPct val="100000"/>
              </a:lnSpc>
              <a:spcBef>
                <a:spcPts val="1005"/>
              </a:spcBef>
            </a:pPr>
            <a:r>
              <a:rPr sz="1600" spc="-285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600" spc="-280" dirty="0">
                <a:solidFill>
                  <a:srgbClr val="3C3C3C"/>
                </a:solidFill>
                <a:latin typeface="SimSun"/>
                <a:cs typeface="SimSun"/>
              </a:rPr>
              <a:t>f</a:t>
            </a:r>
            <a:r>
              <a:rPr sz="1600" spc="-75" dirty="0">
                <a:solidFill>
                  <a:srgbClr val="3C3C3C"/>
                </a:solidFill>
                <a:latin typeface="SimSun"/>
                <a:cs typeface="SimSun"/>
              </a:rPr>
              <a:t> t</a:t>
            </a:r>
            <a:r>
              <a:rPr sz="1600" spc="-85" dirty="0">
                <a:solidFill>
                  <a:srgbClr val="3C3C3C"/>
                </a:solidFill>
                <a:latin typeface="SimSun"/>
                <a:cs typeface="SimSun"/>
              </a:rPr>
              <a:t>h</a:t>
            </a:r>
            <a:r>
              <a:rPr sz="1600" spc="-80" dirty="0">
                <a:solidFill>
                  <a:srgbClr val="3C3C3C"/>
                </a:solidFill>
                <a:latin typeface="SimSun"/>
                <a:cs typeface="SimSun"/>
              </a:rPr>
              <a:t>er</a:t>
            </a:r>
            <a:r>
              <a:rPr sz="1600" spc="-7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600" spc="-4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65" dirty="0">
                <a:solidFill>
                  <a:srgbClr val="3C3C3C"/>
                </a:solidFill>
                <a:latin typeface="SimSun"/>
                <a:cs typeface="SimSun"/>
              </a:rPr>
              <a:t>are</a:t>
            </a:r>
            <a:r>
              <a:rPr sz="16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100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95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600" spc="50" dirty="0">
                <a:solidFill>
                  <a:srgbClr val="3C3C3C"/>
                </a:solidFill>
                <a:latin typeface="SimSun"/>
                <a:cs typeface="SimSun"/>
              </a:rPr>
              <a:t>od</a:t>
            </a:r>
            <a:r>
              <a:rPr sz="1600" spc="4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600" spc="-165" dirty="0">
                <a:solidFill>
                  <a:srgbClr val="3C3C3C"/>
                </a:solidFill>
                <a:latin typeface="SimSun"/>
                <a:cs typeface="SimSun"/>
              </a:rPr>
              <a:t>s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14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600" spc="-110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6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bi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600" spc="-40" dirty="0">
                <a:solidFill>
                  <a:srgbClr val="3C3C3C"/>
                </a:solidFill>
                <a:latin typeface="SimSun"/>
                <a:cs typeface="SimSun"/>
              </a:rPr>
              <a:t>ary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20" dirty="0">
                <a:solidFill>
                  <a:srgbClr val="3C3C3C"/>
                </a:solidFill>
                <a:latin typeface="SimSun"/>
                <a:cs typeface="SimSun"/>
              </a:rPr>
              <a:t>tre</a:t>
            </a:r>
            <a:r>
              <a:rPr sz="1600" spc="-13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600" spc="-260" dirty="0">
                <a:solidFill>
                  <a:srgbClr val="3C3C3C"/>
                </a:solidFill>
                <a:latin typeface="SimSun"/>
                <a:cs typeface="SimSun"/>
              </a:rPr>
              <a:t>,</a:t>
            </a:r>
            <a:endParaRPr sz="1600">
              <a:latin typeface="SimSun"/>
              <a:cs typeface="SimSun"/>
            </a:endParaRPr>
          </a:p>
          <a:p>
            <a:pPr marL="667385" indent="-305435">
              <a:lnSpc>
                <a:spcPct val="100000"/>
              </a:lnSpc>
              <a:spcBef>
                <a:spcPts val="985"/>
              </a:spcBef>
              <a:buClr>
                <a:srgbClr val="903062"/>
              </a:buClr>
              <a:buSzPct val="90625"/>
              <a:buFont typeface="Cambria"/>
              <a:buChar char="◾"/>
              <a:tabLst>
                <a:tab pos="667385" algn="l"/>
                <a:tab pos="668020" algn="l"/>
              </a:tabLst>
            </a:pPr>
            <a:r>
              <a:rPr sz="1600" spc="595" dirty="0">
                <a:solidFill>
                  <a:srgbClr val="3C3C3C"/>
                </a:solidFill>
                <a:latin typeface="SimSun"/>
                <a:cs typeface="SimSun"/>
              </a:rPr>
              <a:t>M</a:t>
            </a:r>
            <a:r>
              <a:rPr sz="1600" spc="10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600" spc="15" dirty="0">
                <a:solidFill>
                  <a:srgbClr val="3C3C3C"/>
                </a:solidFill>
                <a:latin typeface="SimSun"/>
                <a:cs typeface="SimSun"/>
              </a:rPr>
              <a:t>x</a:t>
            </a:r>
            <a:r>
              <a:rPr sz="1600" spc="220" dirty="0">
                <a:solidFill>
                  <a:srgbClr val="3C3C3C"/>
                </a:solidFill>
                <a:latin typeface="SimSun"/>
                <a:cs typeface="SimSun"/>
              </a:rPr>
              <a:t>imu</a:t>
            </a:r>
            <a:r>
              <a:rPr sz="1600" spc="225" dirty="0">
                <a:solidFill>
                  <a:srgbClr val="3C3C3C"/>
                </a:solidFill>
                <a:latin typeface="SimSun"/>
                <a:cs typeface="SimSun"/>
              </a:rPr>
              <a:t>m</a:t>
            </a:r>
            <a:r>
              <a:rPr sz="16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40" dirty="0">
                <a:solidFill>
                  <a:srgbClr val="3C3C3C"/>
                </a:solidFill>
                <a:latin typeface="SimSun"/>
                <a:cs typeface="SimSun"/>
              </a:rPr>
              <a:t>h</a:t>
            </a:r>
            <a:r>
              <a:rPr sz="1600" spc="3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ig</a:t>
            </a:r>
            <a:r>
              <a:rPr sz="1600" spc="-65" dirty="0">
                <a:solidFill>
                  <a:srgbClr val="3C3C3C"/>
                </a:solidFill>
                <a:latin typeface="SimSun"/>
                <a:cs typeface="SimSun"/>
              </a:rPr>
              <a:t>h</a:t>
            </a:r>
            <a:r>
              <a:rPr sz="1600" spc="-260" dirty="0">
                <a:solidFill>
                  <a:srgbClr val="3C3C3C"/>
                </a:solidFill>
                <a:latin typeface="SimSun"/>
                <a:cs typeface="SimSun"/>
              </a:rPr>
              <a:t>t</a:t>
            </a:r>
            <a:r>
              <a:rPr sz="1600" spc="-2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1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6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75" dirty="0">
                <a:solidFill>
                  <a:srgbClr val="3C3C3C"/>
                </a:solidFill>
                <a:latin typeface="SimSun"/>
                <a:cs typeface="SimSun"/>
              </a:rPr>
              <a:t>t</a:t>
            </a:r>
            <a:r>
              <a:rPr sz="1600" spc="-85" dirty="0">
                <a:solidFill>
                  <a:srgbClr val="3C3C3C"/>
                </a:solidFill>
                <a:latin typeface="SimSun"/>
                <a:cs typeface="SimSun"/>
              </a:rPr>
              <a:t>h</a:t>
            </a:r>
            <a:r>
              <a:rPr sz="1600" spc="-2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 bi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600" spc="-40" dirty="0">
                <a:solidFill>
                  <a:srgbClr val="3C3C3C"/>
                </a:solidFill>
                <a:latin typeface="SimSun"/>
                <a:cs typeface="SimSun"/>
              </a:rPr>
              <a:t>ary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2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250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600" spc="-245" dirty="0">
                <a:solidFill>
                  <a:srgbClr val="3C3C3C"/>
                </a:solidFill>
                <a:latin typeface="SimSun"/>
                <a:cs typeface="SimSun"/>
              </a:rPr>
              <a:t>s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6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-1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70" dirty="0">
                <a:solidFill>
                  <a:srgbClr val="3C3C3C"/>
                </a:solidFill>
                <a:latin typeface="SimSun"/>
                <a:cs typeface="SimSun"/>
              </a:rPr>
              <a:t>and</a:t>
            </a:r>
            <a:endParaRPr sz="1600">
              <a:latin typeface="SimSun"/>
              <a:cs typeface="SimSun"/>
            </a:endParaRPr>
          </a:p>
          <a:p>
            <a:pPr marL="667385" indent="-305435">
              <a:lnSpc>
                <a:spcPct val="100000"/>
              </a:lnSpc>
              <a:spcBef>
                <a:spcPts val="1010"/>
              </a:spcBef>
              <a:buClr>
                <a:srgbClr val="903062"/>
              </a:buClr>
              <a:buSzPct val="90625"/>
              <a:buFont typeface="Cambria"/>
              <a:buChar char="◾"/>
              <a:tabLst>
                <a:tab pos="667385" algn="l"/>
                <a:tab pos="668020" algn="l"/>
              </a:tabLst>
            </a:pPr>
            <a:r>
              <a:rPr sz="1600" spc="600" dirty="0">
                <a:solidFill>
                  <a:srgbClr val="3C3C3C"/>
                </a:solidFill>
                <a:latin typeface="SimSun"/>
                <a:cs typeface="SimSun"/>
              </a:rPr>
              <a:t>M</a:t>
            </a:r>
            <a:r>
              <a:rPr sz="1600" spc="-114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600" spc="-120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600" spc="220" dirty="0">
                <a:solidFill>
                  <a:srgbClr val="3C3C3C"/>
                </a:solidFill>
                <a:latin typeface="SimSun"/>
                <a:cs typeface="SimSun"/>
              </a:rPr>
              <a:t>imu</a:t>
            </a:r>
            <a:r>
              <a:rPr sz="1600" spc="225" dirty="0">
                <a:solidFill>
                  <a:srgbClr val="3C3C3C"/>
                </a:solidFill>
                <a:latin typeface="SimSun"/>
                <a:cs typeface="SimSun"/>
              </a:rPr>
              <a:t>m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40" dirty="0">
                <a:solidFill>
                  <a:srgbClr val="3C3C3C"/>
                </a:solidFill>
                <a:latin typeface="SimSun"/>
                <a:cs typeface="SimSun"/>
              </a:rPr>
              <a:t>h</a:t>
            </a:r>
            <a:r>
              <a:rPr sz="1600" spc="3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ig</a:t>
            </a:r>
            <a:r>
              <a:rPr sz="1600" spc="-65" dirty="0">
                <a:solidFill>
                  <a:srgbClr val="3C3C3C"/>
                </a:solidFill>
                <a:latin typeface="SimSun"/>
                <a:cs typeface="SimSun"/>
              </a:rPr>
              <a:t>h</a:t>
            </a:r>
            <a:r>
              <a:rPr sz="1600" spc="-260" dirty="0">
                <a:solidFill>
                  <a:srgbClr val="3C3C3C"/>
                </a:solidFill>
                <a:latin typeface="SimSun"/>
                <a:cs typeface="SimSun"/>
              </a:rPr>
              <a:t>t</a:t>
            </a:r>
            <a:r>
              <a:rPr sz="1600" spc="-2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250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600" spc="-245" dirty="0">
                <a:solidFill>
                  <a:srgbClr val="3C3C3C"/>
                </a:solidFill>
                <a:latin typeface="SimSun"/>
                <a:cs typeface="SimSun"/>
              </a:rPr>
              <a:t>s</a:t>
            </a:r>
            <a:r>
              <a:rPr sz="16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rebuchet MS"/>
                <a:cs typeface="Trebuchet MS"/>
              </a:rPr>
              <a:t>floor</a:t>
            </a:r>
            <a:r>
              <a:rPr sz="1600" b="1" spc="-10" dirty="0">
                <a:solidFill>
                  <a:srgbClr val="FF0000"/>
                </a:solidFill>
                <a:latin typeface="Trebuchet MS"/>
                <a:cs typeface="Trebuchet MS"/>
              </a:rPr>
              <a:t>(</a:t>
            </a:r>
            <a:r>
              <a:rPr sz="1600" spc="-5" dirty="0">
                <a:solidFill>
                  <a:srgbClr val="FF0000"/>
                </a:solidFill>
                <a:latin typeface="Cambria Math"/>
                <a:cs typeface="Cambria Math"/>
              </a:rPr>
              <a:t>𝐥𝐨</a:t>
            </a:r>
            <a:r>
              <a:rPr sz="1600" spc="60" dirty="0">
                <a:solidFill>
                  <a:srgbClr val="FF0000"/>
                </a:solidFill>
                <a:latin typeface="Cambria Math"/>
                <a:cs typeface="Cambria Math"/>
              </a:rPr>
              <a:t>𝐠</a:t>
            </a:r>
            <a:r>
              <a:rPr sz="1725" spc="15" baseline="-14492" dirty="0">
                <a:solidFill>
                  <a:srgbClr val="FF0000"/>
                </a:solidFill>
                <a:latin typeface="Cambria Math"/>
                <a:cs typeface="Cambria Math"/>
              </a:rPr>
              <a:t>𝟐</a:t>
            </a:r>
            <a:r>
              <a:rPr sz="1725" spc="120" baseline="-14492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ambria Math"/>
                <a:cs typeface="Cambria Math"/>
              </a:rPr>
              <a:t>𝒏</a:t>
            </a:r>
            <a:r>
              <a:rPr sz="1600" b="1" spc="25" dirty="0">
                <a:solidFill>
                  <a:srgbClr val="FF0000"/>
                </a:solidFill>
                <a:latin typeface="Trebuchet MS"/>
                <a:cs typeface="Trebuchet MS"/>
              </a:rPr>
              <a:t>)</a:t>
            </a:r>
            <a:endParaRPr sz="1600">
              <a:latin typeface="Trebuchet MS"/>
              <a:cs typeface="Trebuchet MS"/>
            </a:endParaRPr>
          </a:p>
          <a:p>
            <a:pPr marL="344170" indent="-306705">
              <a:lnSpc>
                <a:spcPct val="100000"/>
              </a:lnSpc>
              <a:spcBef>
                <a:spcPts val="1260"/>
              </a:spcBef>
              <a:buClr>
                <a:srgbClr val="903062"/>
              </a:buClr>
              <a:buSzPct val="90625"/>
              <a:buFont typeface="Cambria"/>
              <a:buChar char="◾"/>
              <a:tabLst>
                <a:tab pos="344170" algn="l"/>
                <a:tab pos="344805" algn="l"/>
              </a:tabLst>
            </a:pPr>
            <a:r>
              <a:rPr sz="1600" spc="10" dirty="0">
                <a:solidFill>
                  <a:srgbClr val="3C3C3C"/>
                </a:solidFill>
                <a:latin typeface="SimSun"/>
                <a:cs typeface="SimSun"/>
              </a:rPr>
              <a:t>Example;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05" dirty="0">
                <a:solidFill>
                  <a:srgbClr val="3C3C3C"/>
                </a:solidFill>
                <a:latin typeface="SimSun"/>
                <a:cs typeface="SimSun"/>
              </a:rPr>
              <a:t>find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204" dirty="0">
                <a:solidFill>
                  <a:srgbClr val="3C3C3C"/>
                </a:solidFill>
                <a:latin typeface="SimSun"/>
                <a:cs typeface="SimSun"/>
              </a:rPr>
              <a:t>maximum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70" dirty="0">
                <a:solidFill>
                  <a:srgbClr val="3C3C3C"/>
                </a:solidFill>
                <a:latin typeface="SimSun"/>
                <a:cs typeface="SimSun"/>
              </a:rPr>
              <a:t>and</a:t>
            </a:r>
            <a:r>
              <a:rPr sz="16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170" dirty="0">
                <a:solidFill>
                  <a:srgbClr val="3C3C3C"/>
                </a:solidFill>
                <a:latin typeface="SimSun"/>
                <a:cs typeface="SimSun"/>
              </a:rPr>
              <a:t>minimum</a:t>
            </a:r>
            <a:r>
              <a:rPr sz="1600" spc="-229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height</a:t>
            </a:r>
            <a:r>
              <a:rPr sz="1600" spc="-3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35" dirty="0">
                <a:solidFill>
                  <a:srgbClr val="3C3C3C"/>
                </a:solidFill>
                <a:latin typeface="SimSun"/>
                <a:cs typeface="SimSun"/>
              </a:rPr>
              <a:t>for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10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6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binary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2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0" dirty="0">
                <a:solidFill>
                  <a:srgbClr val="3C3C3C"/>
                </a:solidFill>
                <a:latin typeface="SimSun"/>
                <a:cs typeface="SimSun"/>
              </a:rPr>
              <a:t>with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60" dirty="0">
                <a:solidFill>
                  <a:srgbClr val="3C3C3C"/>
                </a:solidFill>
                <a:latin typeface="SimSun"/>
                <a:cs typeface="SimSun"/>
              </a:rPr>
              <a:t>5</a:t>
            </a:r>
            <a:r>
              <a:rPr sz="16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35" dirty="0">
                <a:solidFill>
                  <a:srgbClr val="3C3C3C"/>
                </a:solidFill>
                <a:latin typeface="SimSun"/>
                <a:cs typeface="SimSun"/>
              </a:rPr>
              <a:t>nodes?</a:t>
            </a:r>
            <a:endParaRPr sz="1600">
              <a:latin typeface="SimSun"/>
              <a:cs typeface="SimSun"/>
            </a:endParaRPr>
          </a:p>
          <a:p>
            <a:pPr marL="667385" lvl="1" indent="-305435">
              <a:lnSpc>
                <a:spcPct val="100000"/>
              </a:lnSpc>
              <a:spcBef>
                <a:spcPts val="969"/>
              </a:spcBef>
              <a:buClr>
                <a:srgbClr val="903062"/>
              </a:buClr>
              <a:buSzPct val="90625"/>
              <a:buFont typeface="Cambria"/>
              <a:buChar char="◾"/>
              <a:tabLst>
                <a:tab pos="667385" algn="l"/>
                <a:tab pos="668020" algn="l"/>
              </a:tabLst>
            </a:pPr>
            <a:r>
              <a:rPr sz="1600" spc="215" dirty="0">
                <a:solidFill>
                  <a:srgbClr val="3C3C3C"/>
                </a:solidFill>
                <a:latin typeface="SimSun"/>
                <a:cs typeface="SimSun"/>
              </a:rPr>
              <a:t>Maximum</a:t>
            </a:r>
            <a:r>
              <a:rPr sz="16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height</a:t>
            </a:r>
            <a:r>
              <a:rPr sz="1600" spc="-3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35" dirty="0">
                <a:solidFill>
                  <a:srgbClr val="3C3C3C"/>
                </a:solidFill>
                <a:latin typeface="SimSun"/>
                <a:cs typeface="SimSun"/>
              </a:rPr>
              <a:t>5-1</a:t>
            </a:r>
            <a:r>
              <a:rPr sz="16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145" dirty="0">
                <a:solidFill>
                  <a:srgbClr val="3C3C3C"/>
                </a:solidFill>
                <a:latin typeface="SimSun"/>
                <a:cs typeface="SimSun"/>
              </a:rPr>
              <a:t>=</a:t>
            </a:r>
            <a:r>
              <a:rPr sz="16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60" dirty="0">
                <a:solidFill>
                  <a:srgbClr val="3C3C3C"/>
                </a:solidFill>
                <a:latin typeface="SimSun"/>
                <a:cs typeface="SimSun"/>
              </a:rPr>
              <a:t>4</a:t>
            </a:r>
            <a:endParaRPr sz="1600">
              <a:latin typeface="SimSun"/>
              <a:cs typeface="SimSun"/>
            </a:endParaRPr>
          </a:p>
          <a:p>
            <a:pPr marL="667385" lvl="1" indent="-305435">
              <a:lnSpc>
                <a:spcPct val="100000"/>
              </a:lnSpc>
              <a:spcBef>
                <a:spcPts val="994"/>
              </a:spcBef>
              <a:buClr>
                <a:srgbClr val="903062"/>
              </a:buClr>
              <a:buSzPct val="90625"/>
              <a:buFont typeface="Cambria"/>
              <a:buChar char="◾"/>
              <a:tabLst>
                <a:tab pos="667385" algn="l"/>
                <a:tab pos="668020" algn="l"/>
              </a:tabLst>
            </a:pPr>
            <a:r>
              <a:rPr sz="1600" spc="130" dirty="0">
                <a:solidFill>
                  <a:srgbClr val="3C3C3C"/>
                </a:solidFill>
                <a:latin typeface="SimSun"/>
                <a:cs typeface="SimSun"/>
              </a:rPr>
              <a:t>Mi</a:t>
            </a:r>
            <a:r>
              <a:rPr sz="1600" spc="120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600" spc="114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600" spc="110" dirty="0">
                <a:solidFill>
                  <a:srgbClr val="3C3C3C"/>
                </a:solidFill>
                <a:latin typeface="SimSun"/>
                <a:cs typeface="SimSun"/>
              </a:rPr>
              <a:t>m</a:t>
            </a:r>
            <a:r>
              <a:rPr sz="1600" spc="330" dirty="0">
                <a:solidFill>
                  <a:srgbClr val="3C3C3C"/>
                </a:solidFill>
                <a:latin typeface="SimSun"/>
                <a:cs typeface="SimSun"/>
              </a:rPr>
              <a:t>um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105" dirty="0">
                <a:solidFill>
                  <a:srgbClr val="3C3C3C"/>
                </a:solidFill>
                <a:latin typeface="SimSun"/>
                <a:cs typeface="SimSun"/>
              </a:rPr>
              <a:t>h</a:t>
            </a:r>
            <a:r>
              <a:rPr sz="1600" spc="-17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600" spc="-180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600" spc="-35" dirty="0">
                <a:solidFill>
                  <a:srgbClr val="3C3C3C"/>
                </a:solidFill>
                <a:latin typeface="SimSun"/>
                <a:cs typeface="SimSun"/>
              </a:rPr>
              <a:t>ght</a:t>
            </a:r>
            <a:r>
              <a:rPr sz="1600" spc="-3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245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600" spc="-240" dirty="0">
                <a:solidFill>
                  <a:srgbClr val="3C3C3C"/>
                </a:solidFill>
                <a:latin typeface="SimSun"/>
                <a:cs typeface="SimSun"/>
              </a:rPr>
              <a:t>s</a:t>
            </a:r>
            <a:r>
              <a:rPr sz="16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290" dirty="0">
                <a:solidFill>
                  <a:srgbClr val="3C3C3C"/>
                </a:solidFill>
                <a:latin typeface="SimSun"/>
                <a:cs typeface="SimSun"/>
              </a:rPr>
              <a:t>f</a:t>
            </a:r>
            <a:r>
              <a:rPr sz="1600" spc="-340" dirty="0">
                <a:solidFill>
                  <a:srgbClr val="3C3C3C"/>
                </a:solidFill>
                <a:latin typeface="SimSun"/>
                <a:cs typeface="SimSun"/>
              </a:rPr>
              <a:t>l</a:t>
            </a:r>
            <a:r>
              <a:rPr sz="1600" spc="60" dirty="0">
                <a:solidFill>
                  <a:srgbClr val="3C3C3C"/>
                </a:solidFill>
                <a:latin typeface="SimSun"/>
                <a:cs typeface="SimSun"/>
              </a:rPr>
              <a:t>oo</a:t>
            </a:r>
            <a:r>
              <a:rPr sz="1600" spc="-229" dirty="0">
                <a:solidFill>
                  <a:srgbClr val="3C3C3C"/>
                </a:solidFill>
                <a:latin typeface="SimSun"/>
                <a:cs typeface="SimSun"/>
              </a:rPr>
              <a:t>r(</a:t>
            </a:r>
            <a:r>
              <a:rPr sz="1600" spc="-5" dirty="0">
                <a:solidFill>
                  <a:srgbClr val="3C3C3C"/>
                </a:solidFill>
                <a:latin typeface="Cambria Math"/>
                <a:cs typeface="Cambria Math"/>
              </a:rPr>
              <a:t>𝐥𝐨</a:t>
            </a:r>
            <a:r>
              <a:rPr sz="1600" spc="55" dirty="0">
                <a:solidFill>
                  <a:srgbClr val="3C3C3C"/>
                </a:solidFill>
                <a:latin typeface="Cambria Math"/>
                <a:cs typeface="Cambria Math"/>
              </a:rPr>
              <a:t>𝐠</a:t>
            </a:r>
            <a:r>
              <a:rPr sz="1725" spc="15" baseline="-16908" dirty="0">
                <a:solidFill>
                  <a:srgbClr val="3C3C3C"/>
                </a:solidFill>
                <a:latin typeface="Cambria Math"/>
                <a:cs typeface="Cambria Math"/>
              </a:rPr>
              <a:t>𝟐</a:t>
            </a:r>
            <a:r>
              <a:rPr sz="1725" spc="120" baseline="-16908" dirty="0">
                <a:solidFill>
                  <a:srgbClr val="3C3C3C"/>
                </a:solidFill>
                <a:latin typeface="Cambria Math"/>
                <a:cs typeface="Cambria Math"/>
              </a:rPr>
              <a:t> </a:t>
            </a:r>
            <a:r>
              <a:rPr sz="1600" spc="-5" dirty="0">
                <a:solidFill>
                  <a:srgbClr val="3C3C3C"/>
                </a:solidFill>
                <a:latin typeface="Cambria Math"/>
                <a:cs typeface="Cambria Math"/>
              </a:rPr>
              <a:t>𝟓</a:t>
            </a:r>
            <a:r>
              <a:rPr sz="1600" spc="-270" dirty="0">
                <a:solidFill>
                  <a:srgbClr val="3C3C3C"/>
                </a:solidFill>
                <a:latin typeface="SimSun"/>
                <a:cs typeface="SimSun"/>
              </a:rPr>
              <a:t>)</a:t>
            </a:r>
            <a:r>
              <a:rPr sz="1600" spc="-2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145" dirty="0">
                <a:solidFill>
                  <a:srgbClr val="3C3C3C"/>
                </a:solidFill>
                <a:latin typeface="SimSun"/>
                <a:cs typeface="SimSun"/>
              </a:rPr>
              <a:t>=</a:t>
            </a:r>
            <a:r>
              <a:rPr sz="16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60" dirty="0">
                <a:solidFill>
                  <a:srgbClr val="3C3C3C"/>
                </a:solidFill>
                <a:latin typeface="SimSun"/>
                <a:cs typeface="SimSun"/>
              </a:rPr>
              <a:t>2</a:t>
            </a:r>
            <a:endParaRPr sz="1600">
              <a:latin typeface="SimSun"/>
              <a:cs typeface="SimSu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4020" y="4020311"/>
            <a:ext cx="4009644" cy="258013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/>
              <a:t>DATA</a:t>
            </a:r>
            <a:r>
              <a:rPr spc="-40" dirty="0"/>
              <a:t> </a:t>
            </a:r>
            <a:r>
              <a:rPr spc="20" dirty="0"/>
              <a:t>STRUCTURE</a:t>
            </a:r>
            <a:r>
              <a:rPr spc="-40" dirty="0"/>
              <a:t> </a:t>
            </a:r>
            <a:r>
              <a:rPr spc="105" dirty="0"/>
              <a:t>AND</a:t>
            </a:r>
            <a:r>
              <a:rPr spc="-35" dirty="0"/>
              <a:t> </a:t>
            </a:r>
            <a:r>
              <a:rPr spc="40" dirty="0"/>
              <a:t>ALGORITHM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</a:rPr>
              <a:t>CONT..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34593" y="1828692"/>
            <a:ext cx="10372725" cy="2724150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35"/>
              </a:spcBef>
            </a:pP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Calculating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95" dirty="0">
                <a:solidFill>
                  <a:srgbClr val="3C3C3C"/>
                </a:solidFill>
                <a:latin typeface="SimSun"/>
                <a:cs typeface="SimSun"/>
              </a:rPr>
              <a:t>minimum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80" dirty="0">
                <a:solidFill>
                  <a:srgbClr val="3C3C3C"/>
                </a:solidFill>
                <a:latin typeface="SimSun"/>
                <a:cs typeface="SimSun"/>
              </a:rPr>
              <a:t>and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35" dirty="0">
                <a:solidFill>
                  <a:srgbClr val="3C3C3C"/>
                </a:solidFill>
                <a:latin typeface="SimSun"/>
                <a:cs typeface="SimSun"/>
              </a:rPr>
              <a:t>maximum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25" dirty="0">
                <a:solidFill>
                  <a:srgbClr val="FF0000"/>
                </a:solidFill>
                <a:latin typeface="SimSun"/>
                <a:cs typeface="SimSun"/>
              </a:rPr>
              <a:t>number</a:t>
            </a:r>
            <a:r>
              <a:rPr sz="1800" spc="-8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FF0000"/>
                </a:solidFill>
                <a:latin typeface="SimSun"/>
                <a:cs typeface="SimSun"/>
              </a:rPr>
              <a:t>of</a:t>
            </a:r>
            <a:r>
              <a:rPr sz="1800" spc="-9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20" dirty="0">
                <a:solidFill>
                  <a:srgbClr val="FF0000"/>
                </a:solidFill>
                <a:latin typeface="SimSun"/>
                <a:cs typeface="SimSun"/>
              </a:rPr>
              <a:t>nodes</a:t>
            </a:r>
            <a:r>
              <a:rPr sz="1800" spc="-10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45" dirty="0">
                <a:solidFill>
                  <a:srgbClr val="FF0000"/>
                </a:solidFill>
                <a:latin typeface="SimSun"/>
                <a:cs typeface="SimSun"/>
              </a:rPr>
              <a:t>from</a:t>
            </a:r>
            <a:r>
              <a:rPr sz="1800" spc="-9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65" dirty="0">
                <a:solidFill>
                  <a:srgbClr val="FF0000"/>
                </a:solidFill>
                <a:latin typeface="SimSun"/>
                <a:cs typeface="SimSun"/>
              </a:rPr>
              <a:t>height</a:t>
            </a:r>
            <a:endParaRPr sz="1800">
              <a:latin typeface="SimSun"/>
              <a:cs typeface="SimSun"/>
            </a:endParaRPr>
          </a:p>
          <a:p>
            <a:pPr marL="362585">
              <a:lnSpc>
                <a:spcPct val="100000"/>
              </a:lnSpc>
              <a:spcBef>
                <a:spcPts val="1005"/>
              </a:spcBef>
            </a:pPr>
            <a:r>
              <a:rPr sz="1600" spc="-285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600" spc="-280" dirty="0">
                <a:solidFill>
                  <a:srgbClr val="3C3C3C"/>
                </a:solidFill>
                <a:latin typeface="SimSun"/>
                <a:cs typeface="SimSun"/>
              </a:rPr>
              <a:t>f</a:t>
            </a:r>
            <a:r>
              <a:rPr sz="1600" spc="-75" dirty="0">
                <a:solidFill>
                  <a:srgbClr val="3C3C3C"/>
                </a:solidFill>
                <a:latin typeface="SimSun"/>
                <a:cs typeface="SimSun"/>
              </a:rPr>
              <a:t> t</a:t>
            </a:r>
            <a:r>
              <a:rPr sz="1600" spc="-85" dirty="0">
                <a:solidFill>
                  <a:srgbClr val="3C3C3C"/>
                </a:solidFill>
                <a:latin typeface="SimSun"/>
                <a:cs typeface="SimSun"/>
              </a:rPr>
              <a:t>h</a:t>
            </a:r>
            <a:r>
              <a:rPr sz="1600" spc="-2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 bi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600" spc="-40" dirty="0">
                <a:solidFill>
                  <a:srgbClr val="3C3C3C"/>
                </a:solidFill>
                <a:latin typeface="SimSun"/>
                <a:cs typeface="SimSun"/>
              </a:rPr>
              <a:t>ary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2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6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20" dirty="0">
                <a:solidFill>
                  <a:srgbClr val="3C3C3C"/>
                </a:solidFill>
                <a:latin typeface="SimSun"/>
                <a:cs typeface="SimSun"/>
              </a:rPr>
              <a:t>ha</a:t>
            </a:r>
            <a:r>
              <a:rPr sz="1600" spc="-15" dirty="0">
                <a:solidFill>
                  <a:srgbClr val="3C3C3C"/>
                </a:solidFill>
                <a:latin typeface="SimSun"/>
                <a:cs typeface="SimSun"/>
              </a:rPr>
              <a:t>s</a:t>
            </a:r>
            <a:r>
              <a:rPr sz="16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40" dirty="0">
                <a:solidFill>
                  <a:srgbClr val="3C3C3C"/>
                </a:solidFill>
                <a:latin typeface="SimSun"/>
                <a:cs typeface="SimSun"/>
              </a:rPr>
              <a:t>h</a:t>
            </a:r>
            <a:r>
              <a:rPr sz="1600" spc="3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ig</a:t>
            </a:r>
            <a:r>
              <a:rPr sz="1600" spc="-65" dirty="0">
                <a:solidFill>
                  <a:srgbClr val="3C3C3C"/>
                </a:solidFill>
                <a:latin typeface="SimSun"/>
                <a:cs typeface="SimSun"/>
              </a:rPr>
              <a:t>h</a:t>
            </a:r>
            <a:r>
              <a:rPr sz="1600" spc="-260" dirty="0">
                <a:solidFill>
                  <a:srgbClr val="3C3C3C"/>
                </a:solidFill>
                <a:latin typeface="SimSun"/>
                <a:cs typeface="SimSun"/>
              </a:rPr>
              <a:t>t</a:t>
            </a:r>
            <a:r>
              <a:rPr sz="1600" spc="-2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80" dirty="0">
                <a:solidFill>
                  <a:srgbClr val="3C3C3C"/>
                </a:solidFill>
                <a:latin typeface="SimSun"/>
                <a:cs typeface="SimSun"/>
              </a:rPr>
              <a:t>h,</a:t>
            </a:r>
            <a:endParaRPr sz="1600">
              <a:latin typeface="SimSun"/>
              <a:cs typeface="SimSun"/>
            </a:endParaRPr>
          </a:p>
          <a:p>
            <a:pPr marL="667385" indent="-305435">
              <a:lnSpc>
                <a:spcPct val="100000"/>
              </a:lnSpc>
              <a:spcBef>
                <a:spcPts val="985"/>
              </a:spcBef>
              <a:buClr>
                <a:srgbClr val="903062"/>
              </a:buClr>
              <a:buSzPct val="90625"/>
              <a:buFont typeface="Cambria"/>
              <a:buChar char="◾"/>
              <a:tabLst>
                <a:tab pos="667385" algn="l"/>
                <a:tab pos="668020" algn="l"/>
              </a:tabLst>
            </a:pPr>
            <a:r>
              <a:rPr sz="1600" spc="595" dirty="0">
                <a:solidFill>
                  <a:srgbClr val="3C3C3C"/>
                </a:solidFill>
                <a:latin typeface="SimSun"/>
                <a:cs typeface="SimSun"/>
              </a:rPr>
              <a:t>M</a:t>
            </a:r>
            <a:r>
              <a:rPr sz="1600" spc="-114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600" spc="-120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600" spc="220" dirty="0">
                <a:solidFill>
                  <a:srgbClr val="3C3C3C"/>
                </a:solidFill>
                <a:latin typeface="SimSun"/>
                <a:cs typeface="SimSun"/>
              </a:rPr>
              <a:t>imu</a:t>
            </a:r>
            <a:r>
              <a:rPr sz="1600" spc="225" dirty="0">
                <a:solidFill>
                  <a:srgbClr val="3C3C3C"/>
                </a:solidFill>
                <a:latin typeface="SimSun"/>
                <a:cs typeface="SimSun"/>
              </a:rPr>
              <a:t>m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95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600" spc="250" dirty="0">
                <a:solidFill>
                  <a:srgbClr val="3C3C3C"/>
                </a:solidFill>
                <a:latin typeface="SimSun"/>
                <a:cs typeface="SimSun"/>
              </a:rPr>
              <a:t>umb</a:t>
            </a:r>
            <a:r>
              <a:rPr sz="1600" spc="-10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600" spc="-100" dirty="0">
                <a:solidFill>
                  <a:srgbClr val="3C3C3C"/>
                </a:solidFill>
                <a:latin typeface="SimSun"/>
                <a:cs typeface="SimSun"/>
              </a:rPr>
              <a:t>r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1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6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95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600" spc="50" dirty="0">
                <a:solidFill>
                  <a:srgbClr val="3C3C3C"/>
                </a:solidFill>
                <a:latin typeface="SimSun"/>
                <a:cs typeface="SimSun"/>
              </a:rPr>
              <a:t>od</a:t>
            </a:r>
            <a:r>
              <a:rPr sz="1600" spc="4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600" spc="-165" dirty="0">
                <a:solidFill>
                  <a:srgbClr val="3C3C3C"/>
                </a:solidFill>
                <a:latin typeface="SimSun"/>
                <a:cs typeface="SimSun"/>
              </a:rPr>
              <a:t>s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250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600" spc="-245" dirty="0">
                <a:solidFill>
                  <a:srgbClr val="3C3C3C"/>
                </a:solidFill>
                <a:latin typeface="SimSun"/>
                <a:cs typeface="SimSun"/>
              </a:rPr>
              <a:t>s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16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+</a:t>
            </a:r>
            <a:r>
              <a:rPr sz="16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  <a:p>
            <a:pPr marL="667385" indent="-305435">
              <a:lnSpc>
                <a:spcPct val="100000"/>
              </a:lnSpc>
              <a:spcBef>
                <a:spcPts val="1105"/>
              </a:spcBef>
              <a:buClr>
                <a:srgbClr val="903062"/>
              </a:buClr>
              <a:buSzPct val="90625"/>
              <a:buFont typeface="Cambria"/>
              <a:buChar char="◾"/>
              <a:tabLst>
                <a:tab pos="667385" algn="l"/>
                <a:tab pos="668020" algn="l"/>
              </a:tabLst>
            </a:pPr>
            <a:r>
              <a:rPr sz="1600" spc="595" dirty="0">
                <a:solidFill>
                  <a:srgbClr val="3C3C3C"/>
                </a:solidFill>
                <a:latin typeface="SimSun"/>
                <a:cs typeface="SimSun"/>
              </a:rPr>
              <a:t>M</a:t>
            </a:r>
            <a:r>
              <a:rPr sz="1600" spc="10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600" spc="15" dirty="0">
                <a:solidFill>
                  <a:srgbClr val="3C3C3C"/>
                </a:solidFill>
                <a:latin typeface="SimSun"/>
                <a:cs typeface="SimSun"/>
              </a:rPr>
              <a:t>x</a:t>
            </a:r>
            <a:r>
              <a:rPr sz="1600" spc="220" dirty="0">
                <a:solidFill>
                  <a:srgbClr val="3C3C3C"/>
                </a:solidFill>
                <a:latin typeface="SimSun"/>
                <a:cs typeface="SimSun"/>
              </a:rPr>
              <a:t>imu</a:t>
            </a:r>
            <a:r>
              <a:rPr sz="1600" spc="225" dirty="0">
                <a:solidFill>
                  <a:srgbClr val="3C3C3C"/>
                </a:solidFill>
                <a:latin typeface="SimSun"/>
                <a:cs typeface="SimSun"/>
              </a:rPr>
              <a:t>m</a:t>
            </a:r>
            <a:r>
              <a:rPr sz="16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95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600" spc="250" dirty="0">
                <a:solidFill>
                  <a:srgbClr val="3C3C3C"/>
                </a:solidFill>
                <a:latin typeface="SimSun"/>
                <a:cs typeface="SimSun"/>
              </a:rPr>
              <a:t>umb</a:t>
            </a:r>
            <a:r>
              <a:rPr sz="1600" spc="-10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600" spc="-100" dirty="0">
                <a:solidFill>
                  <a:srgbClr val="3C3C3C"/>
                </a:solidFill>
                <a:latin typeface="SimSun"/>
                <a:cs typeface="SimSun"/>
              </a:rPr>
              <a:t>r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1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6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95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600" spc="50" dirty="0">
                <a:solidFill>
                  <a:srgbClr val="3C3C3C"/>
                </a:solidFill>
                <a:latin typeface="SimSun"/>
                <a:cs typeface="SimSun"/>
              </a:rPr>
              <a:t>od</a:t>
            </a:r>
            <a:r>
              <a:rPr sz="1600" spc="4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600" spc="-165" dirty="0">
                <a:solidFill>
                  <a:srgbClr val="3C3C3C"/>
                </a:solidFill>
                <a:latin typeface="SimSun"/>
                <a:cs typeface="SimSun"/>
              </a:rPr>
              <a:t>s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250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600" spc="-245" dirty="0">
                <a:solidFill>
                  <a:srgbClr val="3C3C3C"/>
                </a:solidFill>
                <a:latin typeface="SimSun"/>
                <a:cs typeface="SimSun"/>
              </a:rPr>
              <a:t>s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dirty="0">
                <a:solidFill>
                  <a:srgbClr val="FF0000"/>
                </a:solidFill>
                <a:latin typeface="Cambria Math"/>
                <a:cs typeface="Cambria Math"/>
              </a:rPr>
              <a:t>𝟐</a:t>
            </a:r>
            <a:r>
              <a:rPr sz="1725" spc="15" baseline="28985" dirty="0">
                <a:solidFill>
                  <a:srgbClr val="FF0000"/>
                </a:solidFill>
                <a:latin typeface="Cambria Math"/>
                <a:cs typeface="Cambria Math"/>
              </a:rPr>
              <a:t>(𝒉</a:t>
            </a:r>
            <a:r>
              <a:rPr sz="1725" spc="-22" baseline="28985" dirty="0">
                <a:solidFill>
                  <a:srgbClr val="FF0000"/>
                </a:solidFill>
                <a:latin typeface="Cambria Math"/>
                <a:cs typeface="Cambria Math"/>
              </a:rPr>
              <a:t>+</a:t>
            </a:r>
            <a:r>
              <a:rPr sz="1725" spc="15" baseline="28985" dirty="0">
                <a:solidFill>
                  <a:srgbClr val="FF0000"/>
                </a:solidFill>
                <a:latin typeface="Cambria Math"/>
                <a:cs typeface="Cambria Math"/>
              </a:rPr>
              <a:t>𝟏</a:t>
            </a:r>
            <a:r>
              <a:rPr sz="1725" spc="7" baseline="28985" dirty="0">
                <a:solidFill>
                  <a:srgbClr val="FF0000"/>
                </a:solidFill>
                <a:latin typeface="Cambria Math"/>
                <a:cs typeface="Cambria Math"/>
              </a:rPr>
              <a:t>)</a:t>
            </a:r>
            <a:r>
              <a:rPr sz="1725" baseline="2898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1725" spc="-120" baseline="2898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mbria Math"/>
                <a:cs typeface="Cambria Math"/>
              </a:rPr>
              <a:t>−</a:t>
            </a:r>
            <a:r>
              <a:rPr sz="1600" spc="1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mbria Math"/>
                <a:cs typeface="Cambria Math"/>
              </a:rPr>
              <a:t>𝟏</a:t>
            </a:r>
            <a:endParaRPr sz="1600">
              <a:latin typeface="Cambria Math"/>
              <a:cs typeface="Cambria Math"/>
            </a:endParaRPr>
          </a:p>
          <a:p>
            <a:pPr marL="344170" indent="-306705">
              <a:lnSpc>
                <a:spcPct val="100000"/>
              </a:lnSpc>
              <a:spcBef>
                <a:spcPts val="1260"/>
              </a:spcBef>
              <a:buClr>
                <a:srgbClr val="903062"/>
              </a:buClr>
              <a:buSzPct val="90625"/>
              <a:buFont typeface="Cambria"/>
              <a:buChar char="◾"/>
              <a:tabLst>
                <a:tab pos="344170" algn="l"/>
                <a:tab pos="344805" algn="l"/>
              </a:tabLst>
            </a:pPr>
            <a:r>
              <a:rPr sz="1600" spc="10" dirty="0">
                <a:solidFill>
                  <a:srgbClr val="3C3C3C"/>
                </a:solidFill>
                <a:latin typeface="SimSun"/>
                <a:cs typeface="SimSun"/>
              </a:rPr>
              <a:t>Example;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05" dirty="0">
                <a:solidFill>
                  <a:srgbClr val="3C3C3C"/>
                </a:solidFill>
                <a:latin typeface="SimSun"/>
                <a:cs typeface="SimSun"/>
              </a:rPr>
              <a:t>find</a:t>
            </a:r>
            <a:r>
              <a:rPr sz="1600" spc="-4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204" dirty="0">
                <a:solidFill>
                  <a:srgbClr val="3C3C3C"/>
                </a:solidFill>
                <a:latin typeface="SimSun"/>
                <a:cs typeface="SimSun"/>
              </a:rPr>
              <a:t>maximum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70" dirty="0">
                <a:solidFill>
                  <a:srgbClr val="3C3C3C"/>
                </a:solidFill>
                <a:latin typeface="SimSun"/>
                <a:cs typeface="SimSun"/>
              </a:rPr>
              <a:t>and</a:t>
            </a:r>
            <a:r>
              <a:rPr sz="16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170" dirty="0">
                <a:solidFill>
                  <a:srgbClr val="3C3C3C"/>
                </a:solidFill>
                <a:latin typeface="SimSun"/>
                <a:cs typeface="SimSun"/>
              </a:rPr>
              <a:t>minimum</a:t>
            </a:r>
            <a:r>
              <a:rPr sz="1600" spc="-22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00" dirty="0">
                <a:solidFill>
                  <a:srgbClr val="3C3C3C"/>
                </a:solidFill>
                <a:latin typeface="SimSun"/>
                <a:cs typeface="SimSun"/>
              </a:rPr>
              <a:t>possible</a:t>
            </a:r>
            <a:r>
              <a:rPr sz="1600" spc="-3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105" dirty="0">
                <a:solidFill>
                  <a:srgbClr val="3C3C3C"/>
                </a:solidFill>
                <a:latin typeface="SimSun"/>
                <a:cs typeface="SimSun"/>
              </a:rPr>
              <a:t>number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1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15" dirty="0">
                <a:solidFill>
                  <a:srgbClr val="3C3C3C"/>
                </a:solidFill>
                <a:latin typeface="SimSun"/>
                <a:cs typeface="SimSun"/>
              </a:rPr>
              <a:t>nodes</a:t>
            </a:r>
            <a:r>
              <a:rPr sz="1600" spc="-4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35" dirty="0">
                <a:solidFill>
                  <a:srgbClr val="3C3C3C"/>
                </a:solidFill>
                <a:latin typeface="SimSun"/>
                <a:cs typeface="SimSun"/>
              </a:rPr>
              <a:t>for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10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6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binary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2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0" dirty="0">
                <a:solidFill>
                  <a:srgbClr val="3C3C3C"/>
                </a:solidFill>
                <a:latin typeface="SimSun"/>
                <a:cs typeface="SimSun"/>
              </a:rPr>
              <a:t>with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5" dirty="0">
                <a:solidFill>
                  <a:srgbClr val="3C3C3C"/>
                </a:solidFill>
                <a:latin typeface="SimSun"/>
                <a:cs typeface="SimSun"/>
              </a:rPr>
              <a:t>Height</a:t>
            </a:r>
            <a:r>
              <a:rPr sz="1600" spc="-4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145" dirty="0">
                <a:solidFill>
                  <a:srgbClr val="3C3C3C"/>
                </a:solidFill>
                <a:latin typeface="SimSun"/>
                <a:cs typeface="SimSun"/>
              </a:rPr>
              <a:t>=</a:t>
            </a:r>
            <a:r>
              <a:rPr sz="16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60" dirty="0">
                <a:solidFill>
                  <a:srgbClr val="3C3C3C"/>
                </a:solidFill>
                <a:latin typeface="SimSun"/>
                <a:cs typeface="SimSun"/>
              </a:rPr>
              <a:t>2</a:t>
            </a:r>
            <a:r>
              <a:rPr sz="16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135" dirty="0">
                <a:solidFill>
                  <a:srgbClr val="3C3C3C"/>
                </a:solidFill>
                <a:latin typeface="SimSun"/>
                <a:cs typeface="SimSun"/>
              </a:rPr>
              <a:t>?</a:t>
            </a:r>
            <a:endParaRPr sz="1600">
              <a:latin typeface="SimSun"/>
              <a:cs typeface="SimSun"/>
            </a:endParaRPr>
          </a:p>
          <a:p>
            <a:pPr marL="667385" lvl="1" indent="-305435">
              <a:lnSpc>
                <a:spcPct val="100000"/>
              </a:lnSpc>
              <a:spcBef>
                <a:spcPts val="969"/>
              </a:spcBef>
              <a:buClr>
                <a:srgbClr val="903062"/>
              </a:buClr>
              <a:buSzPct val="90625"/>
              <a:buFont typeface="Cambria"/>
              <a:buChar char="◾"/>
              <a:tabLst>
                <a:tab pos="667385" algn="l"/>
                <a:tab pos="668020" algn="l"/>
              </a:tabLst>
            </a:pPr>
            <a:r>
              <a:rPr sz="1600" spc="215" dirty="0">
                <a:solidFill>
                  <a:srgbClr val="3C3C3C"/>
                </a:solidFill>
                <a:latin typeface="SimSun"/>
                <a:cs typeface="SimSun"/>
              </a:rPr>
              <a:t>Maximum</a:t>
            </a:r>
            <a:r>
              <a:rPr sz="16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height</a:t>
            </a:r>
            <a:r>
              <a:rPr sz="1600" spc="-3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80" dirty="0">
                <a:solidFill>
                  <a:srgbClr val="3C3C3C"/>
                </a:solidFill>
                <a:latin typeface="SimSun"/>
                <a:cs typeface="SimSun"/>
              </a:rPr>
              <a:t>2+1</a:t>
            </a:r>
            <a:r>
              <a:rPr sz="16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145" dirty="0">
                <a:solidFill>
                  <a:srgbClr val="3C3C3C"/>
                </a:solidFill>
                <a:latin typeface="SimSun"/>
                <a:cs typeface="SimSun"/>
              </a:rPr>
              <a:t>=</a:t>
            </a:r>
            <a:r>
              <a:rPr sz="16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60" dirty="0">
                <a:solidFill>
                  <a:srgbClr val="3C3C3C"/>
                </a:solidFill>
                <a:latin typeface="SimSun"/>
                <a:cs typeface="SimSun"/>
              </a:rPr>
              <a:t>3</a:t>
            </a:r>
            <a:endParaRPr sz="1600">
              <a:latin typeface="SimSun"/>
              <a:cs typeface="SimSun"/>
            </a:endParaRPr>
          </a:p>
          <a:p>
            <a:pPr marL="667385" lvl="1" indent="-305435">
              <a:lnSpc>
                <a:spcPct val="100000"/>
              </a:lnSpc>
              <a:spcBef>
                <a:spcPts val="1105"/>
              </a:spcBef>
              <a:buClr>
                <a:srgbClr val="903062"/>
              </a:buClr>
              <a:buSzPct val="90625"/>
              <a:buFont typeface="Cambria"/>
              <a:buChar char="◾"/>
              <a:tabLst>
                <a:tab pos="667385" algn="l"/>
                <a:tab pos="668020" algn="l"/>
              </a:tabLst>
            </a:pPr>
            <a:r>
              <a:rPr sz="1600" spc="180" dirty="0">
                <a:solidFill>
                  <a:srgbClr val="3C3C3C"/>
                </a:solidFill>
                <a:latin typeface="SimSun"/>
                <a:cs typeface="SimSun"/>
              </a:rPr>
              <a:t>Minimum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height</a:t>
            </a:r>
            <a:r>
              <a:rPr sz="1600" spc="-4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5" dirty="0">
                <a:solidFill>
                  <a:srgbClr val="3C3C3C"/>
                </a:solidFill>
                <a:latin typeface="Cambria Math"/>
                <a:cs typeface="Cambria Math"/>
              </a:rPr>
              <a:t>𝟐</a:t>
            </a:r>
            <a:r>
              <a:rPr sz="1725" spc="7" baseline="28985" dirty="0">
                <a:solidFill>
                  <a:srgbClr val="3C3C3C"/>
                </a:solidFill>
                <a:latin typeface="Cambria Math"/>
                <a:cs typeface="Cambria Math"/>
              </a:rPr>
              <a:t>(𝒉+𝟏)</a:t>
            </a:r>
            <a:r>
              <a:rPr sz="1725" spc="254" baseline="28985" dirty="0">
                <a:solidFill>
                  <a:srgbClr val="3C3C3C"/>
                </a:solidFill>
                <a:latin typeface="Cambria Math"/>
                <a:cs typeface="Cambria Math"/>
              </a:rPr>
              <a:t> </a:t>
            </a:r>
            <a:r>
              <a:rPr sz="1600" spc="-5" dirty="0">
                <a:solidFill>
                  <a:srgbClr val="3C3C3C"/>
                </a:solidFill>
                <a:latin typeface="Cambria Math"/>
                <a:cs typeface="Cambria Math"/>
              </a:rPr>
              <a:t>− 𝟏</a:t>
            </a:r>
            <a:r>
              <a:rPr sz="1600" spc="15" dirty="0">
                <a:solidFill>
                  <a:srgbClr val="3C3C3C"/>
                </a:solidFill>
                <a:latin typeface="Cambria Math"/>
                <a:cs typeface="Cambria Math"/>
              </a:rPr>
              <a:t> </a:t>
            </a:r>
            <a:r>
              <a:rPr sz="1600" spc="145" dirty="0">
                <a:solidFill>
                  <a:srgbClr val="3C3C3C"/>
                </a:solidFill>
                <a:latin typeface="SimSun"/>
                <a:cs typeface="SimSun"/>
              </a:rPr>
              <a:t>=</a:t>
            </a:r>
            <a:r>
              <a:rPr sz="16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60" dirty="0">
                <a:solidFill>
                  <a:srgbClr val="3C3C3C"/>
                </a:solidFill>
                <a:latin typeface="SimSun"/>
                <a:cs typeface="SimSun"/>
              </a:rPr>
              <a:t>7</a:t>
            </a:r>
            <a:endParaRPr sz="1600">
              <a:latin typeface="SimSun"/>
              <a:cs typeface="SimSu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9923" y="4219955"/>
            <a:ext cx="3819144" cy="191414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/>
              <a:t>DATA</a:t>
            </a:r>
            <a:r>
              <a:rPr spc="-40" dirty="0"/>
              <a:t> </a:t>
            </a:r>
            <a:r>
              <a:rPr spc="20" dirty="0"/>
              <a:t>STRUCTURE</a:t>
            </a:r>
            <a:r>
              <a:rPr spc="-40" dirty="0"/>
              <a:t> </a:t>
            </a:r>
            <a:r>
              <a:rPr spc="105" dirty="0"/>
              <a:t>AND</a:t>
            </a:r>
            <a:r>
              <a:rPr spc="-35" dirty="0"/>
              <a:t> </a:t>
            </a:r>
            <a:r>
              <a:rPr spc="40" dirty="0"/>
              <a:t>ALGORITHM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</a:rPr>
              <a:t>CONT..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59993" y="2256231"/>
            <a:ext cx="89865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10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0" dirty="0">
                <a:solidFill>
                  <a:srgbClr val="3C3C3C"/>
                </a:solidFill>
                <a:latin typeface="SimSun"/>
                <a:cs typeface="SimSun"/>
              </a:rPr>
              <a:t>binary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65" dirty="0">
                <a:solidFill>
                  <a:srgbClr val="3C3C3C"/>
                </a:solidFill>
                <a:latin typeface="SimSun"/>
                <a:cs typeface="SimSun"/>
              </a:rPr>
              <a:t>tree,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FF0000"/>
                </a:solidFill>
                <a:latin typeface="SimSun"/>
                <a:cs typeface="SimSun"/>
              </a:rPr>
              <a:t>a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235" dirty="0">
                <a:solidFill>
                  <a:srgbClr val="FF0000"/>
                </a:solidFill>
                <a:latin typeface="SimSun"/>
                <a:cs typeface="SimSun"/>
              </a:rPr>
              <a:t>maximum</a:t>
            </a:r>
            <a:r>
              <a:rPr sz="1800" spc="-11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FF0000"/>
                </a:solidFill>
                <a:latin typeface="SimSun"/>
                <a:cs typeface="SimSun"/>
              </a:rPr>
              <a:t>possible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120" dirty="0">
                <a:solidFill>
                  <a:srgbClr val="FF0000"/>
                </a:solidFill>
                <a:latin typeface="SimSun"/>
                <a:cs typeface="SimSun"/>
              </a:rPr>
              <a:t>number</a:t>
            </a:r>
            <a:r>
              <a:rPr sz="1800" spc="-9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FF0000"/>
                </a:solidFill>
                <a:latin typeface="SimSun"/>
                <a:cs typeface="SimSun"/>
              </a:rPr>
              <a:t>of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20" dirty="0">
                <a:solidFill>
                  <a:srgbClr val="FF0000"/>
                </a:solidFill>
                <a:latin typeface="SimSun"/>
                <a:cs typeface="SimSun"/>
              </a:rPr>
              <a:t>nodes</a:t>
            </a:r>
            <a:r>
              <a:rPr sz="1800" spc="-10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25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FF0000"/>
                </a:solidFill>
                <a:latin typeface="SimSun"/>
                <a:cs typeface="SimSun"/>
              </a:rPr>
              <a:t>each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45" dirty="0">
                <a:solidFill>
                  <a:srgbClr val="FF0000"/>
                </a:solidFill>
                <a:latin typeface="SimSun"/>
                <a:cs typeface="SimSun"/>
              </a:rPr>
              <a:t>level</a:t>
            </a:r>
            <a:r>
              <a:rPr sz="1800" spc="-8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equals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4030" y="2593593"/>
            <a:ext cx="2819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400" spc="7" baseline="-20833" dirty="0">
                <a:solidFill>
                  <a:srgbClr val="FF0000"/>
                </a:solidFill>
                <a:latin typeface="Cambria Math"/>
                <a:cs typeface="Cambria Math"/>
              </a:rPr>
              <a:t>𝟐</a:t>
            </a:r>
            <a:r>
              <a:rPr sz="1150" spc="5" dirty="0">
                <a:solidFill>
                  <a:srgbClr val="FF0000"/>
                </a:solidFill>
                <a:latin typeface="Cambria Math"/>
                <a:cs typeface="Cambria Math"/>
              </a:rPr>
              <a:t>𝑳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4605" y="2668269"/>
            <a:ext cx="36474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3570" indent="-611505">
              <a:lnSpc>
                <a:spcPct val="100000"/>
              </a:lnSpc>
              <a:spcBef>
                <a:spcPts val="95"/>
              </a:spcBef>
              <a:buClr>
                <a:srgbClr val="903062"/>
              </a:buClr>
              <a:buSzPct val="90625"/>
              <a:buFont typeface="Cambria"/>
              <a:buChar char="◾"/>
              <a:tabLst>
                <a:tab pos="623570" algn="l"/>
                <a:tab pos="624205" algn="l"/>
              </a:tabLst>
            </a:pPr>
            <a:r>
              <a:rPr sz="1600" spc="-85" dirty="0">
                <a:solidFill>
                  <a:srgbClr val="3C3C3C"/>
                </a:solidFill>
                <a:latin typeface="SimSun"/>
                <a:cs typeface="SimSun"/>
              </a:rPr>
              <a:t>(conside</a:t>
            </a:r>
            <a:r>
              <a:rPr sz="1600" spc="-75" dirty="0">
                <a:solidFill>
                  <a:srgbClr val="3C3C3C"/>
                </a:solidFill>
                <a:latin typeface="SimSun"/>
                <a:cs typeface="SimSun"/>
              </a:rPr>
              <a:t>r</a:t>
            </a:r>
            <a:r>
              <a:rPr sz="1600" spc="-315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600" spc="70" dirty="0">
                <a:solidFill>
                  <a:srgbClr val="3C3C3C"/>
                </a:solidFill>
                <a:latin typeface="SimSun"/>
                <a:cs typeface="SimSun"/>
              </a:rPr>
              <a:t>ng</a:t>
            </a:r>
            <a:r>
              <a:rPr sz="1600" spc="-2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80" dirty="0">
                <a:solidFill>
                  <a:srgbClr val="3C3C3C"/>
                </a:solidFill>
                <a:latin typeface="SimSun"/>
                <a:cs typeface="SimSun"/>
              </a:rPr>
              <a:t>roo</a:t>
            </a:r>
            <a:r>
              <a:rPr sz="1600" spc="-75" dirty="0">
                <a:solidFill>
                  <a:srgbClr val="3C3C3C"/>
                </a:solidFill>
                <a:latin typeface="SimSun"/>
                <a:cs typeface="SimSun"/>
              </a:rPr>
              <a:t>t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600" spc="-260" dirty="0">
                <a:solidFill>
                  <a:srgbClr val="3C3C3C"/>
                </a:solidFill>
                <a:latin typeface="SimSun"/>
                <a:cs typeface="SimSun"/>
              </a:rPr>
              <a:t>t</a:t>
            </a:r>
            <a:r>
              <a:rPr sz="16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340" dirty="0">
                <a:solidFill>
                  <a:srgbClr val="3C3C3C"/>
                </a:solidFill>
                <a:latin typeface="SimSun"/>
                <a:cs typeface="SimSun"/>
              </a:rPr>
              <a:t>l</a:t>
            </a:r>
            <a:r>
              <a:rPr sz="1600" spc="-85" dirty="0">
                <a:solidFill>
                  <a:srgbClr val="3C3C3C"/>
                </a:solidFill>
                <a:latin typeface="SimSun"/>
                <a:cs typeface="SimSun"/>
              </a:rPr>
              <a:t>eve</a:t>
            </a:r>
            <a:r>
              <a:rPr sz="1600" spc="-80" dirty="0">
                <a:solidFill>
                  <a:srgbClr val="3C3C3C"/>
                </a:solidFill>
                <a:latin typeface="SimSun"/>
                <a:cs typeface="SimSun"/>
              </a:rPr>
              <a:t>l</a:t>
            </a:r>
            <a:r>
              <a:rPr sz="1600" spc="-4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25" dirty="0">
                <a:solidFill>
                  <a:srgbClr val="3C3C3C"/>
                </a:solidFill>
                <a:latin typeface="SimSun"/>
                <a:cs typeface="SimSun"/>
              </a:rPr>
              <a:t>0</a:t>
            </a:r>
            <a:r>
              <a:rPr sz="1600" spc="-275" dirty="0">
                <a:solidFill>
                  <a:srgbClr val="3C3C3C"/>
                </a:solidFill>
                <a:latin typeface="SimSun"/>
                <a:cs typeface="SimSun"/>
              </a:rPr>
              <a:t>)</a:t>
            </a:r>
            <a:endParaRPr sz="1600">
              <a:latin typeface="SimSun"/>
              <a:cs typeface="SimSu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4605" y="3058413"/>
            <a:ext cx="129539" cy="250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-530" dirty="0">
                <a:solidFill>
                  <a:srgbClr val="903062"/>
                </a:solidFill>
                <a:latin typeface="Cambria"/>
                <a:cs typeface="Cambria"/>
              </a:rPr>
              <a:t>◾</a:t>
            </a:r>
            <a:endParaRPr sz="145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4030" y="2968498"/>
            <a:ext cx="4806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400" spc="7" baseline="-20833" dirty="0">
                <a:solidFill>
                  <a:srgbClr val="FF0000"/>
                </a:solidFill>
                <a:latin typeface="Cambria Math"/>
                <a:cs typeface="Cambria Math"/>
              </a:rPr>
              <a:t>𝟐</a:t>
            </a:r>
            <a:r>
              <a:rPr sz="1150" spc="5" dirty="0">
                <a:solidFill>
                  <a:srgbClr val="FF0000"/>
                </a:solidFill>
                <a:latin typeface="Cambria Math"/>
                <a:cs typeface="Cambria Math"/>
              </a:rPr>
              <a:t>𝑳−𝟏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92604" y="3043173"/>
            <a:ext cx="3035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90" dirty="0">
                <a:solidFill>
                  <a:srgbClr val="3C3C3C"/>
                </a:solidFill>
                <a:latin typeface="SimSun"/>
                <a:cs typeface="SimSun"/>
              </a:rPr>
              <a:t>(c</a:t>
            </a:r>
            <a:r>
              <a:rPr sz="1600" spc="-100" dirty="0">
                <a:solidFill>
                  <a:srgbClr val="3C3C3C"/>
                </a:solidFill>
                <a:latin typeface="SimSun"/>
                <a:cs typeface="SimSun"/>
              </a:rPr>
              <a:t>o</a:t>
            </a:r>
            <a:r>
              <a:rPr sz="1600" spc="95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600" spc="-100" dirty="0">
                <a:solidFill>
                  <a:srgbClr val="3C3C3C"/>
                </a:solidFill>
                <a:latin typeface="SimSun"/>
                <a:cs typeface="SimSun"/>
              </a:rPr>
              <a:t>sid</a:t>
            </a:r>
            <a:r>
              <a:rPr sz="1600" spc="-10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600" spc="-175" dirty="0">
                <a:solidFill>
                  <a:srgbClr val="3C3C3C"/>
                </a:solidFill>
                <a:latin typeface="SimSun"/>
                <a:cs typeface="SimSun"/>
              </a:rPr>
              <a:t>r</a:t>
            </a:r>
            <a:r>
              <a:rPr sz="1600" spc="-315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600" spc="95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600" spc="35" dirty="0">
                <a:solidFill>
                  <a:srgbClr val="3C3C3C"/>
                </a:solidFill>
                <a:latin typeface="SimSun"/>
                <a:cs typeface="SimSun"/>
              </a:rPr>
              <a:t>g</a:t>
            </a:r>
            <a:r>
              <a:rPr sz="1600" spc="-2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75" dirty="0">
                <a:solidFill>
                  <a:srgbClr val="3C3C3C"/>
                </a:solidFill>
                <a:latin typeface="SimSun"/>
                <a:cs typeface="SimSun"/>
              </a:rPr>
              <a:t>t</a:t>
            </a:r>
            <a:r>
              <a:rPr sz="1600" spc="-85" dirty="0">
                <a:solidFill>
                  <a:srgbClr val="3C3C3C"/>
                </a:solidFill>
                <a:latin typeface="SimSun"/>
                <a:cs typeface="SimSun"/>
              </a:rPr>
              <a:t>h</a:t>
            </a:r>
            <a:r>
              <a:rPr sz="1600" spc="-2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20" dirty="0">
                <a:solidFill>
                  <a:srgbClr val="3C3C3C"/>
                </a:solidFill>
                <a:latin typeface="SimSun"/>
                <a:cs typeface="SimSun"/>
              </a:rPr>
              <a:t>ro</a:t>
            </a:r>
            <a:r>
              <a:rPr sz="1600" spc="-25" dirty="0">
                <a:solidFill>
                  <a:srgbClr val="3C3C3C"/>
                </a:solidFill>
                <a:latin typeface="SimSun"/>
                <a:cs typeface="SimSun"/>
              </a:rPr>
              <a:t>o</a:t>
            </a:r>
            <a:r>
              <a:rPr sz="1600" spc="-260" dirty="0">
                <a:solidFill>
                  <a:srgbClr val="3C3C3C"/>
                </a:solidFill>
                <a:latin typeface="SimSun"/>
                <a:cs typeface="SimSun"/>
              </a:rPr>
              <a:t>t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25" dirty="0">
                <a:solidFill>
                  <a:srgbClr val="3C3C3C"/>
                </a:solidFill>
                <a:latin typeface="SimSun"/>
                <a:cs typeface="SimSun"/>
              </a:rPr>
              <a:t>at</a:t>
            </a:r>
            <a:r>
              <a:rPr sz="16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340" dirty="0">
                <a:solidFill>
                  <a:srgbClr val="3C3C3C"/>
                </a:solidFill>
                <a:latin typeface="SimSun"/>
                <a:cs typeface="SimSun"/>
              </a:rPr>
              <a:t>l</a:t>
            </a:r>
            <a:r>
              <a:rPr sz="1600" spc="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600" dirty="0">
                <a:solidFill>
                  <a:srgbClr val="3C3C3C"/>
                </a:solidFill>
                <a:latin typeface="SimSun"/>
                <a:cs typeface="SimSun"/>
              </a:rPr>
              <a:t>v</a:t>
            </a:r>
            <a:r>
              <a:rPr sz="1600" spc="-18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600" spc="-175" dirty="0">
                <a:solidFill>
                  <a:srgbClr val="3C3C3C"/>
                </a:solidFill>
                <a:latin typeface="SimSun"/>
                <a:cs typeface="SimSun"/>
              </a:rPr>
              <a:t>l</a:t>
            </a:r>
            <a:r>
              <a:rPr sz="1600" spc="-3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10" dirty="0">
                <a:solidFill>
                  <a:srgbClr val="3C3C3C"/>
                </a:solidFill>
                <a:latin typeface="SimSun"/>
                <a:cs typeface="SimSun"/>
              </a:rPr>
              <a:t>1)</a:t>
            </a:r>
            <a:endParaRPr sz="1600">
              <a:latin typeface="SimSun"/>
              <a:cs typeface="SimSu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86876" y="3043173"/>
            <a:ext cx="33629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75" dirty="0">
                <a:solidFill>
                  <a:srgbClr val="3C3C3C"/>
                </a:solidFill>
                <a:latin typeface="SimSun"/>
                <a:cs typeface="SimSun"/>
              </a:rPr>
              <a:t>wh</a:t>
            </a:r>
            <a:r>
              <a:rPr sz="1600" spc="17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600" spc="-105" dirty="0">
                <a:solidFill>
                  <a:srgbClr val="3C3C3C"/>
                </a:solidFill>
                <a:latin typeface="SimSun"/>
                <a:cs typeface="SimSun"/>
              </a:rPr>
              <a:t>r</a:t>
            </a:r>
            <a:r>
              <a:rPr sz="1600" spc="-10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45" dirty="0">
                <a:solidFill>
                  <a:srgbClr val="3C3C3C"/>
                </a:solidFill>
                <a:latin typeface="SimSun"/>
                <a:cs typeface="SimSun"/>
              </a:rPr>
              <a:t>L</a:t>
            </a:r>
            <a:r>
              <a:rPr sz="16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250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600" spc="-245" dirty="0">
                <a:solidFill>
                  <a:srgbClr val="3C3C3C"/>
                </a:solidFill>
                <a:latin typeface="SimSun"/>
                <a:cs typeface="SimSun"/>
              </a:rPr>
              <a:t>s</a:t>
            </a:r>
            <a:r>
              <a:rPr sz="16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340" dirty="0">
                <a:solidFill>
                  <a:srgbClr val="3C3C3C"/>
                </a:solidFill>
                <a:latin typeface="SimSun"/>
                <a:cs typeface="SimSun"/>
              </a:rPr>
              <a:t>l</a:t>
            </a:r>
            <a:r>
              <a:rPr sz="1600" spc="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600" dirty="0">
                <a:solidFill>
                  <a:srgbClr val="3C3C3C"/>
                </a:solidFill>
                <a:latin typeface="SimSun"/>
                <a:cs typeface="SimSun"/>
              </a:rPr>
              <a:t>v</a:t>
            </a:r>
            <a:r>
              <a:rPr sz="1600" spc="-18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600" spc="-175" dirty="0">
                <a:solidFill>
                  <a:srgbClr val="3C3C3C"/>
                </a:solidFill>
                <a:latin typeface="SimSun"/>
                <a:cs typeface="SimSun"/>
              </a:rPr>
              <a:t>l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1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6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75" dirty="0">
                <a:solidFill>
                  <a:srgbClr val="3C3C3C"/>
                </a:solidFill>
                <a:latin typeface="SimSun"/>
                <a:cs typeface="SimSun"/>
              </a:rPr>
              <a:t>t</a:t>
            </a:r>
            <a:r>
              <a:rPr sz="1600" spc="-85" dirty="0">
                <a:solidFill>
                  <a:srgbClr val="3C3C3C"/>
                </a:solidFill>
                <a:latin typeface="SimSun"/>
                <a:cs typeface="SimSun"/>
              </a:rPr>
              <a:t>h</a:t>
            </a:r>
            <a:r>
              <a:rPr sz="1600" spc="-2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 bi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600" spc="-40" dirty="0">
                <a:solidFill>
                  <a:srgbClr val="3C3C3C"/>
                </a:solidFill>
                <a:latin typeface="SimSun"/>
                <a:cs typeface="SimSun"/>
              </a:rPr>
              <a:t>ary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2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600" spc="-295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600">
              <a:latin typeface="SimSun"/>
              <a:cs typeface="SimSu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7772" y="3515867"/>
            <a:ext cx="5600700" cy="2342387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/>
              <a:t>DATA</a:t>
            </a:r>
            <a:r>
              <a:rPr spc="-40" dirty="0"/>
              <a:t> </a:t>
            </a:r>
            <a:r>
              <a:rPr spc="20" dirty="0"/>
              <a:t>STRUCTURE</a:t>
            </a:r>
            <a:r>
              <a:rPr spc="-40" dirty="0"/>
              <a:t> </a:t>
            </a:r>
            <a:r>
              <a:rPr spc="105" dirty="0"/>
              <a:t>AND</a:t>
            </a:r>
            <a:r>
              <a:rPr spc="-35" dirty="0"/>
              <a:t> </a:t>
            </a:r>
            <a:r>
              <a:rPr spc="40" dirty="0"/>
              <a:t>ALGORITHM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-30" dirty="0">
                <a:solidFill>
                  <a:srgbClr val="FFFFFF"/>
                </a:solidFill>
              </a:rPr>
              <a:t>FUL</a:t>
            </a:r>
            <a:r>
              <a:rPr sz="2800" spc="-25" dirty="0">
                <a:solidFill>
                  <a:srgbClr val="FFFFFF"/>
                </a:solidFill>
              </a:rPr>
              <a:t>L</a:t>
            </a:r>
            <a:r>
              <a:rPr sz="2800" spc="-55" dirty="0">
                <a:solidFill>
                  <a:srgbClr val="FFFFFF"/>
                </a:solidFill>
              </a:rPr>
              <a:t> </a:t>
            </a:r>
            <a:r>
              <a:rPr sz="2800" spc="120" dirty="0">
                <a:solidFill>
                  <a:srgbClr val="FFFFFF"/>
                </a:solidFill>
              </a:rPr>
              <a:t>BIN</a:t>
            </a:r>
            <a:r>
              <a:rPr sz="2800" spc="135" dirty="0">
                <a:solidFill>
                  <a:srgbClr val="FFFFFF"/>
                </a:solidFill>
              </a:rPr>
              <a:t>A</a:t>
            </a:r>
            <a:r>
              <a:rPr sz="2800" spc="-220" dirty="0">
                <a:solidFill>
                  <a:srgbClr val="FFFFFF"/>
                </a:solidFill>
              </a:rPr>
              <a:t>R</a:t>
            </a:r>
            <a:r>
              <a:rPr sz="2800" spc="90" dirty="0">
                <a:solidFill>
                  <a:srgbClr val="FFFFFF"/>
                </a:solidFill>
              </a:rPr>
              <a:t>Y</a:t>
            </a:r>
            <a:r>
              <a:rPr sz="2800" spc="-425" dirty="0">
                <a:solidFill>
                  <a:srgbClr val="FFFFFF"/>
                </a:solidFill>
              </a:rPr>
              <a:t> </a:t>
            </a:r>
            <a:r>
              <a:rPr sz="2800" spc="5" dirty="0">
                <a:solidFill>
                  <a:srgbClr val="FFFFFF"/>
                </a:solidFill>
              </a:rPr>
              <a:t>TR</a:t>
            </a:r>
            <a:r>
              <a:rPr sz="2800" spc="10" dirty="0">
                <a:solidFill>
                  <a:srgbClr val="FFFFFF"/>
                </a:solidFill>
              </a:rPr>
              <a:t>E</a:t>
            </a:r>
            <a:r>
              <a:rPr sz="2800" spc="-105" dirty="0">
                <a:solidFill>
                  <a:srgbClr val="FFFFFF"/>
                </a:solidFill>
              </a:rPr>
              <a:t>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34593" y="2154428"/>
            <a:ext cx="10466070" cy="16598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170" marR="91440" indent="-306705">
              <a:lnSpc>
                <a:spcPct val="100000"/>
              </a:lnSpc>
              <a:spcBef>
                <a:spcPts val="10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44170" algn="l"/>
                <a:tab pos="344805" algn="l"/>
              </a:tabLst>
            </a:pPr>
            <a:r>
              <a:rPr sz="1800" spc="310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0" dirty="0">
                <a:solidFill>
                  <a:srgbClr val="3C3C3C"/>
                </a:solidFill>
                <a:latin typeface="SimSun"/>
                <a:cs typeface="SimSun"/>
              </a:rPr>
              <a:t>binary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35" dirty="0">
                <a:solidFill>
                  <a:srgbClr val="3C3C3C"/>
                </a:solidFill>
                <a:latin typeface="SimSun"/>
                <a:cs typeface="SimSun"/>
              </a:rPr>
              <a:t>full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0" dirty="0">
                <a:solidFill>
                  <a:srgbClr val="3C3C3C"/>
                </a:solidFill>
                <a:latin typeface="SimSun"/>
                <a:cs typeface="SimSun"/>
              </a:rPr>
              <a:t>binary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40" dirty="0">
                <a:solidFill>
                  <a:srgbClr val="3C3C3C"/>
                </a:solidFill>
                <a:latin typeface="SimSun"/>
                <a:cs typeface="SimSun"/>
              </a:rPr>
              <a:t>if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25" dirty="0">
                <a:solidFill>
                  <a:srgbClr val="3C3C3C"/>
                </a:solidFill>
                <a:latin typeface="SimSun"/>
                <a:cs typeface="SimSun"/>
              </a:rPr>
              <a:t>it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contains</a:t>
            </a:r>
            <a:r>
              <a:rPr sz="18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1800" b="1" spc="3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maximum</a:t>
            </a:r>
            <a:r>
              <a:rPr sz="1800" b="1" spc="3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possible</a:t>
            </a:r>
            <a:r>
              <a:rPr sz="1800" b="1" spc="3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number</a:t>
            </a:r>
            <a:r>
              <a:rPr sz="1800" b="1" spc="3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800" b="1" spc="3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nodes</a:t>
            </a:r>
            <a:r>
              <a:rPr sz="1800" b="1" spc="3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1800" b="1" spc="3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all </a:t>
            </a:r>
            <a:r>
              <a:rPr sz="1800" b="1" spc="-43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65" dirty="0">
                <a:solidFill>
                  <a:srgbClr val="FF0000"/>
                </a:solidFill>
                <a:latin typeface="Times New Roman"/>
                <a:cs typeface="Times New Roman"/>
              </a:rPr>
              <a:t>levels.</a:t>
            </a:r>
            <a:endParaRPr sz="1800">
              <a:latin typeface="Times New Roman"/>
              <a:cs typeface="Times New Roman"/>
            </a:endParaRPr>
          </a:p>
          <a:p>
            <a:pPr marL="344170" indent="-306705">
              <a:lnSpc>
                <a:spcPct val="100000"/>
              </a:lnSpc>
              <a:spcBef>
                <a:spcPts val="103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44170" algn="l"/>
                <a:tab pos="344805" algn="l"/>
              </a:tabLst>
            </a:pP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35" dirty="0">
                <a:solidFill>
                  <a:srgbClr val="3C3C3C"/>
                </a:solidFill>
                <a:latin typeface="SimSun"/>
                <a:cs typeface="SimSun"/>
              </a:rPr>
              <a:t>full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0" dirty="0">
                <a:solidFill>
                  <a:srgbClr val="3C3C3C"/>
                </a:solidFill>
                <a:latin typeface="SimSun"/>
                <a:cs typeface="SimSun"/>
              </a:rPr>
              <a:t>binary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65" dirty="0">
                <a:solidFill>
                  <a:srgbClr val="3C3C3C"/>
                </a:solidFill>
                <a:latin typeface="SimSun"/>
                <a:cs typeface="SimSun"/>
              </a:rPr>
              <a:t>tree,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each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has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95" dirty="0">
                <a:solidFill>
                  <a:srgbClr val="3C3C3C"/>
                </a:solidFill>
                <a:latin typeface="SimSun"/>
                <a:cs typeface="SimSun"/>
              </a:rPr>
              <a:t>two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children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or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00" dirty="0">
                <a:solidFill>
                  <a:srgbClr val="3C3C3C"/>
                </a:solidFill>
                <a:latin typeface="SimSun"/>
                <a:cs typeface="SimSun"/>
              </a:rPr>
              <a:t>no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child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40" dirty="0">
                <a:solidFill>
                  <a:srgbClr val="3C3C3C"/>
                </a:solidFill>
                <a:latin typeface="SimSun"/>
                <a:cs typeface="SimSun"/>
              </a:rPr>
              <a:t>at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40" dirty="0">
                <a:solidFill>
                  <a:srgbClr val="3C3C3C"/>
                </a:solidFill>
                <a:latin typeface="SimSun"/>
                <a:cs typeface="SimSun"/>
              </a:rPr>
              <a:t>all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85" dirty="0">
                <a:solidFill>
                  <a:srgbClr val="3C3C3C"/>
                </a:solidFill>
                <a:latin typeface="SimSun"/>
                <a:cs typeface="SimSun"/>
              </a:rPr>
              <a:t>(for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leaves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20" dirty="0">
                <a:solidFill>
                  <a:srgbClr val="3C3C3C"/>
                </a:solidFill>
                <a:latin typeface="SimSun"/>
                <a:cs typeface="SimSun"/>
              </a:rPr>
              <a:t>).</a:t>
            </a:r>
            <a:endParaRPr sz="1800">
              <a:latin typeface="SimSun"/>
              <a:cs typeface="SimSun"/>
            </a:endParaRPr>
          </a:p>
          <a:p>
            <a:pPr marL="344170" marR="30480" indent="-306705">
              <a:lnSpc>
                <a:spcPct val="100000"/>
              </a:lnSpc>
              <a:spcBef>
                <a:spcPts val="1035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44170" algn="l"/>
                <a:tab pos="344805" algn="l"/>
              </a:tabLst>
            </a:pPr>
            <a:r>
              <a:rPr sz="1800" spc="9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total</a:t>
            </a:r>
            <a:r>
              <a:rPr sz="1800" b="1" spc="3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number</a:t>
            </a:r>
            <a:r>
              <a:rPr sz="1800" b="1" spc="3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800" b="1" spc="3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nodes</a:t>
            </a:r>
            <a:r>
              <a:rPr sz="1800" b="1" spc="3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35" dirty="0">
                <a:solidFill>
                  <a:srgbClr val="3C3C3C"/>
                </a:solidFill>
                <a:latin typeface="SimSun"/>
                <a:cs typeface="SimSun"/>
              </a:rPr>
              <a:t>full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0" dirty="0">
                <a:solidFill>
                  <a:srgbClr val="3C3C3C"/>
                </a:solidFill>
                <a:latin typeface="SimSun"/>
                <a:cs typeface="SimSun"/>
              </a:rPr>
              <a:t>binary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5" dirty="0">
                <a:solidFill>
                  <a:srgbClr val="FF0000"/>
                </a:solidFill>
                <a:latin typeface="SimSun"/>
                <a:cs typeface="SimSun"/>
              </a:rPr>
              <a:t>height</a:t>
            </a:r>
            <a:r>
              <a:rPr sz="1800" spc="-6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130" dirty="0">
                <a:solidFill>
                  <a:srgbClr val="FF0000"/>
                </a:solidFill>
                <a:latin typeface="SimSun"/>
                <a:cs typeface="SimSun"/>
              </a:rPr>
              <a:t>h</a:t>
            </a:r>
            <a:r>
              <a:rPr sz="1800" spc="-7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1800" b="1" spc="67" baseline="25462" dirty="0">
                <a:solidFill>
                  <a:srgbClr val="FF0000"/>
                </a:solidFill>
                <a:latin typeface="Times New Roman"/>
                <a:cs typeface="Times New Roman"/>
              </a:rPr>
              <a:t>h+1</a:t>
            </a:r>
            <a:r>
              <a:rPr sz="1800" b="1" spc="202" baseline="2546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1800" b="1" spc="3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7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1800" b="1" spc="3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(considering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root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40" dirty="0">
                <a:solidFill>
                  <a:srgbClr val="3C3C3C"/>
                </a:solidFill>
                <a:latin typeface="SimSun"/>
                <a:cs typeface="SimSun"/>
              </a:rPr>
              <a:t>at </a:t>
            </a:r>
            <a:r>
              <a:rPr sz="1800" spc="-8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70" dirty="0">
                <a:solidFill>
                  <a:srgbClr val="3C3C3C"/>
                </a:solidFill>
                <a:latin typeface="SimSun"/>
                <a:cs typeface="SimSun"/>
              </a:rPr>
              <a:t>l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vel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90" dirty="0">
                <a:solidFill>
                  <a:srgbClr val="3C3C3C"/>
                </a:solidFill>
                <a:latin typeface="SimSun"/>
                <a:cs typeface="SimSun"/>
              </a:rPr>
              <a:t>0).</a:t>
            </a:r>
            <a:endParaRPr sz="1800">
              <a:latin typeface="SimSun"/>
              <a:cs typeface="SimSu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14844" y="4087114"/>
          <a:ext cx="3043555" cy="1608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4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9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02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Height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D133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Total</a:t>
                      </a:r>
                      <a:r>
                        <a:rPr sz="1400" b="1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1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No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4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Nodes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D13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0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1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1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3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0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2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7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C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0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3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30" dirty="0">
                          <a:latin typeface="Trebuchet MS"/>
                          <a:cs typeface="Trebuchet MS"/>
                        </a:rPr>
                        <a:t>15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3452637" y="3691310"/>
            <a:ext cx="7878445" cy="2964180"/>
            <a:chOff x="3452637" y="3691310"/>
            <a:chExt cx="7878445" cy="29641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4676" y="4604003"/>
              <a:ext cx="2263140" cy="18383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02196" y="4140707"/>
              <a:ext cx="4428744" cy="25146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52160" y="3889247"/>
              <a:ext cx="1667256" cy="11628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52637" y="3691310"/>
              <a:ext cx="2373614" cy="162702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/>
              <a:t>DATA</a:t>
            </a:r>
            <a:r>
              <a:rPr spc="-40" dirty="0"/>
              <a:t> </a:t>
            </a:r>
            <a:r>
              <a:rPr spc="20" dirty="0"/>
              <a:t>STRUCTURE</a:t>
            </a:r>
            <a:r>
              <a:rPr spc="-40" dirty="0"/>
              <a:t> </a:t>
            </a:r>
            <a:r>
              <a:rPr spc="105" dirty="0"/>
              <a:t>AND</a:t>
            </a:r>
            <a:r>
              <a:rPr spc="-35" dirty="0"/>
              <a:t> </a:t>
            </a:r>
            <a:r>
              <a:rPr spc="40" dirty="0"/>
              <a:t>ALGORITHM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105" dirty="0">
                <a:solidFill>
                  <a:srgbClr val="FFFFFF"/>
                </a:solidFill>
              </a:rPr>
              <a:t>COMPL</a:t>
            </a:r>
            <a:r>
              <a:rPr sz="2800" spc="95" dirty="0">
                <a:solidFill>
                  <a:srgbClr val="FFFFFF"/>
                </a:solidFill>
              </a:rPr>
              <a:t>E</a:t>
            </a:r>
            <a:r>
              <a:rPr sz="2800" spc="-20" dirty="0">
                <a:solidFill>
                  <a:srgbClr val="FFFFFF"/>
                </a:solidFill>
              </a:rPr>
              <a:t>TE</a:t>
            </a:r>
            <a:r>
              <a:rPr sz="2800" spc="-70" dirty="0">
                <a:solidFill>
                  <a:srgbClr val="FFFFFF"/>
                </a:solidFill>
              </a:rPr>
              <a:t> </a:t>
            </a:r>
            <a:r>
              <a:rPr sz="2800" spc="120" dirty="0">
                <a:solidFill>
                  <a:srgbClr val="FFFFFF"/>
                </a:solidFill>
              </a:rPr>
              <a:t>BIN</a:t>
            </a:r>
            <a:r>
              <a:rPr sz="2800" spc="135" dirty="0">
                <a:solidFill>
                  <a:srgbClr val="FFFFFF"/>
                </a:solidFill>
              </a:rPr>
              <a:t>A</a:t>
            </a:r>
            <a:r>
              <a:rPr sz="2800" spc="-220" dirty="0">
                <a:solidFill>
                  <a:srgbClr val="FFFFFF"/>
                </a:solidFill>
              </a:rPr>
              <a:t>R</a:t>
            </a:r>
            <a:r>
              <a:rPr sz="2800" spc="90" dirty="0">
                <a:solidFill>
                  <a:srgbClr val="FFFFFF"/>
                </a:solidFill>
              </a:rPr>
              <a:t>Y</a:t>
            </a:r>
            <a:r>
              <a:rPr sz="2800" spc="-409" dirty="0">
                <a:solidFill>
                  <a:srgbClr val="FFFFFF"/>
                </a:solidFill>
              </a:rPr>
              <a:t> </a:t>
            </a:r>
            <a:r>
              <a:rPr sz="2800" spc="5" dirty="0">
                <a:solidFill>
                  <a:srgbClr val="FFFFFF"/>
                </a:solidFill>
              </a:rPr>
              <a:t>TR</a:t>
            </a:r>
            <a:r>
              <a:rPr sz="2800" spc="10" dirty="0">
                <a:solidFill>
                  <a:srgbClr val="FFFFFF"/>
                </a:solidFill>
              </a:rPr>
              <a:t>E</a:t>
            </a:r>
            <a:r>
              <a:rPr sz="2800" spc="-105" dirty="0">
                <a:solidFill>
                  <a:srgbClr val="FFFFFF"/>
                </a:solidFill>
              </a:rPr>
              <a:t>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59993" y="2219959"/>
            <a:ext cx="10507345" cy="152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 marR="5080" indent="-306705">
              <a:lnSpc>
                <a:spcPct val="100000"/>
              </a:lnSpc>
              <a:spcBef>
                <a:spcPts val="10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310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0" dirty="0">
                <a:solidFill>
                  <a:srgbClr val="3C3C3C"/>
                </a:solidFill>
                <a:latin typeface="SimSun"/>
                <a:cs typeface="SimSun"/>
              </a:rPr>
              <a:t>binary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said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35" dirty="0">
                <a:solidFill>
                  <a:srgbClr val="3C3C3C"/>
                </a:solidFill>
                <a:latin typeface="SimSun"/>
                <a:cs typeface="SimSun"/>
              </a:rPr>
              <a:t>be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5" dirty="0">
                <a:solidFill>
                  <a:srgbClr val="3C3C3C"/>
                </a:solidFill>
                <a:latin typeface="SimSun"/>
                <a:cs typeface="SimSun"/>
              </a:rPr>
              <a:t>complete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0" dirty="0">
                <a:solidFill>
                  <a:srgbClr val="3C3C3C"/>
                </a:solidFill>
                <a:latin typeface="SimSun"/>
                <a:cs typeface="SimSun"/>
              </a:rPr>
              <a:t>binary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40" dirty="0">
                <a:solidFill>
                  <a:srgbClr val="FF0000"/>
                </a:solidFill>
                <a:latin typeface="SimSun"/>
                <a:cs typeface="SimSun"/>
              </a:rPr>
              <a:t>if</a:t>
            </a:r>
            <a:r>
              <a:rPr sz="1800" spc="-7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240" dirty="0">
                <a:solidFill>
                  <a:srgbClr val="FF0000"/>
                </a:solidFill>
                <a:latin typeface="SimSun"/>
                <a:cs typeface="SimSun"/>
              </a:rPr>
              <a:t>all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285" dirty="0">
                <a:solidFill>
                  <a:srgbClr val="FF0000"/>
                </a:solidFill>
                <a:latin typeface="SimSun"/>
                <a:cs typeface="SimSun"/>
              </a:rPr>
              <a:t>its</a:t>
            </a:r>
            <a:r>
              <a:rPr sz="1800" spc="-7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50" dirty="0">
                <a:solidFill>
                  <a:srgbClr val="FF0000"/>
                </a:solidFill>
                <a:latin typeface="SimSun"/>
                <a:cs typeface="SimSun"/>
              </a:rPr>
              <a:t>levels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50" dirty="0">
                <a:solidFill>
                  <a:srgbClr val="FF0000"/>
                </a:solidFill>
                <a:latin typeface="SimSun"/>
                <a:cs typeface="SimSun"/>
              </a:rPr>
              <a:t>except</a:t>
            </a:r>
            <a:r>
              <a:rPr sz="1800" spc="-7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FF0000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210" dirty="0">
                <a:solidFill>
                  <a:srgbClr val="FF0000"/>
                </a:solidFill>
                <a:latin typeface="SimSun"/>
                <a:cs typeface="SimSun"/>
              </a:rPr>
              <a:t>last</a:t>
            </a:r>
            <a:r>
              <a:rPr sz="1800" spc="-9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45" dirty="0">
                <a:solidFill>
                  <a:srgbClr val="FF0000"/>
                </a:solidFill>
                <a:latin typeface="SimSun"/>
                <a:cs typeface="SimSun"/>
              </a:rPr>
              <a:t>level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40" dirty="0">
                <a:solidFill>
                  <a:srgbClr val="FF0000"/>
                </a:solidFill>
                <a:latin typeface="SimSun"/>
                <a:cs typeface="SimSun"/>
              </a:rPr>
              <a:t>have</a:t>
            </a:r>
            <a:r>
              <a:rPr sz="1800" spc="-7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FF0000"/>
                </a:solidFill>
                <a:latin typeface="SimSun"/>
                <a:cs typeface="SimSun"/>
              </a:rPr>
              <a:t>the </a:t>
            </a:r>
            <a:r>
              <a:rPr sz="1800" spc="-8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235" dirty="0">
                <a:solidFill>
                  <a:srgbClr val="FF0000"/>
                </a:solidFill>
                <a:latin typeface="SimSun"/>
                <a:cs typeface="SimSun"/>
              </a:rPr>
              <a:t>maximum </a:t>
            </a:r>
            <a:r>
              <a:rPr sz="1800" spc="125" dirty="0">
                <a:solidFill>
                  <a:srgbClr val="FF0000"/>
                </a:solidFill>
                <a:latin typeface="SimSun"/>
                <a:cs typeface="SimSun"/>
              </a:rPr>
              <a:t>number </a:t>
            </a:r>
            <a:r>
              <a:rPr sz="1800" spc="-120" dirty="0">
                <a:solidFill>
                  <a:srgbClr val="FF0000"/>
                </a:solidFill>
                <a:latin typeface="SimSun"/>
                <a:cs typeface="SimSun"/>
              </a:rPr>
              <a:t>of </a:t>
            </a:r>
            <a:r>
              <a:rPr sz="1800" spc="-105" dirty="0">
                <a:solidFill>
                  <a:srgbClr val="FF0000"/>
                </a:solidFill>
                <a:latin typeface="SimSun"/>
                <a:cs typeface="SimSun"/>
              </a:rPr>
              <a:t>possible </a:t>
            </a:r>
            <a:r>
              <a:rPr sz="1800" spc="-25" dirty="0">
                <a:solidFill>
                  <a:srgbClr val="FF0000"/>
                </a:solidFill>
                <a:latin typeface="SimSun"/>
                <a:cs typeface="SimSun"/>
              </a:rPr>
              <a:t>nodes</a:t>
            </a:r>
            <a:r>
              <a:rPr sz="1800" spc="-25" dirty="0">
                <a:solidFill>
                  <a:srgbClr val="3C3C3C"/>
                </a:solidFill>
                <a:latin typeface="SimSun"/>
                <a:cs typeface="SimSun"/>
              </a:rPr>
              <a:t>, </a:t>
            </a:r>
            <a:r>
              <a:rPr sz="1800" spc="80" dirty="0">
                <a:solidFill>
                  <a:srgbClr val="3C3C3C"/>
                </a:solidFill>
                <a:latin typeface="SimSun"/>
                <a:cs typeface="SimSun"/>
              </a:rPr>
              <a:t>and </a:t>
            </a:r>
            <a:r>
              <a:rPr sz="1800" spc="-240" dirty="0">
                <a:solidFill>
                  <a:srgbClr val="3C3C3C"/>
                </a:solidFill>
                <a:latin typeface="SimSun"/>
                <a:cs typeface="SimSun"/>
              </a:rPr>
              <a:t>all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 </a:t>
            </a:r>
            <a:r>
              <a:rPr sz="1800" spc="20" dirty="0">
                <a:solidFill>
                  <a:srgbClr val="FF0000"/>
                </a:solidFill>
                <a:latin typeface="SimSun"/>
                <a:cs typeface="SimSun"/>
              </a:rPr>
              <a:t>nodes </a:t>
            </a:r>
            <a:r>
              <a:rPr sz="1800" spc="-120" dirty="0">
                <a:solidFill>
                  <a:srgbClr val="FF0000"/>
                </a:solidFill>
                <a:latin typeface="SimSun"/>
                <a:cs typeface="SimSun"/>
              </a:rPr>
              <a:t>of </a:t>
            </a:r>
            <a:r>
              <a:rPr sz="1800" spc="-60" dirty="0">
                <a:solidFill>
                  <a:srgbClr val="FF0000"/>
                </a:solidFill>
                <a:latin typeface="SimSun"/>
                <a:cs typeface="SimSun"/>
              </a:rPr>
              <a:t>the </a:t>
            </a:r>
            <a:r>
              <a:rPr sz="1800" spc="-210" dirty="0">
                <a:solidFill>
                  <a:srgbClr val="FF0000"/>
                </a:solidFill>
                <a:latin typeface="SimSun"/>
                <a:cs typeface="SimSun"/>
              </a:rPr>
              <a:t>last </a:t>
            </a:r>
            <a:r>
              <a:rPr sz="1800" spc="-145" dirty="0">
                <a:solidFill>
                  <a:srgbClr val="FF0000"/>
                </a:solidFill>
                <a:latin typeface="SimSun"/>
                <a:cs typeface="SimSun"/>
              </a:rPr>
              <a:t>level </a:t>
            </a:r>
            <a:r>
              <a:rPr sz="1800" spc="5" dirty="0">
                <a:solidFill>
                  <a:srgbClr val="3C3C3C"/>
                </a:solidFill>
                <a:latin typeface="SimSun"/>
                <a:cs typeface="SimSun"/>
              </a:rPr>
              <a:t>appear 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as </a:t>
            </a:r>
            <a:r>
              <a:rPr sz="1800" spc="-170" dirty="0">
                <a:solidFill>
                  <a:srgbClr val="FF0000"/>
                </a:solidFill>
                <a:latin typeface="SimSun"/>
                <a:cs typeface="SimSun"/>
              </a:rPr>
              <a:t>far </a:t>
            </a:r>
            <a:r>
              <a:rPr sz="1800" spc="-250" dirty="0">
                <a:solidFill>
                  <a:srgbClr val="FF0000"/>
                </a:solidFill>
                <a:latin typeface="SimSun"/>
                <a:cs typeface="SimSun"/>
              </a:rPr>
              <a:t>left 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as </a:t>
            </a:r>
            <a:r>
              <a:rPr sz="1800" spc="-8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FF0000"/>
                </a:solidFill>
                <a:latin typeface="SimSun"/>
                <a:cs typeface="SimSun"/>
              </a:rPr>
              <a:t>possible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800">
              <a:latin typeface="SimSun"/>
              <a:cs typeface="SimSun"/>
            </a:endParaRPr>
          </a:p>
          <a:p>
            <a:pPr marL="318770" marR="134620" indent="-306705">
              <a:lnSpc>
                <a:spcPct val="100000"/>
              </a:lnSpc>
              <a:spcBef>
                <a:spcPts val="1035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In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 </a:t>
            </a:r>
            <a:r>
              <a:rPr sz="1800" spc="5" dirty="0">
                <a:solidFill>
                  <a:srgbClr val="3C3C3C"/>
                </a:solidFill>
                <a:latin typeface="SimSun"/>
                <a:cs typeface="SimSun"/>
              </a:rPr>
              <a:t>complete </a:t>
            </a:r>
            <a:r>
              <a:rPr sz="1800" spc="-50" dirty="0">
                <a:solidFill>
                  <a:srgbClr val="3C3C3C"/>
                </a:solidFill>
                <a:latin typeface="SimSun"/>
                <a:cs typeface="SimSun"/>
              </a:rPr>
              <a:t>binary </a:t>
            </a:r>
            <a:r>
              <a:rPr sz="1800" spc="-165" dirty="0">
                <a:solidFill>
                  <a:srgbClr val="3C3C3C"/>
                </a:solidFill>
                <a:latin typeface="SimSun"/>
                <a:cs typeface="SimSun"/>
              </a:rPr>
              <a:t>tree, </a:t>
            </a:r>
            <a:r>
              <a:rPr sz="1800" spc="-240" dirty="0">
                <a:solidFill>
                  <a:srgbClr val="FF0000"/>
                </a:solidFill>
                <a:latin typeface="SimSun"/>
                <a:cs typeface="SimSun"/>
              </a:rPr>
              <a:t>all </a:t>
            </a:r>
            <a:r>
              <a:rPr sz="1800" spc="-60" dirty="0">
                <a:solidFill>
                  <a:srgbClr val="FF0000"/>
                </a:solidFill>
                <a:latin typeface="SimSun"/>
                <a:cs typeface="SimSun"/>
              </a:rPr>
              <a:t>the </a:t>
            </a:r>
            <a:r>
              <a:rPr sz="1800" spc="-175" dirty="0">
                <a:solidFill>
                  <a:srgbClr val="FF0000"/>
                </a:solidFill>
                <a:latin typeface="SimSun"/>
                <a:cs typeface="SimSun"/>
              </a:rPr>
              <a:t>leaf </a:t>
            </a:r>
            <a:r>
              <a:rPr sz="1800" spc="20" dirty="0">
                <a:solidFill>
                  <a:srgbClr val="FF0000"/>
                </a:solidFill>
                <a:latin typeface="SimSun"/>
                <a:cs typeface="SimSun"/>
              </a:rPr>
              <a:t>nodes </a:t>
            </a:r>
            <a:r>
              <a:rPr sz="1800" spc="-70" dirty="0">
                <a:solidFill>
                  <a:srgbClr val="FF0000"/>
                </a:solidFill>
                <a:latin typeface="SimSun"/>
                <a:cs typeface="SimSun"/>
              </a:rPr>
              <a:t>are </a:t>
            </a:r>
            <a:r>
              <a:rPr sz="1800" spc="-140" dirty="0">
                <a:solidFill>
                  <a:srgbClr val="FF0000"/>
                </a:solidFill>
                <a:latin typeface="SimSun"/>
                <a:cs typeface="SimSun"/>
              </a:rPr>
              <a:t>at </a:t>
            </a:r>
            <a:r>
              <a:rPr sz="1800" spc="-60" dirty="0">
                <a:solidFill>
                  <a:srgbClr val="FF0000"/>
                </a:solidFill>
                <a:latin typeface="SimSun"/>
                <a:cs typeface="SimSun"/>
              </a:rPr>
              <a:t>the </a:t>
            </a:r>
            <a:r>
              <a:rPr sz="1800" spc="-210" dirty="0">
                <a:solidFill>
                  <a:srgbClr val="FF0000"/>
                </a:solidFill>
                <a:latin typeface="SimSun"/>
                <a:cs typeface="SimSun"/>
              </a:rPr>
              <a:t>last </a:t>
            </a:r>
            <a:r>
              <a:rPr sz="1800" spc="80" dirty="0">
                <a:solidFill>
                  <a:srgbClr val="FF0000"/>
                </a:solidFill>
                <a:latin typeface="SimSun"/>
                <a:cs typeface="SimSun"/>
              </a:rPr>
              <a:t>and </a:t>
            </a:r>
            <a:r>
              <a:rPr sz="1800" spc="-60" dirty="0">
                <a:solidFill>
                  <a:srgbClr val="FF0000"/>
                </a:solidFill>
                <a:latin typeface="SimSun"/>
                <a:cs typeface="SimSun"/>
              </a:rPr>
              <a:t>the </a:t>
            </a:r>
            <a:r>
              <a:rPr sz="1800" spc="5" dirty="0">
                <a:solidFill>
                  <a:srgbClr val="FF0000"/>
                </a:solidFill>
                <a:latin typeface="SimSun"/>
                <a:cs typeface="SimSun"/>
              </a:rPr>
              <a:t>second </a:t>
            </a:r>
            <a:r>
              <a:rPr sz="1800" spc="-210" dirty="0">
                <a:solidFill>
                  <a:srgbClr val="FF0000"/>
                </a:solidFill>
                <a:latin typeface="SimSun"/>
                <a:cs typeface="SimSun"/>
              </a:rPr>
              <a:t>last </a:t>
            </a:r>
            <a:r>
              <a:rPr sz="1800" spc="-165" dirty="0">
                <a:solidFill>
                  <a:srgbClr val="FF0000"/>
                </a:solidFill>
                <a:latin typeface="SimSun"/>
                <a:cs typeface="SimSun"/>
              </a:rPr>
              <a:t>level</a:t>
            </a:r>
            <a:r>
              <a:rPr sz="1800" spc="-165" dirty="0">
                <a:solidFill>
                  <a:srgbClr val="3C3C3C"/>
                </a:solidFill>
                <a:latin typeface="SimSun"/>
                <a:cs typeface="SimSun"/>
              </a:rPr>
              <a:t>, </a:t>
            </a:r>
            <a:r>
              <a:rPr sz="1800" spc="80" dirty="0">
                <a:solidFill>
                  <a:srgbClr val="3C3C3C"/>
                </a:solidFill>
                <a:latin typeface="SimSun"/>
                <a:cs typeface="SimSun"/>
              </a:rPr>
              <a:t>and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 </a:t>
            </a:r>
            <a:r>
              <a:rPr sz="1800" spc="-8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70" dirty="0">
                <a:solidFill>
                  <a:srgbClr val="3C3C3C"/>
                </a:solidFill>
                <a:latin typeface="SimSun"/>
                <a:cs typeface="SimSun"/>
              </a:rPr>
              <a:t>l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ve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l</a:t>
            </a:r>
            <a:r>
              <a:rPr sz="1800" spc="-185" dirty="0">
                <a:solidFill>
                  <a:srgbClr val="3C3C3C"/>
                </a:solidFill>
                <a:latin typeface="SimSun"/>
                <a:cs typeface="SimSun"/>
              </a:rPr>
              <a:t>s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r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55" dirty="0">
                <a:solidFill>
                  <a:srgbClr val="FF0000"/>
                </a:solidFill>
                <a:latin typeface="SimSun"/>
                <a:cs typeface="SimSun"/>
              </a:rPr>
              <a:t>fil</a:t>
            </a:r>
            <a:r>
              <a:rPr sz="1800" spc="-345" dirty="0">
                <a:solidFill>
                  <a:srgbClr val="FF0000"/>
                </a:solidFill>
                <a:latin typeface="SimSun"/>
                <a:cs typeface="SimSun"/>
              </a:rPr>
              <a:t>l</a:t>
            </a:r>
            <a:r>
              <a:rPr sz="1800" spc="-20" dirty="0">
                <a:solidFill>
                  <a:srgbClr val="FF0000"/>
                </a:solidFill>
                <a:latin typeface="SimSun"/>
                <a:cs typeface="SimSun"/>
              </a:rPr>
              <a:t>e</a:t>
            </a:r>
            <a:r>
              <a:rPr sz="1800" spc="114" dirty="0">
                <a:solidFill>
                  <a:srgbClr val="FF0000"/>
                </a:solidFill>
                <a:latin typeface="SimSun"/>
                <a:cs typeface="SimSun"/>
              </a:rPr>
              <a:t>d</a:t>
            </a:r>
            <a:r>
              <a:rPr sz="1800" spc="-9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50" dirty="0">
                <a:solidFill>
                  <a:srgbClr val="FF0000"/>
                </a:solidFill>
                <a:latin typeface="SimSun"/>
                <a:cs typeface="SimSun"/>
              </a:rPr>
              <a:t>fr</a:t>
            </a:r>
            <a:r>
              <a:rPr sz="1800" spc="-140" dirty="0">
                <a:solidFill>
                  <a:srgbClr val="FF0000"/>
                </a:solidFill>
                <a:latin typeface="SimSun"/>
                <a:cs typeface="SimSun"/>
              </a:rPr>
              <a:t>o</a:t>
            </a:r>
            <a:r>
              <a:rPr sz="1800" spc="630" dirty="0">
                <a:solidFill>
                  <a:srgbClr val="FF0000"/>
                </a:solidFill>
                <a:latin typeface="SimSun"/>
                <a:cs typeface="SimSun"/>
              </a:rPr>
              <a:t>m</a:t>
            </a:r>
            <a:r>
              <a:rPr sz="1800" spc="-10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370" dirty="0">
                <a:solidFill>
                  <a:srgbClr val="FF0000"/>
                </a:solidFill>
                <a:latin typeface="SimSun"/>
                <a:cs typeface="SimSun"/>
              </a:rPr>
              <a:t>l</a:t>
            </a:r>
            <a:r>
              <a:rPr sz="1800" spc="-20" dirty="0">
                <a:solidFill>
                  <a:srgbClr val="FF0000"/>
                </a:solidFill>
                <a:latin typeface="SimSun"/>
                <a:cs typeface="SimSun"/>
              </a:rPr>
              <a:t>e</a:t>
            </a:r>
            <a:r>
              <a:rPr sz="1800" spc="-310" dirty="0">
                <a:solidFill>
                  <a:srgbClr val="FF0000"/>
                </a:solidFill>
                <a:latin typeface="SimSun"/>
                <a:cs typeface="SimSun"/>
              </a:rPr>
              <a:t>f</a:t>
            </a:r>
            <a:r>
              <a:rPr sz="1800" spc="-305" dirty="0">
                <a:solidFill>
                  <a:srgbClr val="FF0000"/>
                </a:solidFill>
                <a:latin typeface="SimSun"/>
                <a:cs typeface="SimSun"/>
              </a:rPr>
              <a:t>t</a:t>
            </a:r>
            <a:r>
              <a:rPr sz="1800" spc="-9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FF0000"/>
                </a:solidFill>
                <a:latin typeface="SimSun"/>
                <a:cs typeface="SimSun"/>
              </a:rPr>
              <a:t>to</a:t>
            </a:r>
            <a:r>
              <a:rPr sz="1800" spc="-9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40" dirty="0">
                <a:solidFill>
                  <a:srgbClr val="FF0000"/>
                </a:solidFill>
                <a:latin typeface="SimSun"/>
                <a:cs typeface="SimSun"/>
              </a:rPr>
              <a:t>righ</a:t>
            </a:r>
            <a:r>
              <a:rPr sz="1800" spc="-120" dirty="0">
                <a:solidFill>
                  <a:srgbClr val="FF0000"/>
                </a:solidFill>
                <a:latin typeface="SimSun"/>
                <a:cs typeface="SimSun"/>
              </a:rPr>
              <a:t>t</a:t>
            </a:r>
            <a:r>
              <a:rPr sz="1800" spc="-330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800">
              <a:latin typeface="SimSun"/>
              <a:cs typeface="SimSu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5969" y="4312920"/>
            <a:ext cx="1247775" cy="118147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70654" y="4341513"/>
            <a:ext cx="1256921" cy="113421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14315" y="4215384"/>
            <a:ext cx="5743955" cy="168554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/>
              <a:t>DATA</a:t>
            </a:r>
            <a:r>
              <a:rPr spc="-40" dirty="0"/>
              <a:t> </a:t>
            </a:r>
            <a:r>
              <a:rPr spc="20" dirty="0"/>
              <a:t>STRUCTURE</a:t>
            </a:r>
            <a:r>
              <a:rPr spc="-40" dirty="0"/>
              <a:t> </a:t>
            </a:r>
            <a:r>
              <a:rPr spc="105" dirty="0"/>
              <a:t>AND</a:t>
            </a:r>
            <a:r>
              <a:rPr spc="-35" dirty="0"/>
              <a:t> </a:t>
            </a:r>
            <a:r>
              <a:rPr spc="40" dirty="0"/>
              <a:t>ALGORITHM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40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380" dirty="0">
                <a:solidFill>
                  <a:srgbClr val="FFFFFF"/>
                </a:solidFill>
                <a:latin typeface="SimSun"/>
                <a:cs typeface="SimSun"/>
              </a:rPr>
              <a:t>CONTENTS</a:t>
            </a:r>
            <a:endParaRPr sz="2800">
              <a:latin typeface="SimSun"/>
              <a:cs typeface="SimSu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/>
              <a:t>DATA</a:t>
            </a:r>
            <a:r>
              <a:rPr spc="-40" dirty="0"/>
              <a:t> </a:t>
            </a:r>
            <a:r>
              <a:rPr spc="20" dirty="0"/>
              <a:t>STRUCTURE</a:t>
            </a:r>
            <a:r>
              <a:rPr spc="-40" dirty="0"/>
              <a:t> </a:t>
            </a:r>
            <a:r>
              <a:rPr spc="105" dirty="0"/>
              <a:t>AND</a:t>
            </a:r>
            <a:r>
              <a:rPr spc="-35" dirty="0"/>
              <a:t> </a:t>
            </a:r>
            <a:r>
              <a:rPr spc="40" dirty="0"/>
              <a:t>ALGORITHM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88852" y="6062436"/>
            <a:ext cx="168910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z="900" spc="-25" dirty="0">
                <a:solidFill>
                  <a:srgbClr val="903062"/>
                </a:solidFill>
                <a:latin typeface="Trebuchet MS"/>
                <a:cs typeface="Trebuchet MS"/>
              </a:rPr>
              <a:t>2</a:t>
            </a:fld>
            <a:endParaRPr sz="9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9993" y="2260219"/>
            <a:ext cx="8881745" cy="3516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070" marR="6788784" indent="-306070" algn="r">
              <a:lnSpc>
                <a:spcPct val="100000"/>
              </a:lnSpc>
              <a:spcBef>
                <a:spcPts val="100"/>
              </a:spcBef>
              <a:buClr>
                <a:srgbClr val="903062"/>
              </a:buClr>
              <a:buSzPct val="90000"/>
              <a:buFont typeface="Cambria"/>
              <a:buChar char="◾"/>
              <a:tabLst>
                <a:tab pos="306070" algn="l"/>
                <a:tab pos="306705" algn="l"/>
              </a:tabLst>
            </a:pPr>
            <a:r>
              <a:rPr sz="1500" spc="-15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5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500" spc="15" dirty="0">
                <a:solidFill>
                  <a:srgbClr val="3C3C3C"/>
                </a:solidFill>
                <a:latin typeface="SimSun"/>
                <a:cs typeface="SimSun"/>
              </a:rPr>
              <a:t>Data</a:t>
            </a:r>
            <a:r>
              <a:rPr sz="15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500" spc="-105" dirty="0">
                <a:solidFill>
                  <a:srgbClr val="3C3C3C"/>
                </a:solidFill>
                <a:latin typeface="SimSun"/>
                <a:cs typeface="SimSun"/>
              </a:rPr>
              <a:t>Structure:</a:t>
            </a:r>
            <a:endParaRPr sz="15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903062"/>
              </a:buClr>
              <a:buFont typeface="Cambria"/>
              <a:buChar char="◾"/>
            </a:pPr>
            <a:endParaRPr sz="1100">
              <a:latin typeface="SimSun"/>
              <a:cs typeface="SimSun"/>
            </a:endParaRPr>
          </a:p>
          <a:p>
            <a:pPr marL="304165" marR="6763384" lvl="1" indent="-304165" algn="r">
              <a:lnSpc>
                <a:spcPct val="100000"/>
              </a:lnSpc>
              <a:buClr>
                <a:srgbClr val="903062"/>
              </a:buClr>
              <a:buSzPct val="89285"/>
              <a:buFont typeface="Cambria"/>
              <a:buChar char="◾"/>
              <a:tabLst>
                <a:tab pos="304165" algn="l"/>
                <a:tab pos="305435" algn="l"/>
              </a:tabLst>
            </a:pPr>
            <a:r>
              <a:rPr sz="1400" spc="265" dirty="0">
                <a:solidFill>
                  <a:srgbClr val="3C3C3C"/>
                </a:solidFill>
                <a:latin typeface="SimSun"/>
                <a:cs typeface="SimSun"/>
              </a:rPr>
              <a:t>D</a:t>
            </a:r>
            <a:r>
              <a:rPr sz="1400" spc="-13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400" spc="-140" dirty="0">
                <a:solidFill>
                  <a:srgbClr val="3C3C3C"/>
                </a:solidFill>
                <a:latin typeface="SimSun"/>
                <a:cs typeface="SimSun"/>
              </a:rPr>
              <a:t>f</a:t>
            </a:r>
            <a:r>
              <a:rPr sz="1400" spc="-285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400" spc="-90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400" spc="-100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400" spc="-85" dirty="0">
                <a:solidFill>
                  <a:srgbClr val="3C3C3C"/>
                </a:solidFill>
                <a:latin typeface="SimSun"/>
                <a:cs typeface="SimSun"/>
              </a:rPr>
              <a:t>tion</a:t>
            </a:r>
            <a:r>
              <a:rPr sz="14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400" spc="60" dirty="0">
                <a:solidFill>
                  <a:srgbClr val="3C3C3C"/>
                </a:solidFill>
                <a:latin typeface="SimSun"/>
                <a:cs typeface="SimSun"/>
              </a:rPr>
              <a:t>o</a:t>
            </a:r>
            <a:r>
              <a:rPr sz="1400" spc="-245" dirty="0">
                <a:solidFill>
                  <a:srgbClr val="3C3C3C"/>
                </a:solidFill>
                <a:latin typeface="SimSun"/>
                <a:cs typeface="SimSun"/>
              </a:rPr>
              <a:t>f</a:t>
            </a:r>
            <a:r>
              <a:rPr sz="14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400" spc="-190" dirty="0">
                <a:solidFill>
                  <a:srgbClr val="3C3C3C"/>
                </a:solidFill>
                <a:latin typeface="SimSun"/>
                <a:cs typeface="SimSun"/>
              </a:rPr>
              <a:t>tr</a:t>
            </a:r>
            <a:r>
              <a:rPr sz="1400" spc="-2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400" spc="-2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400" spc="-225" dirty="0">
                <a:solidFill>
                  <a:srgbClr val="3C3C3C"/>
                </a:solidFill>
                <a:latin typeface="SimSun"/>
                <a:cs typeface="SimSun"/>
              </a:rPr>
              <a:t>,</a:t>
            </a:r>
            <a:endParaRPr sz="1400">
              <a:latin typeface="SimSun"/>
              <a:cs typeface="SimSun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903062"/>
              </a:buClr>
              <a:buFont typeface="Cambria"/>
              <a:buChar char="◾"/>
            </a:pPr>
            <a:endParaRPr sz="1100">
              <a:latin typeface="SimSun"/>
              <a:cs typeface="SimSun"/>
            </a:endParaRPr>
          </a:p>
          <a:p>
            <a:pPr marL="641985" lvl="1" indent="-305435">
              <a:lnSpc>
                <a:spcPct val="100000"/>
              </a:lnSpc>
              <a:spcBef>
                <a:spcPts val="5"/>
              </a:spcBef>
              <a:buClr>
                <a:srgbClr val="903062"/>
              </a:buClr>
              <a:buSzPct val="89285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400" spc="80" dirty="0">
                <a:solidFill>
                  <a:srgbClr val="3C3C3C"/>
                </a:solidFill>
                <a:latin typeface="SimSun"/>
                <a:cs typeface="SimSun"/>
              </a:rPr>
              <a:t>B</a:t>
            </a:r>
            <a:r>
              <a:rPr sz="1400" spc="8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400" spc="-145" dirty="0">
                <a:solidFill>
                  <a:srgbClr val="3C3C3C"/>
                </a:solidFill>
                <a:latin typeface="SimSun"/>
                <a:cs typeface="SimSun"/>
              </a:rPr>
              <a:t>s</a:t>
            </a:r>
            <a:r>
              <a:rPr sz="1400" spc="-285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400" spc="-50" dirty="0">
                <a:solidFill>
                  <a:srgbClr val="3C3C3C"/>
                </a:solidFill>
                <a:latin typeface="SimSun"/>
                <a:cs typeface="SimSun"/>
              </a:rPr>
              <a:t>c</a:t>
            </a:r>
            <a:r>
              <a:rPr sz="14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400" spc="-35" dirty="0">
                <a:solidFill>
                  <a:srgbClr val="3C3C3C"/>
                </a:solidFill>
                <a:latin typeface="SimSun"/>
                <a:cs typeface="SimSun"/>
              </a:rPr>
              <a:t>term</a:t>
            </a:r>
            <a:r>
              <a:rPr sz="1400" spc="-45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400" spc="-15" dirty="0">
                <a:solidFill>
                  <a:srgbClr val="3C3C3C"/>
                </a:solidFill>
                <a:latin typeface="SimSun"/>
                <a:cs typeface="SimSun"/>
              </a:rPr>
              <a:t>nol</a:t>
            </a:r>
            <a:r>
              <a:rPr sz="1400" spc="-10" dirty="0">
                <a:solidFill>
                  <a:srgbClr val="3C3C3C"/>
                </a:solidFill>
                <a:latin typeface="SimSun"/>
                <a:cs typeface="SimSun"/>
              </a:rPr>
              <a:t>o</a:t>
            </a:r>
            <a:r>
              <a:rPr sz="1400" spc="25" dirty="0">
                <a:solidFill>
                  <a:srgbClr val="3C3C3C"/>
                </a:solidFill>
                <a:latin typeface="SimSun"/>
                <a:cs typeface="SimSun"/>
              </a:rPr>
              <a:t>g</a:t>
            </a:r>
            <a:r>
              <a:rPr sz="1400" spc="-285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400" spc="-135" dirty="0">
                <a:solidFill>
                  <a:srgbClr val="3C3C3C"/>
                </a:solidFill>
                <a:latin typeface="SimSun"/>
                <a:cs typeface="SimSun"/>
              </a:rPr>
              <a:t>es,</a:t>
            </a:r>
            <a:endParaRPr sz="1400">
              <a:latin typeface="SimSun"/>
              <a:cs typeface="SimSun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903062"/>
              </a:buClr>
              <a:buFont typeface="Cambria"/>
              <a:buChar char="◾"/>
            </a:pPr>
            <a:endParaRPr sz="115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5"/>
              </a:spcBef>
              <a:buClr>
                <a:srgbClr val="903062"/>
              </a:buClr>
              <a:buSzPct val="90000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500" spc="15" dirty="0">
                <a:solidFill>
                  <a:srgbClr val="3C3C3C"/>
                </a:solidFill>
                <a:latin typeface="SimSun"/>
                <a:cs typeface="SimSun"/>
              </a:rPr>
              <a:t>Type</a:t>
            </a:r>
            <a:r>
              <a:rPr sz="1500" spc="20" dirty="0">
                <a:solidFill>
                  <a:srgbClr val="3C3C3C"/>
                </a:solidFill>
                <a:latin typeface="SimSun"/>
                <a:cs typeface="SimSun"/>
              </a:rPr>
              <a:t>s</a:t>
            </a:r>
            <a:r>
              <a:rPr sz="15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500" spc="-10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5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500" spc="-254" dirty="0">
                <a:solidFill>
                  <a:srgbClr val="3C3C3C"/>
                </a:solidFill>
                <a:latin typeface="SimSun"/>
                <a:cs typeface="SimSun"/>
              </a:rPr>
              <a:t>t</a:t>
            </a:r>
            <a:r>
              <a:rPr sz="1500" spc="-145" dirty="0">
                <a:solidFill>
                  <a:srgbClr val="3C3C3C"/>
                </a:solidFill>
                <a:latin typeface="SimSun"/>
                <a:cs typeface="SimSun"/>
              </a:rPr>
              <a:t>rees:</a:t>
            </a:r>
            <a:r>
              <a:rPr sz="1500" spc="-200" dirty="0">
                <a:solidFill>
                  <a:srgbClr val="3C3C3C"/>
                </a:solidFill>
                <a:latin typeface="SimSun"/>
                <a:cs typeface="SimSun"/>
              </a:rPr>
              <a:t>-</a:t>
            </a:r>
            <a:endParaRPr sz="15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903062"/>
              </a:buClr>
              <a:buFont typeface="Cambria"/>
              <a:buChar char="◾"/>
            </a:pPr>
            <a:endParaRPr sz="1100">
              <a:latin typeface="SimSun"/>
              <a:cs typeface="SimSun"/>
            </a:endParaRPr>
          </a:p>
          <a:p>
            <a:pPr marL="641985" lvl="1" indent="-305435">
              <a:lnSpc>
                <a:spcPct val="100000"/>
              </a:lnSpc>
              <a:spcBef>
                <a:spcPts val="5"/>
              </a:spcBef>
              <a:buClr>
                <a:srgbClr val="903062"/>
              </a:buClr>
              <a:buSzPct val="89285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400" spc="-40" dirty="0">
                <a:solidFill>
                  <a:srgbClr val="3C3C3C"/>
                </a:solidFill>
                <a:latin typeface="SimSun"/>
                <a:cs typeface="SimSun"/>
              </a:rPr>
              <a:t>n-ary</a:t>
            </a:r>
            <a:r>
              <a:rPr sz="14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400" spc="-130" dirty="0">
                <a:solidFill>
                  <a:srgbClr val="3C3C3C"/>
                </a:solidFill>
                <a:latin typeface="SimSun"/>
                <a:cs typeface="SimSun"/>
              </a:rPr>
              <a:t>tree,</a:t>
            </a:r>
            <a:r>
              <a:rPr sz="14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400" spc="-25" dirty="0">
                <a:solidFill>
                  <a:srgbClr val="3C3C3C"/>
                </a:solidFill>
                <a:latin typeface="SimSun"/>
                <a:cs typeface="SimSun"/>
              </a:rPr>
              <a:t>Binary</a:t>
            </a:r>
            <a:r>
              <a:rPr sz="14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400" spc="-130" dirty="0">
                <a:solidFill>
                  <a:srgbClr val="3C3C3C"/>
                </a:solidFill>
                <a:latin typeface="SimSun"/>
                <a:cs typeface="SimSun"/>
              </a:rPr>
              <a:t>tree,</a:t>
            </a:r>
            <a:r>
              <a:rPr sz="14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400" spc="20" dirty="0">
                <a:solidFill>
                  <a:srgbClr val="3C3C3C"/>
                </a:solidFill>
                <a:latin typeface="SimSun"/>
                <a:cs typeface="SimSun"/>
              </a:rPr>
              <a:t>BST,</a:t>
            </a:r>
            <a:r>
              <a:rPr sz="14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400" spc="175" dirty="0">
                <a:solidFill>
                  <a:srgbClr val="3C3C3C"/>
                </a:solidFill>
                <a:latin typeface="SimSun"/>
                <a:cs typeface="SimSun"/>
              </a:rPr>
              <a:t>AVL</a:t>
            </a:r>
            <a:r>
              <a:rPr sz="14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400" spc="-130" dirty="0">
                <a:solidFill>
                  <a:srgbClr val="3C3C3C"/>
                </a:solidFill>
                <a:latin typeface="SimSun"/>
                <a:cs typeface="SimSun"/>
              </a:rPr>
              <a:t>tree,</a:t>
            </a:r>
            <a:r>
              <a:rPr sz="14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400" spc="-180" dirty="0">
                <a:solidFill>
                  <a:srgbClr val="3C3C3C"/>
                </a:solidFill>
                <a:latin typeface="SimSun"/>
                <a:cs typeface="SimSun"/>
              </a:rPr>
              <a:t>full</a:t>
            </a:r>
            <a:r>
              <a:rPr sz="14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400" spc="20" dirty="0">
                <a:solidFill>
                  <a:srgbClr val="3C3C3C"/>
                </a:solidFill>
                <a:latin typeface="SimSun"/>
                <a:cs typeface="SimSun"/>
              </a:rPr>
              <a:t>BT,</a:t>
            </a:r>
            <a:r>
              <a:rPr sz="14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400" spc="5" dirty="0">
                <a:solidFill>
                  <a:srgbClr val="3C3C3C"/>
                </a:solidFill>
                <a:latin typeface="SimSun"/>
                <a:cs typeface="SimSun"/>
              </a:rPr>
              <a:t>complete</a:t>
            </a:r>
            <a:r>
              <a:rPr sz="14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400" spc="145" dirty="0">
                <a:solidFill>
                  <a:srgbClr val="3C3C3C"/>
                </a:solidFill>
                <a:latin typeface="SimSun"/>
                <a:cs typeface="SimSun"/>
              </a:rPr>
              <a:t>BT</a:t>
            </a:r>
            <a:r>
              <a:rPr sz="14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400" spc="-25" dirty="0">
                <a:solidFill>
                  <a:srgbClr val="3C3C3C"/>
                </a:solidFill>
                <a:latin typeface="SimSun"/>
                <a:cs typeface="SimSun"/>
              </a:rPr>
              <a:t>,Balanced</a:t>
            </a:r>
            <a:r>
              <a:rPr sz="1400" spc="-11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400" spc="145" dirty="0">
                <a:solidFill>
                  <a:srgbClr val="3C3C3C"/>
                </a:solidFill>
                <a:latin typeface="SimSun"/>
                <a:cs typeface="SimSun"/>
              </a:rPr>
              <a:t>BT</a:t>
            </a:r>
            <a:r>
              <a:rPr sz="14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400" spc="-254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400">
              <a:latin typeface="SimSun"/>
              <a:cs typeface="SimSu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903062"/>
              </a:buClr>
              <a:buFont typeface="Cambria"/>
              <a:buChar char="◾"/>
            </a:pPr>
            <a:endParaRPr sz="115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buClr>
                <a:srgbClr val="903062"/>
              </a:buClr>
              <a:buSzPct val="90000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500" spc="-65" dirty="0">
                <a:solidFill>
                  <a:srgbClr val="3C3C3C"/>
                </a:solidFill>
                <a:latin typeface="SimSun"/>
                <a:cs typeface="SimSun"/>
              </a:rPr>
              <a:t>Basic</a:t>
            </a:r>
            <a:r>
              <a:rPr sz="15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500" spc="-60" dirty="0">
                <a:solidFill>
                  <a:srgbClr val="3C3C3C"/>
                </a:solidFill>
                <a:latin typeface="SimSun"/>
                <a:cs typeface="SimSun"/>
              </a:rPr>
              <a:t>operations</a:t>
            </a:r>
            <a:r>
              <a:rPr sz="15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500" spc="80" dirty="0">
                <a:solidFill>
                  <a:srgbClr val="3C3C3C"/>
                </a:solidFill>
                <a:latin typeface="SimSun"/>
                <a:cs typeface="SimSun"/>
              </a:rPr>
              <a:t>on</a:t>
            </a:r>
            <a:r>
              <a:rPr sz="15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500" spc="-140" dirty="0">
                <a:solidFill>
                  <a:srgbClr val="3C3C3C"/>
                </a:solidFill>
                <a:latin typeface="SimSun"/>
                <a:cs typeface="SimSun"/>
              </a:rPr>
              <a:t>tree,</a:t>
            </a:r>
            <a:endParaRPr sz="15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903062"/>
              </a:buClr>
              <a:buFont typeface="Cambria"/>
              <a:buChar char="◾"/>
            </a:pPr>
            <a:endParaRPr sz="115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buClr>
                <a:srgbClr val="903062"/>
              </a:buClr>
              <a:buSzPct val="90000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500" spc="-20" dirty="0">
                <a:solidFill>
                  <a:srgbClr val="3C3C3C"/>
                </a:solidFill>
                <a:latin typeface="SimSun"/>
                <a:cs typeface="SimSun"/>
              </a:rPr>
              <a:t>Tre</a:t>
            </a:r>
            <a:r>
              <a:rPr sz="1500" spc="-1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5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500" spc="-254" dirty="0">
                <a:solidFill>
                  <a:srgbClr val="3C3C3C"/>
                </a:solidFill>
                <a:latin typeface="SimSun"/>
                <a:cs typeface="SimSun"/>
              </a:rPr>
              <a:t>t</a:t>
            </a:r>
            <a:r>
              <a:rPr sz="1500" spc="-85" dirty="0">
                <a:solidFill>
                  <a:srgbClr val="3C3C3C"/>
                </a:solidFill>
                <a:latin typeface="SimSun"/>
                <a:cs typeface="SimSun"/>
              </a:rPr>
              <a:t>r</a:t>
            </a:r>
            <a:r>
              <a:rPr sz="1500" spc="-80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500" spc="10" dirty="0">
                <a:solidFill>
                  <a:srgbClr val="3C3C3C"/>
                </a:solidFill>
                <a:latin typeface="SimSun"/>
                <a:cs typeface="SimSun"/>
              </a:rPr>
              <a:t>v</a:t>
            </a:r>
            <a:r>
              <a:rPr sz="1500" spc="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500" spc="-110" dirty="0">
                <a:solidFill>
                  <a:srgbClr val="3C3C3C"/>
                </a:solidFill>
                <a:latin typeface="SimSun"/>
                <a:cs typeface="SimSun"/>
              </a:rPr>
              <a:t>rs</a:t>
            </a:r>
            <a:r>
              <a:rPr sz="1500" spc="-100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500" spc="-305" dirty="0">
                <a:solidFill>
                  <a:srgbClr val="3C3C3C"/>
                </a:solidFill>
                <a:latin typeface="SimSun"/>
                <a:cs typeface="SimSun"/>
              </a:rPr>
              <a:t>l</a:t>
            </a:r>
            <a:r>
              <a:rPr sz="15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500" spc="250" dirty="0">
                <a:solidFill>
                  <a:srgbClr val="3C3C3C"/>
                </a:solidFill>
                <a:latin typeface="SimSun"/>
                <a:cs typeface="SimSun"/>
              </a:rPr>
              <a:t>m</a:t>
            </a:r>
            <a:r>
              <a:rPr sz="1500" spc="24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500" spc="-254" dirty="0">
                <a:solidFill>
                  <a:srgbClr val="3C3C3C"/>
                </a:solidFill>
                <a:latin typeface="SimSun"/>
                <a:cs typeface="SimSun"/>
              </a:rPr>
              <a:t>t</a:t>
            </a:r>
            <a:r>
              <a:rPr sz="1500" spc="-50" dirty="0">
                <a:solidFill>
                  <a:srgbClr val="3C3C3C"/>
                </a:solidFill>
                <a:latin typeface="SimSun"/>
                <a:cs typeface="SimSun"/>
              </a:rPr>
              <a:t>hods:</a:t>
            </a:r>
            <a:endParaRPr sz="15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903062"/>
              </a:buClr>
              <a:buFont typeface="Cambria"/>
              <a:buChar char="◾"/>
            </a:pPr>
            <a:endParaRPr sz="1100">
              <a:latin typeface="SimSun"/>
              <a:cs typeface="SimSun"/>
            </a:endParaRPr>
          </a:p>
          <a:p>
            <a:pPr marL="641985" lvl="1" indent="-305435">
              <a:lnSpc>
                <a:spcPct val="100000"/>
              </a:lnSpc>
              <a:buClr>
                <a:srgbClr val="903062"/>
              </a:buClr>
              <a:buSzPct val="89285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400" spc="-100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400" spc="-95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400" spc="-185" dirty="0">
                <a:solidFill>
                  <a:srgbClr val="3C3C3C"/>
                </a:solidFill>
                <a:latin typeface="SimSun"/>
                <a:cs typeface="SimSun"/>
              </a:rPr>
              <a:t>-</a:t>
            </a:r>
            <a:r>
              <a:rPr sz="1400" spc="60" dirty="0">
                <a:solidFill>
                  <a:srgbClr val="3C3C3C"/>
                </a:solidFill>
                <a:latin typeface="SimSun"/>
                <a:cs typeface="SimSun"/>
              </a:rPr>
              <a:t>o</a:t>
            </a:r>
            <a:r>
              <a:rPr sz="1400" spc="-65" dirty="0">
                <a:solidFill>
                  <a:srgbClr val="3C3C3C"/>
                </a:solidFill>
                <a:latin typeface="SimSun"/>
                <a:cs typeface="SimSun"/>
              </a:rPr>
              <a:t>rde</a:t>
            </a:r>
            <a:r>
              <a:rPr sz="1400" spc="-55" dirty="0">
                <a:solidFill>
                  <a:srgbClr val="3C3C3C"/>
                </a:solidFill>
                <a:latin typeface="SimSun"/>
                <a:cs typeface="SimSun"/>
              </a:rPr>
              <a:t>r</a:t>
            </a:r>
            <a:r>
              <a:rPr sz="1400" spc="-225" dirty="0">
                <a:solidFill>
                  <a:srgbClr val="3C3C3C"/>
                </a:solidFill>
                <a:latin typeface="SimSun"/>
                <a:cs typeface="SimSun"/>
              </a:rPr>
              <a:t>,</a:t>
            </a:r>
            <a:r>
              <a:rPr sz="14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400" spc="80" dirty="0">
                <a:solidFill>
                  <a:srgbClr val="3C3C3C"/>
                </a:solidFill>
                <a:latin typeface="SimSun"/>
                <a:cs typeface="SimSun"/>
              </a:rPr>
              <a:t>p</a:t>
            </a:r>
            <a:r>
              <a:rPr sz="1400" spc="-90" dirty="0">
                <a:solidFill>
                  <a:srgbClr val="3C3C3C"/>
                </a:solidFill>
                <a:latin typeface="SimSun"/>
                <a:cs typeface="SimSun"/>
              </a:rPr>
              <a:t>re</a:t>
            </a:r>
            <a:r>
              <a:rPr sz="1400" spc="-185" dirty="0">
                <a:solidFill>
                  <a:srgbClr val="3C3C3C"/>
                </a:solidFill>
                <a:latin typeface="SimSun"/>
                <a:cs typeface="SimSun"/>
              </a:rPr>
              <a:t>-</a:t>
            </a:r>
            <a:r>
              <a:rPr sz="1400" spc="60" dirty="0">
                <a:solidFill>
                  <a:srgbClr val="3C3C3C"/>
                </a:solidFill>
                <a:latin typeface="SimSun"/>
                <a:cs typeface="SimSun"/>
              </a:rPr>
              <a:t>o</a:t>
            </a:r>
            <a:r>
              <a:rPr sz="1400" spc="-95" dirty="0">
                <a:solidFill>
                  <a:srgbClr val="3C3C3C"/>
                </a:solidFill>
                <a:latin typeface="SimSun"/>
                <a:cs typeface="SimSun"/>
              </a:rPr>
              <a:t>rder</a:t>
            </a:r>
            <a:r>
              <a:rPr sz="1400" spc="-90" dirty="0">
                <a:solidFill>
                  <a:srgbClr val="3C3C3C"/>
                </a:solidFill>
                <a:latin typeface="SimSun"/>
                <a:cs typeface="SimSun"/>
              </a:rPr>
              <a:t>,</a:t>
            </a:r>
            <a:r>
              <a:rPr sz="14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400" spc="80" dirty="0">
                <a:solidFill>
                  <a:srgbClr val="3C3C3C"/>
                </a:solidFill>
                <a:latin typeface="SimSun"/>
                <a:cs typeface="SimSun"/>
              </a:rPr>
              <a:t>p</a:t>
            </a:r>
            <a:r>
              <a:rPr sz="1400" spc="60" dirty="0">
                <a:solidFill>
                  <a:srgbClr val="3C3C3C"/>
                </a:solidFill>
                <a:latin typeface="SimSun"/>
                <a:cs typeface="SimSun"/>
              </a:rPr>
              <a:t>o</a:t>
            </a:r>
            <a:r>
              <a:rPr sz="1400" spc="-145" dirty="0">
                <a:solidFill>
                  <a:srgbClr val="3C3C3C"/>
                </a:solidFill>
                <a:latin typeface="SimSun"/>
                <a:cs typeface="SimSun"/>
              </a:rPr>
              <a:t>s</a:t>
            </a:r>
            <a:r>
              <a:rPr sz="1400" spc="-225" dirty="0">
                <a:solidFill>
                  <a:srgbClr val="3C3C3C"/>
                </a:solidFill>
                <a:latin typeface="SimSun"/>
                <a:cs typeface="SimSun"/>
              </a:rPr>
              <a:t>t</a:t>
            </a:r>
            <a:r>
              <a:rPr sz="1400" spc="-185" dirty="0">
                <a:solidFill>
                  <a:srgbClr val="3C3C3C"/>
                </a:solidFill>
                <a:latin typeface="SimSun"/>
                <a:cs typeface="SimSun"/>
              </a:rPr>
              <a:t>-</a:t>
            </a:r>
            <a:r>
              <a:rPr sz="1400" spc="60" dirty="0">
                <a:solidFill>
                  <a:srgbClr val="3C3C3C"/>
                </a:solidFill>
                <a:latin typeface="SimSun"/>
                <a:cs typeface="SimSun"/>
              </a:rPr>
              <a:t>o</a:t>
            </a:r>
            <a:r>
              <a:rPr sz="1400" spc="-65" dirty="0">
                <a:solidFill>
                  <a:srgbClr val="3C3C3C"/>
                </a:solidFill>
                <a:latin typeface="SimSun"/>
                <a:cs typeface="SimSun"/>
              </a:rPr>
              <a:t>rder</a:t>
            </a:r>
            <a:endParaRPr sz="1400">
              <a:latin typeface="SimSun"/>
              <a:cs typeface="SimSu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903062"/>
              </a:buClr>
              <a:buFont typeface="Cambria"/>
              <a:buChar char="◾"/>
            </a:pPr>
            <a:endParaRPr sz="115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buClr>
                <a:srgbClr val="903062"/>
              </a:buClr>
              <a:buSzPct val="90000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500" b="1" spc="40" dirty="0">
                <a:solidFill>
                  <a:srgbClr val="3C3C3C"/>
                </a:solidFill>
                <a:latin typeface="Trebuchet MS"/>
                <a:cs typeface="Trebuchet MS"/>
              </a:rPr>
              <a:t>Heap</a:t>
            </a:r>
            <a:r>
              <a:rPr sz="1500" b="1" spc="-20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3C3C3C"/>
                </a:solidFill>
                <a:latin typeface="Trebuchet MS"/>
                <a:cs typeface="Trebuchet MS"/>
              </a:rPr>
              <a:t>data</a:t>
            </a:r>
            <a:r>
              <a:rPr sz="1500" b="1" spc="-20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3C3C3C"/>
                </a:solidFill>
                <a:latin typeface="Trebuchet MS"/>
                <a:cs typeface="Trebuchet MS"/>
              </a:rPr>
              <a:t>Structure:-</a:t>
            </a:r>
            <a:r>
              <a:rPr sz="1500" b="1" spc="-40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500" spc="-105" dirty="0">
                <a:solidFill>
                  <a:srgbClr val="3C3C3C"/>
                </a:solidFill>
                <a:latin typeface="Trebuchet MS"/>
                <a:cs typeface="Trebuchet MS"/>
              </a:rPr>
              <a:t>definition,</a:t>
            </a:r>
            <a:r>
              <a:rPr sz="1500" spc="-210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500" spc="-95" dirty="0">
                <a:solidFill>
                  <a:srgbClr val="3C3C3C"/>
                </a:solidFill>
                <a:latin typeface="Trebuchet MS"/>
                <a:cs typeface="Trebuchet MS"/>
              </a:rPr>
              <a:t>creation,</a:t>
            </a:r>
            <a:r>
              <a:rPr sz="1500" spc="-200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500" spc="-80" dirty="0">
                <a:solidFill>
                  <a:srgbClr val="3C3C3C"/>
                </a:solidFill>
                <a:latin typeface="Trebuchet MS"/>
                <a:cs typeface="Trebuchet MS"/>
              </a:rPr>
              <a:t>insertion,</a:t>
            </a:r>
            <a:r>
              <a:rPr sz="1500" spc="-195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500" spc="-110" dirty="0">
                <a:solidFill>
                  <a:srgbClr val="3C3C3C"/>
                </a:solidFill>
                <a:latin typeface="Trebuchet MS"/>
                <a:cs typeface="Trebuchet MS"/>
              </a:rPr>
              <a:t>update,</a:t>
            </a:r>
            <a:r>
              <a:rPr sz="1500" spc="-210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500" spc="-100" dirty="0">
                <a:solidFill>
                  <a:srgbClr val="3C3C3C"/>
                </a:solidFill>
                <a:latin typeface="Trebuchet MS"/>
                <a:cs typeface="Trebuchet MS"/>
              </a:rPr>
              <a:t>deletion,</a:t>
            </a:r>
            <a:r>
              <a:rPr sz="1500" spc="-204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500" spc="-75" dirty="0">
                <a:solidFill>
                  <a:srgbClr val="3C3C3C"/>
                </a:solidFill>
                <a:latin typeface="Trebuchet MS"/>
                <a:cs typeface="Trebuchet MS"/>
              </a:rPr>
              <a:t>print</a:t>
            </a:r>
            <a:r>
              <a:rPr sz="1500" spc="-25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500" spc="-120" dirty="0">
                <a:solidFill>
                  <a:srgbClr val="3C3C3C"/>
                </a:solidFill>
                <a:latin typeface="Trebuchet MS"/>
                <a:cs typeface="Trebuchet MS"/>
              </a:rPr>
              <a:t>etc.</a:t>
            </a:r>
            <a:r>
              <a:rPr sz="1500" spc="-185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500" spc="-80" dirty="0">
                <a:solidFill>
                  <a:srgbClr val="3C3C3C"/>
                </a:solidFill>
                <a:latin typeface="Trebuchet MS"/>
                <a:cs typeface="Trebuchet MS"/>
              </a:rPr>
              <a:t>Examples</a:t>
            </a:r>
            <a:r>
              <a:rPr sz="1500" spc="-50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500" spc="-80" dirty="0">
                <a:solidFill>
                  <a:srgbClr val="3C3C3C"/>
                </a:solidFill>
                <a:latin typeface="Trebuchet MS"/>
                <a:cs typeface="Trebuchet MS"/>
              </a:rPr>
              <a:t>of</a:t>
            </a:r>
            <a:r>
              <a:rPr sz="1500" spc="-35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500" spc="-50" dirty="0">
                <a:solidFill>
                  <a:srgbClr val="3C3C3C"/>
                </a:solidFill>
                <a:latin typeface="Trebuchet MS"/>
                <a:cs typeface="Trebuchet MS"/>
              </a:rPr>
              <a:t>Expression </a:t>
            </a:r>
            <a:r>
              <a:rPr sz="1500" spc="-70" dirty="0">
                <a:solidFill>
                  <a:srgbClr val="3C3C3C"/>
                </a:solidFill>
                <a:latin typeface="Trebuchet MS"/>
                <a:cs typeface="Trebuchet MS"/>
              </a:rPr>
              <a:t>trees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-60" dirty="0">
                <a:solidFill>
                  <a:srgbClr val="FFFFFF"/>
                </a:solidFill>
              </a:rPr>
              <a:t>PER</a:t>
            </a:r>
            <a:r>
              <a:rPr sz="2800" spc="20" dirty="0">
                <a:solidFill>
                  <a:srgbClr val="FFFFFF"/>
                </a:solidFill>
              </a:rPr>
              <a:t>FEC</a:t>
            </a:r>
            <a:r>
              <a:rPr sz="2800" spc="25" dirty="0">
                <a:solidFill>
                  <a:srgbClr val="FFFFFF"/>
                </a:solidFill>
              </a:rPr>
              <a:t>T</a:t>
            </a:r>
            <a:r>
              <a:rPr sz="2800" spc="-70" dirty="0">
                <a:solidFill>
                  <a:srgbClr val="FFFFFF"/>
                </a:solidFill>
              </a:rPr>
              <a:t> </a:t>
            </a:r>
            <a:r>
              <a:rPr sz="2800" spc="120" dirty="0">
                <a:solidFill>
                  <a:srgbClr val="FFFFFF"/>
                </a:solidFill>
              </a:rPr>
              <a:t>BIN</a:t>
            </a:r>
            <a:r>
              <a:rPr sz="2800" spc="130" dirty="0">
                <a:solidFill>
                  <a:srgbClr val="FFFFFF"/>
                </a:solidFill>
              </a:rPr>
              <a:t>A</a:t>
            </a:r>
            <a:r>
              <a:rPr sz="2800" spc="-220" dirty="0">
                <a:solidFill>
                  <a:srgbClr val="FFFFFF"/>
                </a:solidFill>
              </a:rPr>
              <a:t>R</a:t>
            </a:r>
            <a:r>
              <a:rPr sz="2800" spc="90" dirty="0">
                <a:solidFill>
                  <a:srgbClr val="FFFFFF"/>
                </a:solidFill>
              </a:rPr>
              <a:t>Y</a:t>
            </a:r>
            <a:r>
              <a:rPr sz="2800" spc="-425" dirty="0">
                <a:solidFill>
                  <a:srgbClr val="FFFFFF"/>
                </a:solidFill>
              </a:rPr>
              <a:t> </a:t>
            </a:r>
            <a:r>
              <a:rPr sz="2800" spc="5" dirty="0">
                <a:solidFill>
                  <a:srgbClr val="FFFFFF"/>
                </a:solidFill>
              </a:rPr>
              <a:t>TR</a:t>
            </a:r>
            <a:r>
              <a:rPr sz="2800" spc="10" dirty="0">
                <a:solidFill>
                  <a:srgbClr val="FFFFFF"/>
                </a:solidFill>
              </a:rPr>
              <a:t>E</a:t>
            </a:r>
            <a:r>
              <a:rPr sz="2800" spc="-105" dirty="0">
                <a:solidFill>
                  <a:srgbClr val="FFFFFF"/>
                </a:solidFill>
              </a:rPr>
              <a:t>E</a:t>
            </a:r>
            <a:endParaRPr sz="2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40943" y="2253027"/>
          <a:ext cx="10847070" cy="475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7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3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2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87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2121">
                <a:tc>
                  <a:txBody>
                    <a:bodyPr/>
                    <a:lstStyle/>
                    <a:p>
                      <a:pPr marL="306070" marR="41275" indent="-306070" algn="r">
                        <a:lnSpc>
                          <a:spcPts val="1805"/>
                        </a:lnSpc>
                        <a:buClr>
                          <a:srgbClr val="903062"/>
                        </a:buClr>
                        <a:buSzPct val="91666"/>
                        <a:buFont typeface="Cambria"/>
                        <a:buChar char="◾"/>
                        <a:tabLst>
                          <a:tab pos="306070" algn="l"/>
                          <a:tab pos="306705" algn="l"/>
                        </a:tabLst>
                      </a:pPr>
                      <a:r>
                        <a:rPr sz="1800" spc="310" dirty="0">
                          <a:solidFill>
                            <a:srgbClr val="3C3C3C"/>
                          </a:solidFill>
                          <a:latin typeface="SimSun"/>
                          <a:cs typeface="SimSun"/>
                        </a:rPr>
                        <a:t>A</a:t>
                      </a:r>
                      <a:r>
                        <a:rPr sz="1800" spc="-90" dirty="0">
                          <a:solidFill>
                            <a:srgbClr val="3C3C3C"/>
                          </a:solidFill>
                          <a:latin typeface="SimSun"/>
                          <a:cs typeface="SimSun"/>
                        </a:rPr>
                        <a:t> </a:t>
                      </a:r>
                      <a:r>
                        <a:rPr sz="1800" spc="-114" dirty="0">
                          <a:solidFill>
                            <a:srgbClr val="3C3C3C"/>
                          </a:solidFill>
                          <a:latin typeface="SimSun"/>
                          <a:cs typeface="SimSun"/>
                        </a:rPr>
                        <a:t>perfect</a:t>
                      </a:r>
                      <a:r>
                        <a:rPr sz="1800" spc="-90" dirty="0">
                          <a:solidFill>
                            <a:srgbClr val="3C3C3C"/>
                          </a:solidFill>
                          <a:latin typeface="SimSun"/>
                          <a:cs typeface="SimSun"/>
                        </a:rPr>
                        <a:t> </a:t>
                      </a:r>
                      <a:r>
                        <a:rPr sz="1800" spc="-50" dirty="0">
                          <a:solidFill>
                            <a:srgbClr val="3C3C3C"/>
                          </a:solidFill>
                          <a:latin typeface="SimSun"/>
                          <a:cs typeface="SimSun"/>
                        </a:rPr>
                        <a:t>binary</a:t>
                      </a:r>
                      <a:r>
                        <a:rPr sz="1800" spc="-90" dirty="0">
                          <a:solidFill>
                            <a:srgbClr val="3C3C3C"/>
                          </a:solidFill>
                          <a:latin typeface="SimSun"/>
                          <a:cs typeface="SimSun"/>
                        </a:rPr>
                        <a:t> </a:t>
                      </a:r>
                      <a:r>
                        <a:rPr sz="1800" spc="-130" dirty="0">
                          <a:solidFill>
                            <a:srgbClr val="3C3C3C"/>
                          </a:solidFill>
                          <a:latin typeface="SimSun"/>
                          <a:cs typeface="SimSun"/>
                        </a:rPr>
                        <a:t>tree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ts val="1805"/>
                        </a:lnSpc>
                      </a:pPr>
                      <a:r>
                        <a:rPr sz="1800" spc="-5" dirty="0">
                          <a:solidFill>
                            <a:srgbClr val="3C3C3C"/>
                          </a:solidFill>
                          <a:latin typeface="SimSun"/>
                          <a:cs typeface="SimSun"/>
                        </a:rPr>
                        <a:t>i</a:t>
                      </a:r>
                      <a:r>
                        <a:rPr sz="1800" dirty="0">
                          <a:solidFill>
                            <a:srgbClr val="3C3C3C"/>
                          </a:solidFill>
                          <a:latin typeface="SimSun"/>
                          <a:cs typeface="SimSun"/>
                        </a:rPr>
                        <a:t>s</a:t>
                      </a:r>
                      <a:r>
                        <a:rPr sz="1800" spc="-95" dirty="0">
                          <a:solidFill>
                            <a:srgbClr val="3C3C3C"/>
                          </a:solidFill>
                          <a:latin typeface="SimSun"/>
                          <a:cs typeface="SimSun"/>
                        </a:rPr>
                        <a:t> </a:t>
                      </a:r>
                      <a:r>
                        <a:rPr sz="1800" dirty="0">
                          <a:solidFill>
                            <a:srgbClr val="3C3C3C"/>
                          </a:solidFill>
                          <a:latin typeface="SimSun"/>
                          <a:cs typeface="SimSun"/>
                        </a:rPr>
                        <a:t>a</a:t>
                      </a:r>
                      <a:r>
                        <a:rPr sz="1800" spc="-95" dirty="0">
                          <a:solidFill>
                            <a:srgbClr val="3C3C3C"/>
                          </a:solidFill>
                          <a:latin typeface="SimSun"/>
                          <a:cs typeface="SimSun"/>
                        </a:rPr>
                        <a:t> </a:t>
                      </a:r>
                      <a:r>
                        <a:rPr sz="1800" spc="-5" dirty="0">
                          <a:solidFill>
                            <a:srgbClr val="3C3C3C"/>
                          </a:solidFill>
                          <a:latin typeface="SimSun"/>
                          <a:cs typeface="SimSun"/>
                        </a:rPr>
                        <a:t>b</a:t>
                      </a:r>
                      <a:r>
                        <a:rPr sz="1800" spc="-10" dirty="0">
                          <a:solidFill>
                            <a:srgbClr val="3C3C3C"/>
                          </a:solidFill>
                          <a:latin typeface="SimSun"/>
                          <a:cs typeface="SimSun"/>
                        </a:rPr>
                        <a:t>i</a:t>
                      </a:r>
                      <a:r>
                        <a:rPr sz="1800" dirty="0">
                          <a:solidFill>
                            <a:srgbClr val="3C3C3C"/>
                          </a:solidFill>
                          <a:latin typeface="SimSun"/>
                          <a:cs typeface="SimSun"/>
                        </a:rPr>
                        <a:t>nary</a:t>
                      </a:r>
                      <a:r>
                        <a:rPr sz="1800" spc="-85" dirty="0">
                          <a:solidFill>
                            <a:srgbClr val="3C3C3C"/>
                          </a:solidFill>
                          <a:latin typeface="SimSun"/>
                          <a:cs typeface="SimSun"/>
                        </a:rPr>
                        <a:t> </a:t>
                      </a:r>
                      <a:r>
                        <a:rPr sz="1800" dirty="0">
                          <a:solidFill>
                            <a:srgbClr val="3C3C3C"/>
                          </a:solidFill>
                          <a:latin typeface="SimSun"/>
                          <a:cs typeface="SimSun"/>
                        </a:rPr>
                        <a:t>tr</a:t>
                      </a:r>
                      <a:r>
                        <a:rPr sz="1800" spc="5" dirty="0">
                          <a:solidFill>
                            <a:srgbClr val="3C3C3C"/>
                          </a:solidFill>
                          <a:latin typeface="SimSun"/>
                          <a:cs typeface="SimSun"/>
                        </a:rPr>
                        <a:t>e</a:t>
                      </a:r>
                      <a:r>
                        <a:rPr sz="1800" dirty="0">
                          <a:solidFill>
                            <a:srgbClr val="3C3C3C"/>
                          </a:solidFill>
                          <a:latin typeface="SimSun"/>
                          <a:cs typeface="SimSun"/>
                        </a:rPr>
                        <a:t>e</a:t>
                      </a:r>
                      <a:r>
                        <a:rPr sz="1800" spc="-95" dirty="0">
                          <a:solidFill>
                            <a:srgbClr val="3C3C3C"/>
                          </a:solidFill>
                          <a:latin typeface="SimSun"/>
                          <a:cs typeface="SimSun"/>
                        </a:rPr>
                        <a:t> </a:t>
                      </a:r>
                      <a:r>
                        <a:rPr sz="1800" spc="-5" dirty="0">
                          <a:solidFill>
                            <a:srgbClr val="3C3C3C"/>
                          </a:solidFill>
                          <a:latin typeface="SimSun"/>
                          <a:cs typeface="SimSun"/>
                        </a:rPr>
                        <a:t>i</a:t>
                      </a:r>
                      <a:r>
                        <a:rPr sz="1800" dirty="0">
                          <a:solidFill>
                            <a:srgbClr val="3C3C3C"/>
                          </a:solidFill>
                          <a:latin typeface="SimSun"/>
                          <a:cs typeface="SimSun"/>
                        </a:rPr>
                        <a:t>n</a:t>
                      </a:r>
                      <a:r>
                        <a:rPr sz="1800" spc="-80" dirty="0">
                          <a:solidFill>
                            <a:srgbClr val="3C3C3C"/>
                          </a:solidFill>
                          <a:latin typeface="SimSun"/>
                          <a:cs typeface="SimSun"/>
                        </a:rPr>
                        <a:t> </a:t>
                      </a:r>
                      <a:r>
                        <a:rPr sz="1800" spc="-10" dirty="0">
                          <a:solidFill>
                            <a:srgbClr val="3C3C3C"/>
                          </a:solidFill>
                          <a:latin typeface="SimSun"/>
                          <a:cs typeface="SimSun"/>
                        </a:rPr>
                        <a:t>w</a:t>
                      </a:r>
                      <a:r>
                        <a:rPr sz="1800" spc="-5" dirty="0">
                          <a:solidFill>
                            <a:srgbClr val="3C3C3C"/>
                          </a:solidFill>
                          <a:latin typeface="SimSun"/>
                          <a:cs typeface="SimSun"/>
                        </a:rPr>
                        <a:t>h</a:t>
                      </a:r>
                      <a:r>
                        <a:rPr sz="1800" spc="-10" dirty="0">
                          <a:solidFill>
                            <a:srgbClr val="3C3C3C"/>
                          </a:solidFill>
                          <a:latin typeface="SimSun"/>
                          <a:cs typeface="SimSun"/>
                        </a:rPr>
                        <a:t>i</a:t>
                      </a:r>
                      <a:r>
                        <a:rPr sz="1800" dirty="0">
                          <a:solidFill>
                            <a:srgbClr val="3C3C3C"/>
                          </a:solidFill>
                          <a:latin typeface="SimSun"/>
                          <a:cs typeface="SimSun"/>
                        </a:rPr>
                        <a:t>ch</a:t>
                      </a:r>
                      <a:r>
                        <a:rPr sz="1800" spc="-50" dirty="0">
                          <a:solidFill>
                            <a:srgbClr val="3C3C3C"/>
                          </a:solidFill>
                          <a:latin typeface="SimSun"/>
                          <a:cs typeface="SimSun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all</a:t>
                      </a:r>
                      <a:r>
                        <a:rPr sz="1800" spc="-90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 </a:t>
                      </a:r>
                      <a:r>
                        <a:rPr sz="1800" spc="-5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i</a:t>
                      </a:r>
                      <a:r>
                        <a:rPr sz="1800" spc="-10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n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te</a:t>
                      </a:r>
                      <a:r>
                        <a:rPr sz="1800" spc="-5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rna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l</a:t>
                      </a:r>
                      <a:r>
                        <a:rPr sz="1800" spc="-65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no</a:t>
                      </a:r>
                      <a:r>
                        <a:rPr sz="1800" spc="5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d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es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1805"/>
                        </a:lnSpc>
                      </a:pPr>
                      <a:r>
                        <a:rPr sz="1800" spc="40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have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805"/>
                        </a:lnSpc>
                      </a:pPr>
                      <a:r>
                        <a:rPr sz="1800" spc="95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two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805"/>
                        </a:lnSpc>
                      </a:pPr>
                      <a:r>
                        <a:rPr sz="1800" spc="-80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children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805"/>
                        </a:lnSpc>
                      </a:pPr>
                      <a:r>
                        <a:rPr sz="1800" spc="80" dirty="0">
                          <a:solidFill>
                            <a:srgbClr val="3C3C3C"/>
                          </a:solidFill>
                          <a:latin typeface="SimSun"/>
                          <a:cs typeface="SimSun"/>
                        </a:rPr>
                        <a:t>and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805"/>
                        </a:lnSpc>
                      </a:pPr>
                      <a:r>
                        <a:rPr sz="1800" spc="-240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all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805"/>
                        </a:lnSpc>
                      </a:pPr>
                      <a:r>
                        <a:rPr sz="1800" spc="-90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leaves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366">
                <a:tc>
                  <a:txBody>
                    <a:bodyPr/>
                    <a:lstStyle/>
                    <a:p>
                      <a:pPr marR="46355" algn="r">
                        <a:lnSpc>
                          <a:spcPts val="1739"/>
                        </a:lnSpc>
                      </a:pPr>
                      <a:r>
                        <a:rPr sz="1800" spc="40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have</a:t>
                      </a:r>
                      <a:r>
                        <a:rPr sz="1800" spc="-105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 </a:t>
                      </a:r>
                      <a:r>
                        <a:rPr sz="1800" spc="-60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the</a:t>
                      </a:r>
                      <a:r>
                        <a:rPr sz="1800" spc="-100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 </a:t>
                      </a:r>
                      <a:r>
                        <a:rPr sz="1800" spc="110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same</a:t>
                      </a:r>
                      <a:r>
                        <a:rPr sz="1800" spc="-110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 </a:t>
                      </a:r>
                      <a:r>
                        <a:rPr sz="1800" spc="5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depth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739"/>
                        </a:lnSpc>
                      </a:pPr>
                      <a:r>
                        <a:rPr sz="1800" spc="-60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or</a:t>
                      </a:r>
                      <a:r>
                        <a:rPr sz="1800" spc="-135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 </a:t>
                      </a:r>
                      <a:r>
                        <a:rPr sz="1800" spc="110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same</a:t>
                      </a:r>
                      <a:r>
                        <a:rPr sz="1800" spc="-125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 </a:t>
                      </a:r>
                      <a:r>
                        <a:rPr sz="1800" spc="-175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level</a:t>
                      </a:r>
                      <a:r>
                        <a:rPr sz="1800" spc="-175" dirty="0">
                          <a:solidFill>
                            <a:srgbClr val="3C3C3C"/>
                          </a:solidFill>
                          <a:latin typeface="SimSun"/>
                          <a:cs typeface="SimSun"/>
                        </a:rPr>
                        <a:t>.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34593" y="4281932"/>
            <a:ext cx="7372350" cy="1494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57805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latin typeface="Trebuchet MS"/>
                <a:cs typeface="Trebuchet MS"/>
              </a:rPr>
              <a:t>Perfect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binary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trees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of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height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i="1" spc="-15" dirty="0">
                <a:latin typeface="Sitka Banner"/>
                <a:cs typeface="Sitka Banner"/>
              </a:rPr>
              <a:t>h</a:t>
            </a:r>
            <a:r>
              <a:rPr sz="1800" i="1" spc="95" dirty="0">
                <a:latin typeface="Sitka Banner"/>
                <a:cs typeface="Sitka Banner"/>
              </a:rPr>
              <a:t> </a:t>
            </a:r>
            <a:r>
              <a:rPr sz="1800" spc="105" dirty="0">
                <a:latin typeface="Trebuchet MS"/>
                <a:cs typeface="Trebuchet MS"/>
              </a:rPr>
              <a:t>=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160" dirty="0">
                <a:latin typeface="Trebuchet MS"/>
                <a:cs typeface="Trebuchet MS"/>
              </a:rPr>
              <a:t>0,</a:t>
            </a:r>
            <a:r>
              <a:rPr sz="1800" spc="-225" dirty="0">
                <a:latin typeface="Trebuchet MS"/>
                <a:cs typeface="Trebuchet MS"/>
              </a:rPr>
              <a:t> </a:t>
            </a:r>
            <a:r>
              <a:rPr sz="1800" spc="-160" dirty="0">
                <a:latin typeface="Trebuchet MS"/>
                <a:cs typeface="Trebuchet MS"/>
              </a:rPr>
              <a:t>1,</a:t>
            </a:r>
            <a:r>
              <a:rPr sz="1800" spc="-215" dirty="0">
                <a:latin typeface="Trebuchet MS"/>
                <a:cs typeface="Trebuchet MS"/>
              </a:rPr>
              <a:t> </a:t>
            </a:r>
            <a:r>
              <a:rPr sz="1800" spc="-160" dirty="0">
                <a:latin typeface="Trebuchet MS"/>
                <a:cs typeface="Trebuchet MS"/>
              </a:rPr>
              <a:t>2,</a:t>
            </a:r>
            <a:r>
              <a:rPr sz="1800" spc="-220" dirty="0">
                <a:latin typeface="Trebuchet MS"/>
                <a:cs typeface="Trebuchet MS"/>
              </a:rPr>
              <a:t> </a:t>
            </a:r>
            <a:r>
              <a:rPr sz="1800" spc="-160" dirty="0">
                <a:latin typeface="Trebuchet MS"/>
                <a:cs typeface="Trebuchet MS"/>
              </a:rPr>
              <a:t>3,</a:t>
            </a:r>
            <a:r>
              <a:rPr sz="1800" spc="-220" dirty="0">
                <a:latin typeface="Trebuchet MS"/>
                <a:cs typeface="Trebuchet MS"/>
              </a:rPr>
              <a:t> </a:t>
            </a:r>
            <a:r>
              <a:rPr sz="1800" spc="-120" dirty="0">
                <a:latin typeface="Trebuchet MS"/>
                <a:cs typeface="Trebuchet MS"/>
              </a:rPr>
              <a:t>and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160" dirty="0">
                <a:latin typeface="Trebuchet MS"/>
                <a:cs typeface="Trebuchet MS"/>
              </a:rPr>
              <a:t>4.</a:t>
            </a:r>
            <a:endParaRPr sz="1800">
              <a:latin typeface="Trebuchet MS"/>
              <a:cs typeface="Trebuchet MS"/>
            </a:endParaRPr>
          </a:p>
          <a:p>
            <a:pPr marL="344170" indent="-306705">
              <a:lnSpc>
                <a:spcPct val="100000"/>
              </a:lnSpc>
              <a:spcBef>
                <a:spcPts val="1285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44170" algn="l"/>
                <a:tab pos="344805" algn="l"/>
              </a:tabLst>
            </a:pPr>
            <a:r>
              <a:rPr sz="1800" spc="310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10" dirty="0">
                <a:solidFill>
                  <a:srgbClr val="3C3C3C"/>
                </a:solidFill>
                <a:latin typeface="SimSun"/>
                <a:cs typeface="SimSun"/>
              </a:rPr>
              <a:t>p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260" dirty="0">
                <a:solidFill>
                  <a:srgbClr val="3C3C3C"/>
                </a:solidFill>
                <a:latin typeface="SimSun"/>
                <a:cs typeface="SimSun"/>
              </a:rPr>
              <a:t>r</a:t>
            </a:r>
            <a:r>
              <a:rPr sz="1800" spc="-254" dirty="0">
                <a:solidFill>
                  <a:srgbClr val="3C3C3C"/>
                </a:solidFill>
                <a:latin typeface="SimSun"/>
                <a:cs typeface="SimSun"/>
              </a:rPr>
              <a:t>f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175" dirty="0">
                <a:solidFill>
                  <a:srgbClr val="3C3C3C"/>
                </a:solidFill>
                <a:latin typeface="SimSun"/>
                <a:cs typeface="SimSun"/>
              </a:rPr>
              <a:t>ct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85" dirty="0">
                <a:solidFill>
                  <a:srgbClr val="3C3C3C"/>
                </a:solidFill>
                <a:latin typeface="SimSun"/>
                <a:cs typeface="SimSun"/>
              </a:rPr>
              <a:t>b</a:t>
            </a:r>
            <a:r>
              <a:rPr sz="1800" spc="-125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800" spc="-45" dirty="0">
                <a:solidFill>
                  <a:srgbClr val="3C3C3C"/>
                </a:solidFill>
                <a:latin typeface="SimSun"/>
                <a:cs typeface="SimSun"/>
              </a:rPr>
              <a:t>ary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70" dirty="0">
                <a:solidFill>
                  <a:srgbClr val="3C3C3C"/>
                </a:solidFill>
                <a:latin typeface="SimSun"/>
                <a:cs typeface="SimSun"/>
              </a:rPr>
              <a:t>tr</a:t>
            </a:r>
            <a:r>
              <a:rPr sz="1800" spc="-16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heigh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30" dirty="0">
                <a:solidFill>
                  <a:srgbClr val="3C3C3C"/>
                </a:solidFill>
                <a:latin typeface="SimSun"/>
                <a:cs typeface="SimSun"/>
              </a:rPr>
              <a:t>h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ha</a:t>
            </a:r>
            <a:r>
              <a:rPr sz="1800" spc="-15" dirty="0">
                <a:solidFill>
                  <a:srgbClr val="3C3C3C"/>
                </a:solidFill>
                <a:latin typeface="SimSun"/>
                <a:cs typeface="SimSun"/>
              </a:rPr>
              <a:t>s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65" dirty="0">
                <a:solidFill>
                  <a:srgbClr val="FF0000"/>
                </a:solidFill>
                <a:latin typeface="SimSun"/>
                <a:cs typeface="SimSun"/>
              </a:rPr>
              <a:t>2</a:t>
            </a:r>
            <a:r>
              <a:rPr sz="1800" spc="127" baseline="25462" dirty="0">
                <a:solidFill>
                  <a:srgbClr val="FF0000"/>
                </a:solidFill>
                <a:latin typeface="SimSun"/>
                <a:cs typeface="SimSun"/>
              </a:rPr>
              <a:t>h</a:t>
            </a:r>
            <a:r>
              <a:rPr sz="1800" spc="-104" baseline="25462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150" baseline="25462" dirty="0">
                <a:solidFill>
                  <a:srgbClr val="FF0000"/>
                </a:solidFill>
                <a:latin typeface="SimSun"/>
                <a:cs typeface="SimSun"/>
              </a:rPr>
              <a:t>+</a:t>
            </a:r>
            <a:r>
              <a:rPr sz="1800" spc="-104" baseline="25462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67" baseline="25462" dirty="0">
                <a:solidFill>
                  <a:srgbClr val="FF0000"/>
                </a:solidFill>
                <a:latin typeface="SimSun"/>
                <a:cs typeface="SimSun"/>
              </a:rPr>
              <a:t>1</a:t>
            </a:r>
            <a:r>
              <a:rPr sz="1800" spc="322" baseline="25462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70" dirty="0">
                <a:solidFill>
                  <a:srgbClr val="FF0000"/>
                </a:solidFill>
                <a:latin typeface="Georgia"/>
                <a:cs typeface="Georgia"/>
              </a:rPr>
              <a:t>–</a:t>
            </a:r>
            <a:r>
              <a:rPr sz="180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spc="-5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spc="70" dirty="0">
                <a:solidFill>
                  <a:srgbClr val="FF0000"/>
                </a:solidFill>
                <a:latin typeface="SimSun"/>
                <a:cs typeface="SimSun"/>
              </a:rPr>
              <a:t>1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100" dirty="0">
                <a:solidFill>
                  <a:srgbClr val="3C3C3C"/>
                </a:solidFill>
                <a:latin typeface="SimSun"/>
                <a:cs typeface="SimSun"/>
              </a:rPr>
              <a:t>no</a:t>
            </a:r>
            <a:r>
              <a:rPr sz="1800" spc="105" dirty="0">
                <a:solidFill>
                  <a:srgbClr val="3C3C3C"/>
                </a:solidFill>
                <a:latin typeface="SimSun"/>
                <a:cs typeface="SimSun"/>
              </a:rPr>
              <a:t>d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254" dirty="0">
                <a:solidFill>
                  <a:srgbClr val="3C3C3C"/>
                </a:solidFill>
                <a:latin typeface="SimSun"/>
                <a:cs typeface="SimSun"/>
              </a:rPr>
              <a:t>s.</a:t>
            </a:r>
            <a:endParaRPr sz="1800">
              <a:latin typeface="SimSun"/>
              <a:cs typeface="SimSun"/>
            </a:endParaRPr>
          </a:p>
          <a:p>
            <a:pPr marL="344170" indent="-306705">
              <a:lnSpc>
                <a:spcPct val="100000"/>
              </a:lnSpc>
              <a:spcBef>
                <a:spcPts val="819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44170" algn="l"/>
                <a:tab pos="344805" algn="l"/>
              </a:tabLst>
            </a:pPr>
            <a:r>
              <a:rPr sz="1800" spc="10" dirty="0">
                <a:solidFill>
                  <a:srgbClr val="3C3C3C"/>
                </a:solidFill>
                <a:latin typeface="SimSun"/>
                <a:cs typeface="SimSun"/>
              </a:rPr>
              <a:t>There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are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80" dirty="0">
                <a:solidFill>
                  <a:srgbClr val="3C3C3C"/>
                </a:solidFill>
                <a:latin typeface="SimSun"/>
                <a:cs typeface="SimSun"/>
              </a:rPr>
              <a:t>2</a:t>
            </a:r>
            <a:r>
              <a:rPr sz="1800" spc="120" baseline="25462" dirty="0">
                <a:solidFill>
                  <a:srgbClr val="3C3C3C"/>
                </a:solidFill>
                <a:latin typeface="SimSun"/>
                <a:cs typeface="SimSun"/>
              </a:rPr>
              <a:t>h</a:t>
            </a:r>
            <a:r>
              <a:rPr sz="1800" spc="300" baseline="25462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Leaf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Nodes</a:t>
            </a:r>
            <a:endParaRPr sz="1800">
              <a:latin typeface="SimSun"/>
              <a:cs typeface="SimSun"/>
            </a:endParaRPr>
          </a:p>
          <a:p>
            <a:pPr marL="344170" indent="-306705">
              <a:lnSpc>
                <a:spcPct val="100000"/>
              </a:lnSpc>
              <a:spcBef>
                <a:spcPts val="815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44170" algn="l"/>
                <a:tab pos="344805" algn="l"/>
              </a:tabLst>
            </a:pPr>
            <a:r>
              <a:rPr sz="1800" spc="60" dirty="0">
                <a:solidFill>
                  <a:srgbClr val="3C3C3C"/>
                </a:solidFill>
                <a:latin typeface="SimSun"/>
                <a:cs typeface="SimSun"/>
              </a:rPr>
              <a:t>Over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40" dirty="0">
                <a:solidFill>
                  <a:srgbClr val="3C3C3C"/>
                </a:solidFill>
                <a:latin typeface="SimSun"/>
                <a:cs typeface="SimSun"/>
              </a:rPr>
              <a:t>half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45" dirty="0">
                <a:solidFill>
                  <a:srgbClr val="3C3C3C"/>
                </a:solidFill>
                <a:latin typeface="SimSun"/>
                <a:cs typeface="SimSun"/>
              </a:rPr>
              <a:t>all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5" dirty="0">
                <a:solidFill>
                  <a:srgbClr val="3C3C3C"/>
                </a:solidFill>
                <a:latin typeface="SimSun"/>
                <a:cs typeface="SimSun"/>
              </a:rPr>
              <a:t>nodes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5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perfect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0" dirty="0">
                <a:solidFill>
                  <a:srgbClr val="3C3C3C"/>
                </a:solidFill>
                <a:latin typeface="SimSun"/>
                <a:cs typeface="SimSun"/>
              </a:rPr>
              <a:t>binary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are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70" dirty="0">
                <a:solidFill>
                  <a:srgbClr val="3C3C3C"/>
                </a:solidFill>
                <a:latin typeface="SimSun"/>
                <a:cs typeface="SimSun"/>
              </a:rPr>
              <a:t>leaf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5" dirty="0">
                <a:solidFill>
                  <a:srgbClr val="3C3C3C"/>
                </a:solidFill>
                <a:latin typeface="SimSun"/>
                <a:cs typeface="SimSun"/>
              </a:rPr>
              <a:t>nodes.</a:t>
            </a:r>
            <a:endParaRPr sz="1800">
              <a:latin typeface="SimSun"/>
              <a:cs typeface="SimSu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9553" y="2975963"/>
            <a:ext cx="3704869" cy="122840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36339" y="2625470"/>
            <a:ext cx="3705596" cy="158114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/>
              <a:t>DATA</a:t>
            </a:r>
            <a:r>
              <a:rPr spc="-40" dirty="0"/>
              <a:t> </a:t>
            </a:r>
            <a:r>
              <a:rPr spc="20" dirty="0"/>
              <a:t>STRUCTURE</a:t>
            </a:r>
            <a:r>
              <a:rPr spc="-40" dirty="0"/>
              <a:t> </a:t>
            </a:r>
            <a:r>
              <a:rPr spc="105" dirty="0"/>
              <a:t>AND</a:t>
            </a:r>
            <a:r>
              <a:rPr spc="-35" dirty="0"/>
              <a:t> </a:t>
            </a:r>
            <a:r>
              <a:rPr spc="40" dirty="0"/>
              <a:t>ALGORITHM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40" dirty="0">
                <a:solidFill>
                  <a:srgbClr val="FFFFFF"/>
                </a:solidFill>
              </a:rPr>
              <a:t>B</a:t>
            </a:r>
            <a:r>
              <a:rPr sz="2800" spc="120" dirty="0">
                <a:solidFill>
                  <a:srgbClr val="FFFFFF"/>
                </a:solidFill>
              </a:rPr>
              <a:t>AL</a:t>
            </a:r>
            <a:r>
              <a:rPr sz="2800" spc="114" dirty="0">
                <a:solidFill>
                  <a:srgbClr val="FFFFFF"/>
                </a:solidFill>
              </a:rPr>
              <a:t>A</a:t>
            </a:r>
            <a:r>
              <a:rPr sz="2800" spc="240" dirty="0">
                <a:solidFill>
                  <a:srgbClr val="FFFFFF"/>
                </a:solidFill>
              </a:rPr>
              <a:t>NCED</a:t>
            </a:r>
            <a:r>
              <a:rPr sz="2800" spc="-50" dirty="0">
                <a:solidFill>
                  <a:srgbClr val="FFFFFF"/>
                </a:solidFill>
              </a:rPr>
              <a:t> </a:t>
            </a:r>
            <a:r>
              <a:rPr sz="2800" spc="120" dirty="0">
                <a:solidFill>
                  <a:srgbClr val="FFFFFF"/>
                </a:solidFill>
              </a:rPr>
              <a:t>BIN</a:t>
            </a:r>
            <a:r>
              <a:rPr sz="2800" spc="135" dirty="0">
                <a:solidFill>
                  <a:srgbClr val="FFFFFF"/>
                </a:solidFill>
              </a:rPr>
              <a:t>A</a:t>
            </a:r>
            <a:r>
              <a:rPr sz="2800" spc="-220" dirty="0">
                <a:solidFill>
                  <a:srgbClr val="FFFFFF"/>
                </a:solidFill>
              </a:rPr>
              <a:t>R</a:t>
            </a:r>
            <a:r>
              <a:rPr sz="2800" spc="90" dirty="0">
                <a:solidFill>
                  <a:srgbClr val="FFFFFF"/>
                </a:solidFill>
              </a:rPr>
              <a:t>Y</a:t>
            </a:r>
            <a:r>
              <a:rPr sz="2800" spc="-425" dirty="0">
                <a:solidFill>
                  <a:srgbClr val="FFFFFF"/>
                </a:solidFill>
              </a:rPr>
              <a:t> </a:t>
            </a:r>
            <a:r>
              <a:rPr sz="2800" spc="5" dirty="0">
                <a:solidFill>
                  <a:srgbClr val="FFFFFF"/>
                </a:solidFill>
              </a:rPr>
              <a:t>TR</a:t>
            </a:r>
            <a:r>
              <a:rPr sz="2800" spc="10" dirty="0">
                <a:solidFill>
                  <a:srgbClr val="FFFFFF"/>
                </a:solidFill>
              </a:rPr>
              <a:t>E</a:t>
            </a:r>
            <a:r>
              <a:rPr sz="2800" spc="-105" dirty="0">
                <a:solidFill>
                  <a:srgbClr val="FFFFFF"/>
                </a:solidFill>
              </a:rPr>
              <a:t>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59993" y="2043576"/>
            <a:ext cx="7762240" cy="1934210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1235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310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5" dirty="0">
                <a:solidFill>
                  <a:srgbClr val="3C3C3C"/>
                </a:solidFill>
                <a:latin typeface="SimSun"/>
                <a:cs typeface="SimSun"/>
              </a:rPr>
              <a:t>balanced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0" dirty="0">
                <a:solidFill>
                  <a:srgbClr val="3C3C3C"/>
                </a:solidFill>
                <a:latin typeface="SimSun"/>
                <a:cs typeface="SimSun"/>
              </a:rPr>
              <a:t>binary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0" dirty="0">
                <a:solidFill>
                  <a:srgbClr val="3C3C3C"/>
                </a:solidFill>
                <a:latin typeface="SimSun"/>
                <a:cs typeface="SimSun"/>
              </a:rPr>
              <a:t>binary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65" dirty="0">
                <a:solidFill>
                  <a:srgbClr val="3C3C3C"/>
                </a:solidFill>
                <a:latin typeface="SimSun"/>
                <a:cs typeface="SimSun"/>
              </a:rPr>
              <a:t>which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45" dirty="0">
                <a:solidFill>
                  <a:srgbClr val="3C3C3C"/>
                </a:solidFill>
                <a:latin typeface="SimSun"/>
                <a:cs typeface="SimSun"/>
              </a:rPr>
              <a:t>for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0" dirty="0">
                <a:solidFill>
                  <a:srgbClr val="3C3C3C"/>
                </a:solidFill>
                <a:latin typeface="SimSun"/>
                <a:cs typeface="SimSun"/>
              </a:rPr>
              <a:t>each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endParaRPr sz="1800">
              <a:latin typeface="SimSun"/>
              <a:cs typeface="SimSun"/>
            </a:endParaRPr>
          </a:p>
          <a:p>
            <a:pPr marL="641985" lvl="1" indent="-305435">
              <a:lnSpc>
                <a:spcPct val="100000"/>
              </a:lnSpc>
              <a:spcBef>
                <a:spcPts val="1005"/>
              </a:spcBef>
              <a:buClr>
                <a:srgbClr val="903062"/>
              </a:buClr>
              <a:buSzPct val="90625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600" spc="8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229" dirty="0">
                <a:solidFill>
                  <a:srgbClr val="3C3C3C"/>
                </a:solidFill>
                <a:latin typeface="SimSun"/>
                <a:cs typeface="SimSun"/>
              </a:rPr>
              <a:t>left</a:t>
            </a:r>
            <a:r>
              <a:rPr sz="1600" spc="-3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70" dirty="0">
                <a:solidFill>
                  <a:srgbClr val="3C3C3C"/>
                </a:solidFill>
                <a:latin typeface="SimSun"/>
                <a:cs typeface="SimSun"/>
              </a:rPr>
              <a:t>and</a:t>
            </a:r>
            <a:r>
              <a:rPr sz="16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25" dirty="0">
                <a:solidFill>
                  <a:srgbClr val="3C3C3C"/>
                </a:solidFill>
                <a:latin typeface="SimSun"/>
                <a:cs typeface="SimSun"/>
              </a:rPr>
              <a:t>right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80" dirty="0">
                <a:solidFill>
                  <a:srgbClr val="3C3C3C"/>
                </a:solidFill>
                <a:latin typeface="SimSun"/>
                <a:cs typeface="SimSun"/>
              </a:rPr>
              <a:t>sub-tree</a:t>
            </a:r>
            <a:r>
              <a:rPr sz="16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75" dirty="0">
                <a:solidFill>
                  <a:srgbClr val="FF0000"/>
                </a:solidFill>
                <a:latin typeface="SimSun"/>
                <a:cs typeface="SimSun"/>
              </a:rPr>
              <a:t>heights</a:t>
            </a:r>
            <a:r>
              <a:rPr sz="1600" spc="-2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170" dirty="0">
                <a:solidFill>
                  <a:srgbClr val="FF0000"/>
                </a:solidFill>
                <a:latin typeface="SimSun"/>
                <a:cs typeface="SimSun"/>
              </a:rPr>
              <a:t>differ</a:t>
            </a:r>
            <a:r>
              <a:rPr sz="1600" spc="-5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60" dirty="0">
                <a:solidFill>
                  <a:srgbClr val="FF0000"/>
                </a:solidFill>
                <a:latin typeface="SimSun"/>
                <a:cs typeface="SimSun"/>
              </a:rPr>
              <a:t>by</a:t>
            </a:r>
            <a:r>
              <a:rPr sz="1600" spc="-7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125" dirty="0">
                <a:solidFill>
                  <a:srgbClr val="FF0000"/>
                </a:solidFill>
                <a:latin typeface="SimSun"/>
                <a:cs typeface="SimSun"/>
              </a:rPr>
              <a:t>at</a:t>
            </a:r>
            <a:r>
              <a:rPr sz="1600" spc="-7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45" dirty="0">
                <a:solidFill>
                  <a:srgbClr val="FF0000"/>
                </a:solidFill>
                <a:latin typeface="SimSun"/>
                <a:cs typeface="SimSun"/>
              </a:rPr>
              <a:t>most</a:t>
            </a:r>
            <a:r>
              <a:rPr sz="1600" spc="-5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45" dirty="0">
                <a:solidFill>
                  <a:srgbClr val="FF0000"/>
                </a:solidFill>
                <a:latin typeface="SimSun"/>
                <a:cs typeface="SimSun"/>
              </a:rPr>
              <a:t>one</a:t>
            </a:r>
            <a:r>
              <a:rPr sz="1600" spc="-4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70" dirty="0">
                <a:solidFill>
                  <a:srgbClr val="3C3C3C"/>
                </a:solidFill>
                <a:latin typeface="SimSun"/>
                <a:cs typeface="SimSun"/>
              </a:rPr>
              <a:t>and</a:t>
            </a:r>
            <a:endParaRPr sz="1600">
              <a:latin typeface="SimSun"/>
              <a:cs typeface="SimSun"/>
            </a:endParaRPr>
          </a:p>
          <a:p>
            <a:pPr marL="641985" lvl="1" indent="-305435">
              <a:lnSpc>
                <a:spcPct val="100000"/>
              </a:lnSpc>
              <a:spcBef>
                <a:spcPts val="985"/>
              </a:spcBef>
              <a:buClr>
                <a:srgbClr val="903062"/>
              </a:buClr>
              <a:buSzPct val="90625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600" spc="80" dirty="0">
                <a:solidFill>
                  <a:srgbClr val="3C3C3C"/>
                </a:solidFill>
                <a:latin typeface="SimSun"/>
                <a:cs typeface="SimSun"/>
              </a:rPr>
              <a:t>Th</a:t>
            </a:r>
            <a:r>
              <a:rPr sz="1600" spc="8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6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340" dirty="0">
                <a:solidFill>
                  <a:srgbClr val="3C3C3C"/>
                </a:solidFill>
                <a:latin typeface="SimSun"/>
                <a:cs typeface="SimSun"/>
              </a:rPr>
              <a:t>l</a:t>
            </a:r>
            <a:r>
              <a:rPr sz="1600" spc="-15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600" spc="-160" dirty="0">
                <a:solidFill>
                  <a:srgbClr val="3C3C3C"/>
                </a:solidFill>
                <a:latin typeface="SimSun"/>
                <a:cs typeface="SimSun"/>
              </a:rPr>
              <a:t>f</a:t>
            </a:r>
            <a:r>
              <a:rPr sz="1600" spc="-260" dirty="0">
                <a:solidFill>
                  <a:srgbClr val="3C3C3C"/>
                </a:solidFill>
                <a:latin typeface="SimSun"/>
                <a:cs typeface="SimSun"/>
              </a:rPr>
              <a:t>t</a:t>
            </a:r>
            <a:r>
              <a:rPr sz="1600" spc="-4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10" dirty="0">
                <a:solidFill>
                  <a:srgbClr val="3C3C3C"/>
                </a:solidFill>
                <a:latin typeface="SimSun"/>
                <a:cs typeface="SimSun"/>
              </a:rPr>
              <a:t>su</a:t>
            </a:r>
            <a:r>
              <a:rPr sz="1600" spc="15" dirty="0">
                <a:solidFill>
                  <a:srgbClr val="3C3C3C"/>
                </a:solidFill>
                <a:latin typeface="SimSun"/>
                <a:cs typeface="SimSun"/>
              </a:rPr>
              <a:t>b</a:t>
            </a:r>
            <a:r>
              <a:rPr sz="1600" spc="-215" dirty="0">
                <a:solidFill>
                  <a:srgbClr val="3C3C3C"/>
                </a:solidFill>
                <a:latin typeface="SimSun"/>
                <a:cs typeface="SimSun"/>
              </a:rPr>
              <a:t>-</a:t>
            </a:r>
            <a:r>
              <a:rPr sz="1600" spc="-150" dirty="0">
                <a:solidFill>
                  <a:srgbClr val="3C3C3C"/>
                </a:solidFill>
                <a:latin typeface="SimSun"/>
                <a:cs typeface="SimSun"/>
              </a:rPr>
              <a:t>tr</a:t>
            </a:r>
            <a:r>
              <a:rPr sz="1600" spc="-16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600" spc="-2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6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245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600" spc="-240" dirty="0">
                <a:solidFill>
                  <a:srgbClr val="3C3C3C"/>
                </a:solidFill>
                <a:latin typeface="SimSun"/>
                <a:cs typeface="SimSun"/>
              </a:rPr>
              <a:t>s</a:t>
            </a:r>
            <a:r>
              <a:rPr sz="16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30" dirty="0">
                <a:solidFill>
                  <a:srgbClr val="FF0000"/>
                </a:solidFill>
                <a:latin typeface="SimSun"/>
                <a:cs typeface="SimSun"/>
              </a:rPr>
              <a:t>bala</a:t>
            </a:r>
            <a:r>
              <a:rPr sz="1600" spc="-35" dirty="0">
                <a:solidFill>
                  <a:srgbClr val="FF0000"/>
                </a:solidFill>
                <a:latin typeface="SimSun"/>
                <a:cs typeface="SimSun"/>
              </a:rPr>
              <a:t>n</a:t>
            </a:r>
            <a:r>
              <a:rPr sz="1600" spc="5" dirty="0">
                <a:solidFill>
                  <a:srgbClr val="FF0000"/>
                </a:solidFill>
                <a:latin typeface="SimSun"/>
                <a:cs typeface="SimSun"/>
              </a:rPr>
              <a:t>ced</a:t>
            </a:r>
            <a:r>
              <a:rPr sz="1600" spc="-5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70" dirty="0">
                <a:solidFill>
                  <a:srgbClr val="3C3C3C"/>
                </a:solidFill>
                <a:latin typeface="SimSun"/>
                <a:cs typeface="SimSun"/>
              </a:rPr>
              <a:t>and</a:t>
            </a:r>
            <a:endParaRPr sz="1600">
              <a:latin typeface="SimSun"/>
              <a:cs typeface="SimSun"/>
            </a:endParaRPr>
          </a:p>
          <a:p>
            <a:pPr marL="641985" lvl="1" indent="-305435">
              <a:lnSpc>
                <a:spcPct val="100000"/>
              </a:lnSpc>
              <a:spcBef>
                <a:spcPts val="985"/>
              </a:spcBef>
              <a:buClr>
                <a:srgbClr val="903062"/>
              </a:buClr>
              <a:buSzPct val="90625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600" spc="80" dirty="0">
                <a:solidFill>
                  <a:srgbClr val="3C3C3C"/>
                </a:solidFill>
                <a:latin typeface="SimSun"/>
                <a:cs typeface="SimSun"/>
              </a:rPr>
              <a:t>Th</a:t>
            </a:r>
            <a:r>
              <a:rPr sz="1600" spc="8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90" dirty="0">
                <a:solidFill>
                  <a:srgbClr val="3C3C3C"/>
                </a:solidFill>
                <a:latin typeface="SimSun"/>
                <a:cs typeface="SimSun"/>
              </a:rPr>
              <a:t>rig</a:t>
            </a:r>
            <a:r>
              <a:rPr sz="1600" spc="-95" dirty="0">
                <a:solidFill>
                  <a:srgbClr val="3C3C3C"/>
                </a:solidFill>
                <a:latin typeface="SimSun"/>
                <a:cs typeface="SimSun"/>
              </a:rPr>
              <a:t>h</a:t>
            </a:r>
            <a:r>
              <a:rPr sz="1600" spc="-260" dirty="0">
                <a:solidFill>
                  <a:srgbClr val="3C3C3C"/>
                </a:solidFill>
                <a:latin typeface="SimSun"/>
                <a:cs typeface="SimSun"/>
              </a:rPr>
              <a:t>t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5" dirty="0">
                <a:solidFill>
                  <a:srgbClr val="3C3C3C"/>
                </a:solidFill>
                <a:latin typeface="SimSun"/>
                <a:cs typeface="SimSun"/>
              </a:rPr>
              <a:t>su</a:t>
            </a:r>
            <a:r>
              <a:rPr sz="1600" spc="15" dirty="0">
                <a:solidFill>
                  <a:srgbClr val="3C3C3C"/>
                </a:solidFill>
                <a:latin typeface="SimSun"/>
                <a:cs typeface="SimSun"/>
              </a:rPr>
              <a:t>b</a:t>
            </a:r>
            <a:r>
              <a:rPr sz="1600" spc="-215" dirty="0">
                <a:solidFill>
                  <a:srgbClr val="3C3C3C"/>
                </a:solidFill>
                <a:latin typeface="SimSun"/>
                <a:cs typeface="SimSun"/>
              </a:rPr>
              <a:t>-</a:t>
            </a:r>
            <a:r>
              <a:rPr sz="1600" spc="-12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250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600" spc="-245" dirty="0">
                <a:solidFill>
                  <a:srgbClr val="3C3C3C"/>
                </a:solidFill>
                <a:latin typeface="SimSun"/>
                <a:cs typeface="SimSun"/>
              </a:rPr>
              <a:t>s</a:t>
            </a:r>
            <a:r>
              <a:rPr sz="16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40" dirty="0">
                <a:solidFill>
                  <a:srgbClr val="FF0000"/>
                </a:solidFill>
                <a:latin typeface="SimSun"/>
                <a:cs typeface="SimSun"/>
              </a:rPr>
              <a:t>b</a:t>
            </a:r>
            <a:r>
              <a:rPr sz="1600" spc="45" dirty="0">
                <a:solidFill>
                  <a:srgbClr val="FF0000"/>
                </a:solidFill>
                <a:latin typeface="SimSun"/>
                <a:cs typeface="SimSun"/>
              </a:rPr>
              <a:t>a</a:t>
            </a:r>
            <a:r>
              <a:rPr sz="1600" spc="-340" dirty="0">
                <a:solidFill>
                  <a:srgbClr val="FF0000"/>
                </a:solidFill>
                <a:latin typeface="SimSun"/>
                <a:cs typeface="SimSun"/>
              </a:rPr>
              <a:t>l</a:t>
            </a:r>
            <a:r>
              <a:rPr sz="1600" spc="25" dirty="0">
                <a:solidFill>
                  <a:srgbClr val="FF0000"/>
                </a:solidFill>
                <a:latin typeface="SimSun"/>
                <a:cs typeface="SimSun"/>
              </a:rPr>
              <a:t>ance</a:t>
            </a:r>
            <a:r>
              <a:rPr sz="1600" spc="20" dirty="0">
                <a:solidFill>
                  <a:srgbClr val="FF0000"/>
                </a:solidFill>
                <a:latin typeface="SimSun"/>
                <a:cs typeface="SimSun"/>
              </a:rPr>
              <a:t>d</a:t>
            </a:r>
            <a:r>
              <a:rPr sz="1600" spc="-295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600">
              <a:latin typeface="SimSun"/>
              <a:cs typeface="SimSun"/>
            </a:endParaRPr>
          </a:p>
          <a:p>
            <a:pPr marL="3450590">
              <a:lnSpc>
                <a:spcPct val="100000"/>
              </a:lnSpc>
              <a:spcBef>
                <a:spcPts val="1080"/>
              </a:spcBef>
            </a:pPr>
            <a:r>
              <a:rPr sz="1600" spc="-15" dirty="0">
                <a:solidFill>
                  <a:srgbClr val="3C3C3C"/>
                </a:solidFill>
                <a:latin typeface="Trebuchet MS"/>
                <a:cs typeface="Trebuchet MS"/>
              </a:rPr>
              <a:t>Which</a:t>
            </a:r>
            <a:r>
              <a:rPr sz="1600" spc="-30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600" spc="-55" dirty="0">
                <a:solidFill>
                  <a:srgbClr val="3C3C3C"/>
                </a:solidFill>
                <a:latin typeface="Trebuchet MS"/>
                <a:cs typeface="Trebuchet MS"/>
              </a:rPr>
              <a:t>one</a:t>
            </a:r>
            <a:r>
              <a:rPr sz="1600" spc="-20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600" spc="-90" dirty="0">
                <a:solidFill>
                  <a:srgbClr val="3C3C3C"/>
                </a:solidFill>
                <a:latin typeface="Trebuchet MS"/>
                <a:cs typeface="Trebuchet MS"/>
              </a:rPr>
              <a:t>of</a:t>
            </a:r>
            <a:r>
              <a:rPr sz="1600" spc="-30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600" spc="-100" dirty="0">
                <a:solidFill>
                  <a:srgbClr val="3C3C3C"/>
                </a:solidFill>
                <a:latin typeface="Trebuchet MS"/>
                <a:cs typeface="Trebuchet MS"/>
              </a:rPr>
              <a:t>the</a:t>
            </a:r>
            <a:r>
              <a:rPr sz="1600" spc="-20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600" spc="-90" dirty="0">
                <a:solidFill>
                  <a:srgbClr val="3C3C3C"/>
                </a:solidFill>
                <a:latin typeface="Trebuchet MS"/>
                <a:cs typeface="Trebuchet MS"/>
              </a:rPr>
              <a:t>following</a:t>
            </a:r>
            <a:r>
              <a:rPr sz="1600" spc="-10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600" spc="-75" dirty="0">
                <a:solidFill>
                  <a:srgbClr val="3C3C3C"/>
                </a:solidFill>
                <a:latin typeface="Trebuchet MS"/>
                <a:cs typeface="Trebuchet MS"/>
              </a:rPr>
              <a:t>is</a:t>
            </a:r>
            <a:r>
              <a:rPr sz="1600" spc="-30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600" spc="-114" dirty="0">
                <a:solidFill>
                  <a:srgbClr val="3C3C3C"/>
                </a:solidFill>
                <a:latin typeface="Trebuchet MS"/>
                <a:cs typeface="Trebuchet MS"/>
              </a:rPr>
              <a:t>balanced</a:t>
            </a:r>
            <a:r>
              <a:rPr sz="1600" spc="-35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600" spc="-80" dirty="0">
                <a:solidFill>
                  <a:srgbClr val="3C3C3C"/>
                </a:solidFill>
                <a:latin typeface="Trebuchet MS"/>
                <a:cs typeface="Trebuchet MS"/>
              </a:rPr>
              <a:t>binary</a:t>
            </a:r>
            <a:r>
              <a:rPr sz="1600" spc="-25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600" spc="-90" dirty="0">
                <a:solidFill>
                  <a:srgbClr val="3C3C3C"/>
                </a:solidFill>
                <a:latin typeface="Trebuchet MS"/>
                <a:cs typeface="Trebuchet MS"/>
              </a:rPr>
              <a:t>tree</a:t>
            </a:r>
            <a:r>
              <a:rPr sz="1600" spc="-20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3C3C3C"/>
                </a:solidFill>
                <a:latin typeface="Trebuchet MS"/>
                <a:cs typeface="Trebuchet MS"/>
              </a:rPr>
              <a:t>?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5969" y="4312920"/>
            <a:ext cx="1247775" cy="118147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99623" y="4388757"/>
            <a:ext cx="1533875" cy="107703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18176" y="4390644"/>
            <a:ext cx="994338" cy="144816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50822" y="4264674"/>
            <a:ext cx="1078413" cy="153625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/>
              <a:t>DATA</a:t>
            </a:r>
            <a:r>
              <a:rPr spc="-40" dirty="0"/>
              <a:t> </a:t>
            </a:r>
            <a:r>
              <a:rPr spc="20" dirty="0"/>
              <a:t>STRUCTURE</a:t>
            </a:r>
            <a:r>
              <a:rPr spc="-40" dirty="0"/>
              <a:t> </a:t>
            </a:r>
            <a:r>
              <a:rPr spc="105" dirty="0"/>
              <a:t>AND</a:t>
            </a:r>
            <a:r>
              <a:rPr spc="-35" dirty="0"/>
              <a:t> </a:t>
            </a:r>
            <a:r>
              <a:rPr spc="40" dirty="0"/>
              <a:t>ALGORITHM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420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120" dirty="0">
                <a:solidFill>
                  <a:srgbClr val="FFFFFF"/>
                </a:solidFill>
              </a:rPr>
              <a:t>BIN</a:t>
            </a:r>
            <a:r>
              <a:rPr sz="2800" spc="135" dirty="0">
                <a:solidFill>
                  <a:srgbClr val="FFFFFF"/>
                </a:solidFill>
              </a:rPr>
              <a:t>A</a:t>
            </a:r>
            <a:r>
              <a:rPr sz="2800" spc="-220" dirty="0">
                <a:solidFill>
                  <a:srgbClr val="FFFFFF"/>
                </a:solidFill>
              </a:rPr>
              <a:t>R</a:t>
            </a:r>
            <a:r>
              <a:rPr sz="2800" spc="90" dirty="0">
                <a:solidFill>
                  <a:srgbClr val="FFFFFF"/>
                </a:solidFill>
              </a:rPr>
              <a:t>Y</a:t>
            </a:r>
            <a:r>
              <a:rPr sz="2800" spc="-70" dirty="0">
                <a:solidFill>
                  <a:srgbClr val="FFFFFF"/>
                </a:solidFill>
              </a:rPr>
              <a:t> </a:t>
            </a:r>
            <a:r>
              <a:rPr sz="2800" spc="-65" dirty="0">
                <a:solidFill>
                  <a:srgbClr val="FFFFFF"/>
                </a:solidFill>
              </a:rPr>
              <a:t>S</a:t>
            </a:r>
            <a:r>
              <a:rPr sz="2800" spc="135" dirty="0">
                <a:solidFill>
                  <a:srgbClr val="FFFFFF"/>
                </a:solidFill>
              </a:rPr>
              <a:t>EARCH</a:t>
            </a:r>
            <a:r>
              <a:rPr sz="2800" spc="-420" dirty="0">
                <a:solidFill>
                  <a:srgbClr val="FFFFFF"/>
                </a:solidFill>
              </a:rPr>
              <a:t> </a:t>
            </a:r>
            <a:r>
              <a:rPr sz="2800" spc="65" dirty="0">
                <a:solidFill>
                  <a:srgbClr val="FFFFFF"/>
                </a:solidFill>
              </a:rPr>
              <a:t>T</a:t>
            </a:r>
            <a:r>
              <a:rPr sz="2800" b="1" spc="180" dirty="0">
                <a:solidFill>
                  <a:srgbClr val="FFFFFF"/>
                </a:solidFill>
                <a:latin typeface="Trebuchet MS"/>
                <a:cs typeface="Trebuchet MS"/>
              </a:rPr>
              <a:t>REE</a:t>
            </a:r>
            <a:r>
              <a:rPr sz="28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30" dirty="0">
                <a:solidFill>
                  <a:srgbClr val="FFFFFF"/>
                </a:solidFill>
              </a:rPr>
              <a:t>(</a:t>
            </a:r>
            <a:r>
              <a:rPr sz="2800" b="1" spc="265" dirty="0">
                <a:solidFill>
                  <a:srgbClr val="FFFFFF"/>
                </a:solidFill>
                <a:latin typeface="Trebuchet MS"/>
                <a:cs typeface="Trebuchet MS"/>
              </a:rPr>
              <a:t>BS</a:t>
            </a:r>
            <a:r>
              <a:rPr sz="2800" b="1" spc="30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800" spc="-125" dirty="0">
                <a:solidFill>
                  <a:srgbClr val="FFFFFF"/>
                </a:solidFill>
              </a:rPr>
              <a:t>)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9993" y="2401137"/>
            <a:ext cx="8813165" cy="117792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1205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135" dirty="0">
                <a:solidFill>
                  <a:srgbClr val="3C3C3C"/>
                </a:solidFill>
                <a:latin typeface="SimSun"/>
                <a:cs typeface="SimSun"/>
              </a:rPr>
              <a:t>BST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65" dirty="0">
                <a:solidFill>
                  <a:srgbClr val="3C3C3C"/>
                </a:solidFill>
                <a:latin typeface="SimSun"/>
                <a:cs typeface="SimSun"/>
              </a:rPr>
              <a:t>which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40" dirty="0">
                <a:solidFill>
                  <a:srgbClr val="3C3C3C"/>
                </a:solidFill>
                <a:latin typeface="SimSun"/>
                <a:cs typeface="SimSun"/>
              </a:rPr>
              <a:t>all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0" dirty="0">
                <a:solidFill>
                  <a:srgbClr val="3C3C3C"/>
                </a:solidFill>
                <a:latin typeface="SimSun"/>
                <a:cs typeface="SimSun"/>
              </a:rPr>
              <a:t>nodes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follow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30" dirty="0">
                <a:solidFill>
                  <a:srgbClr val="3C3C3C"/>
                </a:solidFill>
                <a:latin typeface="SimSun"/>
                <a:cs typeface="SimSun"/>
              </a:rPr>
              <a:t>below-mentioned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properties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dirty="0">
                <a:solidFill>
                  <a:srgbClr val="3C3C3C"/>
                </a:solidFill>
                <a:latin typeface="Times New Roman"/>
                <a:cs typeface="Times New Roman"/>
              </a:rPr>
              <a:t>−</a:t>
            </a:r>
            <a:endParaRPr sz="1800">
              <a:latin typeface="Times New Roman"/>
              <a:cs typeface="Times New Roman"/>
            </a:endParaRPr>
          </a:p>
          <a:p>
            <a:pPr marL="641985" lvl="1" indent="-305435">
              <a:lnSpc>
                <a:spcPct val="100000"/>
              </a:lnSpc>
              <a:spcBef>
                <a:spcPts val="980"/>
              </a:spcBef>
              <a:buClr>
                <a:srgbClr val="903062"/>
              </a:buClr>
              <a:buSzPct val="90625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600" spc="8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229" dirty="0">
                <a:solidFill>
                  <a:srgbClr val="FF0000"/>
                </a:solidFill>
                <a:latin typeface="SimSun"/>
                <a:cs typeface="SimSun"/>
              </a:rPr>
              <a:t>left</a:t>
            </a:r>
            <a:r>
              <a:rPr sz="1600" spc="-3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85" dirty="0">
                <a:solidFill>
                  <a:srgbClr val="FF0000"/>
                </a:solidFill>
                <a:latin typeface="SimSun"/>
                <a:cs typeface="SimSun"/>
              </a:rPr>
              <a:t>sub-tree</a:t>
            </a:r>
            <a:r>
              <a:rPr sz="1600" spc="-6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11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10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6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60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5" dirty="0">
                <a:solidFill>
                  <a:srgbClr val="3C3C3C"/>
                </a:solidFill>
                <a:latin typeface="SimSun"/>
                <a:cs typeface="SimSun"/>
              </a:rPr>
              <a:t>has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10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6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20" dirty="0">
                <a:solidFill>
                  <a:srgbClr val="FF0000"/>
                </a:solidFill>
                <a:latin typeface="SimSun"/>
                <a:cs typeface="SimSun"/>
              </a:rPr>
              <a:t>key</a:t>
            </a:r>
            <a:r>
              <a:rPr sz="1600" spc="-6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175" dirty="0">
                <a:solidFill>
                  <a:srgbClr val="FF0000"/>
                </a:solidFill>
                <a:latin typeface="SimSun"/>
                <a:cs typeface="SimSun"/>
              </a:rPr>
              <a:t>less</a:t>
            </a:r>
            <a:r>
              <a:rPr sz="1600" spc="-6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SimSun"/>
                <a:cs typeface="SimSun"/>
              </a:rPr>
              <a:t>than</a:t>
            </a:r>
            <a:r>
              <a:rPr sz="1600" spc="-3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60" dirty="0">
                <a:solidFill>
                  <a:srgbClr val="FF0000"/>
                </a:solidFill>
                <a:latin typeface="SimSun"/>
                <a:cs typeface="SimSun"/>
              </a:rPr>
              <a:t>or</a:t>
            </a:r>
            <a:r>
              <a:rPr sz="1600" spc="-7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35" dirty="0">
                <a:solidFill>
                  <a:srgbClr val="FF0000"/>
                </a:solidFill>
                <a:latin typeface="SimSun"/>
                <a:cs typeface="SimSun"/>
              </a:rPr>
              <a:t>equal</a:t>
            </a:r>
            <a:r>
              <a:rPr sz="1600" spc="-7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95" dirty="0">
                <a:solidFill>
                  <a:srgbClr val="FF0000"/>
                </a:solidFill>
                <a:latin typeface="SimSun"/>
                <a:cs typeface="SimSun"/>
              </a:rPr>
              <a:t>to</a:t>
            </a:r>
            <a:r>
              <a:rPr sz="1600" spc="-6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254" dirty="0">
                <a:solidFill>
                  <a:srgbClr val="FF0000"/>
                </a:solidFill>
                <a:latin typeface="SimSun"/>
                <a:cs typeface="SimSun"/>
              </a:rPr>
              <a:t>its</a:t>
            </a:r>
            <a:r>
              <a:rPr sz="1600" spc="-3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45" dirty="0">
                <a:solidFill>
                  <a:srgbClr val="FF0000"/>
                </a:solidFill>
                <a:latin typeface="SimSun"/>
                <a:cs typeface="SimSun"/>
              </a:rPr>
              <a:t>parent</a:t>
            </a:r>
            <a:r>
              <a:rPr sz="1600" spc="-3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75" dirty="0">
                <a:solidFill>
                  <a:srgbClr val="3C3C3C"/>
                </a:solidFill>
                <a:latin typeface="SimSun"/>
                <a:cs typeface="SimSun"/>
              </a:rPr>
              <a:t>node's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key.</a:t>
            </a:r>
            <a:endParaRPr sz="1600">
              <a:latin typeface="SimSun"/>
              <a:cs typeface="SimSun"/>
            </a:endParaRPr>
          </a:p>
          <a:p>
            <a:pPr marL="641985" lvl="1" indent="-305435">
              <a:lnSpc>
                <a:spcPct val="100000"/>
              </a:lnSpc>
              <a:spcBef>
                <a:spcPts val="985"/>
              </a:spcBef>
              <a:buClr>
                <a:srgbClr val="903062"/>
              </a:buClr>
              <a:buSzPct val="90625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600" spc="8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25" dirty="0">
                <a:solidFill>
                  <a:srgbClr val="FF0000"/>
                </a:solidFill>
                <a:latin typeface="SimSun"/>
                <a:cs typeface="SimSun"/>
              </a:rPr>
              <a:t>right</a:t>
            </a:r>
            <a:r>
              <a:rPr sz="1600" spc="-4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85" dirty="0">
                <a:solidFill>
                  <a:srgbClr val="FF0000"/>
                </a:solidFill>
                <a:latin typeface="SimSun"/>
                <a:cs typeface="SimSun"/>
              </a:rPr>
              <a:t>sub-tree</a:t>
            </a:r>
            <a:r>
              <a:rPr sz="1600" spc="-5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11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6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10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6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60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20" dirty="0">
                <a:solidFill>
                  <a:srgbClr val="3C3C3C"/>
                </a:solidFill>
                <a:latin typeface="SimSun"/>
                <a:cs typeface="SimSun"/>
              </a:rPr>
              <a:t>has</a:t>
            </a:r>
            <a:r>
              <a:rPr sz="16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10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20" dirty="0">
                <a:solidFill>
                  <a:srgbClr val="FF0000"/>
                </a:solidFill>
                <a:latin typeface="SimSun"/>
                <a:cs typeface="SimSun"/>
              </a:rPr>
              <a:t>key</a:t>
            </a:r>
            <a:r>
              <a:rPr sz="1600" spc="-7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85" dirty="0">
                <a:solidFill>
                  <a:srgbClr val="FF0000"/>
                </a:solidFill>
                <a:latin typeface="SimSun"/>
                <a:cs typeface="SimSun"/>
              </a:rPr>
              <a:t>greater</a:t>
            </a:r>
            <a:r>
              <a:rPr sz="1600" spc="-5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SimSun"/>
                <a:cs typeface="SimSun"/>
              </a:rPr>
              <a:t>than</a:t>
            </a:r>
            <a:r>
              <a:rPr sz="1600" spc="-4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55" dirty="0">
                <a:solidFill>
                  <a:srgbClr val="FF0000"/>
                </a:solidFill>
                <a:latin typeface="SimSun"/>
                <a:cs typeface="SimSun"/>
              </a:rPr>
              <a:t>or</a:t>
            </a:r>
            <a:r>
              <a:rPr sz="1600" spc="-6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35" dirty="0">
                <a:solidFill>
                  <a:srgbClr val="FF0000"/>
                </a:solidFill>
                <a:latin typeface="SimSun"/>
                <a:cs typeface="SimSun"/>
              </a:rPr>
              <a:t>equal</a:t>
            </a:r>
            <a:r>
              <a:rPr sz="1600" spc="-7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95" dirty="0">
                <a:solidFill>
                  <a:srgbClr val="FF0000"/>
                </a:solidFill>
                <a:latin typeface="SimSun"/>
                <a:cs typeface="SimSun"/>
              </a:rPr>
              <a:t>to</a:t>
            </a:r>
            <a:r>
              <a:rPr sz="1600" spc="-6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254" dirty="0">
                <a:solidFill>
                  <a:srgbClr val="FF0000"/>
                </a:solidFill>
                <a:latin typeface="SimSun"/>
                <a:cs typeface="SimSun"/>
              </a:rPr>
              <a:t>its</a:t>
            </a:r>
            <a:r>
              <a:rPr sz="1600" spc="-5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50" dirty="0">
                <a:solidFill>
                  <a:srgbClr val="FF0000"/>
                </a:solidFill>
                <a:latin typeface="SimSun"/>
                <a:cs typeface="SimSun"/>
              </a:rPr>
              <a:t>parent</a:t>
            </a:r>
            <a:r>
              <a:rPr sz="1600" spc="-2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75" dirty="0">
                <a:solidFill>
                  <a:srgbClr val="3C3C3C"/>
                </a:solidFill>
                <a:latin typeface="SimSun"/>
                <a:cs typeface="SimSun"/>
              </a:rPr>
              <a:t>node's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key.</a:t>
            </a:r>
            <a:endParaRPr sz="1600">
              <a:latin typeface="SimSun"/>
              <a:cs typeface="SimSu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8744" y="4038600"/>
            <a:ext cx="3334511" cy="162001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59993" y="6058169"/>
            <a:ext cx="2975610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65" dirty="0">
                <a:solidFill>
                  <a:srgbClr val="903062"/>
                </a:solidFill>
                <a:latin typeface="Trebuchet MS"/>
                <a:cs typeface="Trebuchet MS"/>
              </a:rPr>
              <a:t>DATA</a:t>
            </a:r>
            <a:r>
              <a:rPr sz="900" spc="-2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903062"/>
                </a:solidFill>
                <a:latin typeface="Trebuchet MS"/>
                <a:cs typeface="Trebuchet MS"/>
              </a:rPr>
              <a:t>STRUCTURES</a:t>
            </a:r>
            <a:r>
              <a:rPr sz="900" spc="-4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903062"/>
                </a:solidFill>
                <a:latin typeface="Trebuchet MS"/>
                <a:cs typeface="Trebuchet MS"/>
              </a:rPr>
              <a:t>&amp;</a:t>
            </a:r>
            <a:r>
              <a:rPr sz="900" spc="-15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40" dirty="0">
                <a:solidFill>
                  <a:srgbClr val="903062"/>
                </a:solidFill>
                <a:latin typeface="Trebuchet MS"/>
                <a:cs typeface="Trebuchet MS"/>
              </a:rPr>
              <a:t>ALGORITHM</a:t>
            </a:r>
            <a:r>
              <a:rPr sz="900" spc="-6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903062"/>
                </a:solidFill>
                <a:latin typeface="Trebuchet MS"/>
                <a:cs typeface="Trebuchet MS"/>
              </a:rPr>
              <a:t>(ECEG4171)</a:t>
            </a:r>
            <a:r>
              <a:rPr sz="900" spc="-55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70" dirty="0">
                <a:solidFill>
                  <a:srgbClr val="903062"/>
                </a:solidFill>
                <a:latin typeface="Trebuchet MS"/>
                <a:cs typeface="Trebuchet MS"/>
              </a:rPr>
              <a:t>DAWIT</a:t>
            </a:r>
            <a:r>
              <a:rPr sz="900" spc="-2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903062"/>
                </a:solidFill>
                <a:latin typeface="Trebuchet MS"/>
                <a:cs typeface="Trebuchet MS"/>
              </a:rPr>
              <a:t>K.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21036" y="6062436"/>
            <a:ext cx="55054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65" dirty="0">
                <a:solidFill>
                  <a:srgbClr val="903062"/>
                </a:solidFill>
                <a:latin typeface="Trebuchet MS"/>
                <a:cs typeface="Trebuchet MS"/>
              </a:rPr>
              <a:t>12/19/2016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395" dirty="0">
                <a:solidFill>
                  <a:srgbClr val="FFFFFF"/>
                </a:solidFill>
              </a:rPr>
              <a:t>N</a:t>
            </a:r>
            <a:r>
              <a:rPr sz="2800" spc="-130" dirty="0">
                <a:solidFill>
                  <a:srgbClr val="FFFFFF"/>
                </a:solidFill>
              </a:rPr>
              <a:t>-</a:t>
            </a:r>
            <a:r>
              <a:rPr sz="2800" spc="210" dirty="0">
                <a:solidFill>
                  <a:srgbClr val="FFFFFF"/>
                </a:solidFill>
              </a:rPr>
              <a:t>A</a:t>
            </a:r>
            <a:r>
              <a:rPr sz="2800" spc="-225" dirty="0">
                <a:solidFill>
                  <a:srgbClr val="FFFFFF"/>
                </a:solidFill>
              </a:rPr>
              <a:t>R</a:t>
            </a:r>
            <a:r>
              <a:rPr sz="2800" spc="90" dirty="0">
                <a:solidFill>
                  <a:srgbClr val="FFFFFF"/>
                </a:solidFill>
              </a:rPr>
              <a:t>Y</a:t>
            </a:r>
            <a:r>
              <a:rPr sz="2800" spc="-420" dirty="0">
                <a:solidFill>
                  <a:srgbClr val="FFFFFF"/>
                </a:solidFill>
              </a:rPr>
              <a:t> </a:t>
            </a:r>
            <a:r>
              <a:rPr sz="2800" spc="5" dirty="0">
                <a:solidFill>
                  <a:srgbClr val="FFFFFF"/>
                </a:solidFill>
              </a:rPr>
              <a:t>TR</a:t>
            </a:r>
            <a:r>
              <a:rPr sz="2800" spc="10" dirty="0">
                <a:solidFill>
                  <a:srgbClr val="FFFFFF"/>
                </a:solidFill>
              </a:rPr>
              <a:t>E</a:t>
            </a:r>
            <a:r>
              <a:rPr sz="2800" spc="-85" dirty="0">
                <a:solidFill>
                  <a:srgbClr val="FFFFFF"/>
                </a:solidFill>
              </a:rPr>
              <a:t>ES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59993" y="1951735"/>
            <a:ext cx="10653395" cy="16598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 marR="222885" indent="-306705">
              <a:lnSpc>
                <a:spcPct val="100000"/>
              </a:lnSpc>
              <a:spcBef>
                <a:spcPts val="10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310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0" dirty="0">
                <a:solidFill>
                  <a:srgbClr val="3C3C3C"/>
                </a:solidFill>
                <a:latin typeface="SimSun"/>
                <a:cs typeface="SimSun"/>
              </a:rPr>
              <a:t>binary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00" dirty="0">
                <a:solidFill>
                  <a:srgbClr val="3C3C3C"/>
                </a:solidFill>
                <a:latin typeface="SimSun"/>
                <a:cs typeface="SimSun"/>
              </a:rPr>
              <a:t>restricts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25" dirty="0">
                <a:solidFill>
                  <a:srgbClr val="3C3C3C"/>
                </a:solidFill>
                <a:latin typeface="SimSun"/>
                <a:cs typeface="SimSun"/>
              </a:rPr>
              <a:t>number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children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each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0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" dirty="0">
                <a:solidFill>
                  <a:srgbClr val="3C3C3C"/>
                </a:solidFill>
                <a:latin typeface="SimSun"/>
                <a:cs typeface="SimSun"/>
              </a:rPr>
              <a:t>two.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310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25" dirty="0">
                <a:solidFill>
                  <a:srgbClr val="3C3C3C"/>
                </a:solidFill>
                <a:latin typeface="SimSun"/>
                <a:cs typeface="SimSun"/>
              </a:rPr>
              <a:t>more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general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0" dirty="0">
                <a:solidFill>
                  <a:srgbClr val="3C3C3C"/>
                </a:solidFill>
                <a:latin typeface="SimSun"/>
                <a:cs typeface="SimSun"/>
              </a:rPr>
              <a:t>N-ary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tree </a:t>
            </a:r>
            <a:r>
              <a:rPr sz="1800" spc="-8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4" dirty="0">
                <a:solidFill>
                  <a:srgbClr val="FF0000"/>
                </a:solidFill>
                <a:latin typeface="SimSun"/>
                <a:cs typeface="SimSun"/>
              </a:rPr>
              <a:t>r</a:t>
            </a:r>
            <a:r>
              <a:rPr sz="1800" spc="-105" dirty="0">
                <a:solidFill>
                  <a:srgbClr val="FF0000"/>
                </a:solidFill>
                <a:latin typeface="SimSun"/>
                <a:cs typeface="SimSun"/>
              </a:rPr>
              <a:t>e</a:t>
            </a:r>
            <a:r>
              <a:rPr sz="1800" spc="-225" dirty="0">
                <a:solidFill>
                  <a:srgbClr val="FF0000"/>
                </a:solidFill>
                <a:latin typeface="SimSun"/>
                <a:cs typeface="SimSun"/>
              </a:rPr>
              <a:t>st</a:t>
            </a:r>
            <a:r>
              <a:rPr sz="1800" spc="-220" dirty="0">
                <a:solidFill>
                  <a:srgbClr val="FF0000"/>
                </a:solidFill>
                <a:latin typeface="SimSun"/>
                <a:cs typeface="SimSun"/>
              </a:rPr>
              <a:t>r</a:t>
            </a:r>
            <a:r>
              <a:rPr sz="1800" spc="-229" dirty="0">
                <a:solidFill>
                  <a:srgbClr val="FF0000"/>
                </a:solidFill>
                <a:latin typeface="SimSun"/>
                <a:cs typeface="SimSun"/>
              </a:rPr>
              <a:t>ict</a:t>
            </a:r>
            <a:r>
              <a:rPr sz="1800" spc="-225" dirty="0">
                <a:solidFill>
                  <a:srgbClr val="FF0000"/>
                </a:solidFill>
                <a:latin typeface="SimSun"/>
                <a:cs typeface="SimSun"/>
              </a:rPr>
              <a:t>s</a:t>
            </a:r>
            <a:r>
              <a:rPr sz="1800" spc="-10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FF0000"/>
                </a:solidFill>
                <a:latin typeface="SimSun"/>
                <a:cs typeface="SimSun"/>
              </a:rPr>
              <a:t>the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125" dirty="0">
                <a:solidFill>
                  <a:srgbClr val="FF0000"/>
                </a:solidFill>
                <a:latin typeface="SimSun"/>
                <a:cs typeface="SimSun"/>
              </a:rPr>
              <a:t>number</a:t>
            </a:r>
            <a:r>
              <a:rPr sz="1800" spc="-9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FF0000"/>
                </a:solidFill>
                <a:latin typeface="SimSun"/>
                <a:cs typeface="SimSun"/>
              </a:rPr>
              <a:t>of</a:t>
            </a:r>
            <a:r>
              <a:rPr sz="1800" spc="-95" dirty="0">
                <a:solidFill>
                  <a:srgbClr val="FF0000"/>
                </a:solidFill>
                <a:latin typeface="SimSun"/>
                <a:cs typeface="SimSun"/>
              </a:rPr>
              <a:t> ch</a:t>
            </a:r>
            <a:r>
              <a:rPr sz="1800" spc="-105" dirty="0">
                <a:solidFill>
                  <a:srgbClr val="FF0000"/>
                </a:solidFill>
                <a:latin typeface="SimSun"/>
                <a:cs typeface="SimSun"/>
              </a:rPr>
              <a:t>i</a:t>
            </a:r>
            <a:r>
              <a:rPr sz="1800" spc="-370" dirty="0">
                <a:solidFill>
                  <a:srgbClr val="FF0000"/>
                </a:solidFill>
                <a:latin typeface="SimSun"/>
                <a:cs typeface="SimSun"/>
              </a:rPr>
              <a:t>l</a:t>
            </a:r>
            <a:r>
              <a:rPr sz="1800" spc="-45" dirty="0">
                <a:solidFill>
                  <a:srgbClr val="FF0000"/>
                </a:solidFill>
                <a:latin typeface="SimSun"/>
                <a:cs typeface="SimSun"/>
              </a:rPr>
              <a:t>d</a:t>
            </a:r>
            <a:r>
              <a:rPr sz="1800" spc="-40" dirty="0">
                <a:solidFill>
                  <a:srgbClr val="FF0000"/>
                </a:solidFill>
                <a:latin typeface="SimSun"/>
                <a:cs typeface="SimSun"/>
              </a:rPr>
              <a:t>r</a:t>
            </a:r>
            <a:r>
              <a:rPr sz="1800" spc="-20" dirty="0">
                <a:solidFill>
                  <a:srgbClr val="FF0000"/>
                </a:solidFill>
                <a:latin typeface="SimSun"/>
                <a:cs typeface="SimSun"/>
              </a:rPr>
              <a:t>e</a:t>
            </a:r>
            <a:r>
              <a:rPr sz="1800" spc="120" dirty="0">
                <a:solidFill>
                  <a:srgbClr val="FF0000"/>
                </a:solidFill>
                <a:latin typeface="SimSun"/>
                <a:cs typeface="SimSun"/>
              </a:rPr>
              <a:t>n</a:t>
            </a:r>
            <a:r>
              <a:rPr sz="1800" spc="-9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FF0000"/>
                </a:solidFill>
                <a:latin typeface="SimSun"/>
                <a:cs typeface="SimSun"/>
              </a:rPr>
              <a:t>to</a:t>
            </a:r>
            <a:r>
              <a:rPr sz="1800" spc="-9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400" dirty="0">
                <a:solidFill>
                  <a:srgbClr val="FF0000"/>
                </a:solidFill>
                <a:latin typeface="SimSun"/>
                <a:cs typeface="SimSun"/>
              </a:rPr>
              <a:t>N</a:t>
            </a:r>
            <a:r>
              <a:rPr sz="1800" spc="-330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8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103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215" dirty="0">
                <a:solidFill>
                  <a:srgbClr val="3C3C3C"/>
                </a:solidFill>
                <a:latin typeface="SimSun"/>
                <a:cs typeface="SimSun"/>
              </a:rPr>
              <a:t>An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5" dirty="0">
                <a:solidFill>
                  <a:srgbClr val="3C3C3C"/>
                </a:solidFill>
                <a:latin typeface="SimSun"/>
                <a:cs typeface="SimSun"/>
              </a:rPr>
              <a:t>N-ary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where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each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0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SimSun"/>
                <a:cs typeface="SimSun"/>
              </a:rPr>
              <a:t>has</a:t>
            </a:r>
            <a:r>
              <a:rPr sz="1800" spc="-8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40" dirty="0">
                <a:solidFill>
                  <a:srgbClr val="FF0000"/>
                </a:solidFill>
                <a:latin typeface="SimSun"/>
                <a:cs typeface="SimSun"/>
              </a:rPr>
              <a:t>at</a:t>
            </a:r>
            <a:r>
              <a:rPr sz="1800" spc="-9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60" dirty="0">
                <a:solidFill>
                  <a:srgbClr val="FF0000"/>
                </a:solidFill>
                <a:latin typeface="SimSun"/>
                <a:cs typeface="SimSun"/>
              </a:rPr>
              <a:t>most</a:t>
            </a:r>
            <a:r>
              <a:rPr sz="1800" spc="-114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395" dirty="0">
                <a:solidFill>
                  <a:srgbClr val="FF0000"/>
                </a:solidFill>
                <a:latin typeface="SimSun"/>
                <a:cs typeface="SimSun"/>
              </a:rPr>
              <a:t>N</a:t>
            </a:r>
            <a:r>
              <a:rPr sz="1800" spc="-8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10" dirty="0">
                <a:solidFill>
                  <a:srgbClr val="FF0000"/>
                </a:solidFill>
                <a:latin typeface="SimSun"/>
                <a:cs typeface="SimSun"/>
              </a:rPr>
              <a:t>children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8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1035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For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5" dirty="0">
                <a:solidFill>
                  <a:srgbClr val="3C3C3C"/>
                </a:solidFill>
                <a:latin typeface="SimSun"/>
                <a:cs typeface="SimSun"/>
              </a:rPr>
              <a:t>example,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3-ary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or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ternary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00" dirty="0">
                <a:solidFill>
                  <a:srgbClr val="3C3C3C"/>
                </a:solidFill>
                <a:latin typeface="SimSun"/>
                <a:cs typeface="SimSun"/>
              </a:rPr>
              <a:t>restricts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each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" dirty="0">
                <a:solidFill>
                  <a:srgbClr val="3C3C3C"/>
                </a:solidFill>
                <a:latin typeface="SimSun"/>
                <a:cs typeface="SimSun"/>
              </a:rPr>
              <a:t>having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40" dirty="0">
                <a:solidFill>
                  <a:srgbClr val="3C3C3C"/>
                </a:solidFill>
                <a:latin typeface="SimSun"/>
                <a:cs typeface="SimSun"/>
              </a:rPr>
              <a:t>at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60" dirty="0">
                <a:solidFill>
                  <a:srgbClr val="3C3C3C"/>
                </a:solidFill>
                <a:latin typeface="SimSun"/>
                <a:cs typeface="SimSun"/>
              </a:rPr>
              <a:t>most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three 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children.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310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endParaRPr sz="1800">
              <a:latin typeface="SimSun"/>
              <a:cs typeface="SimSun"/>
            </a:endParaRPr>
          </a:p>
          <a:p>
            <a:pPr marL="318770">
              <a:lnSpc>
                <a:spcPct val="100000"/>
              </a:lnSpc>
            </a:pPr>
            <a:r>
              <a:rPr sz="1800" spc="105" dirty="0">
                <a:solidFill>
                  <a:srgbClr val="3C3C3C"/>
                </a:solidFill>
                <a:latin typeface="SimSun"/>
                <a:cs typeface="SimSun"/>
              </a:rPr>
              <a:t>q</a:t>
            </a:r>
            <a:r>
              <a:rPr sz="1800" spc="95" dirty="0">
                <a:solidFill>
                  <a:srgbClr val="3C3C3C"/>
                </a:solidFill>
                <a:latin typeface="SimSun"/>
                <a:cs typeface="SimSun"/>
              </a:rPr>
              <a:t>u</a:t>
            </a:r>
            <a:r>
              <a:rPr sz="1800" spc="-125" dirty="0">
                <a:solidFill>
                  <a:srgbClr val="3C3C3C"/>
                </a:solidFill>
                <a:latin typeface="SimSun"/>
                <a:cs typeface="SimSun"/>
              </a:rPr>
              <a:t>ater</a:t>
            </a:r>
            <a:r>
              <a:rPr sz="1800" spc="-5" dirty="0">
                <a:solidFill>
                  <a:srgbClr val="3C3C3C"/>
                </a:solidFill>
                <a:latin typeface="SimSun"/>
                <a:cs typeface="SimSun"/>
              </a:rPr>
              <a:t>nary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70" dirty="0">
                <a:solidFill>
                  <a:srgbClr val="3C3C3C"/>
                </a:solidFill>
                <a:latin typeface="SimSun"/>
                <a:cs typeface="SimSun"/>
              </a:rPr>
              <a:t>tr</a:t>
            </a:r>
            <a:r>
              <a:rPr sz="1800" spc="-16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70" dirty="0">
                <a:solidFill>
                  <a:srgbClr val="3C3C3C"/>
                </a:solidFill>
                <a:latin typeface="SimSun"/>
                <a:cs typeface="SimSun"/>
              </a:rPr>
              <a:t>l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imit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s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30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800" spc="-335" dirty="0">
                <a:solidFill>
                  <a:srgbClr val="3C3C3C"/>
                </a:solidFill>
                <a:latin typeface="SimSun"/>
                <a:cs typeface="SimSun"/>
              </a:rPr>
              <a:t>t</a:t>
            </a:r>
            <a:r>
              <a:rPr sz="1800" spc="-185" dirty="0">
                <a:solidFill>
                  <a:srgbClr val="3C3C3C"/>
                </a:solidFill>
                <a:latin typeface="SimSun"/>
                <a:cs typeface="SimSun"/>
              </a:rPr>
              <a:t>s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ch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800" spc="-370" dirty="0">
                <a:solidFill>
                  <a:srgbClr val="3C3C3C"/>
                </a:solidFill>
                <a:latin typeface="SimSun"/>
                <a:cs typeface="SimSun"/>
              </a:rPr>
              <a:t>l</a:t>
            </a:r>
            <a:r>
              <a:rPr sz="1800" spc="-45" dirty="0">
                <a:solidFill>
                  <a:srgbClr val="3C3C3C"/>
                </a:solidFill>
                <a:latin typeface="SimSun"/>
                <a:cs typeface="SimSun"/>
              </a:rPr>
              <a:t>d</a:t>
            </a:r>
            <a:r>
              <a:rPr sz="1800" spc="-40" dirty="0">
                <a:solidFill>
                  <a:srgbClr val="3C3C3C"/>
                </a:solidFill>
                <a:latin typeface="SimSun"/>
                <a:cs typeface="SimSun"/>
              </a:rPr>
              <a:t>r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120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fou</a:t>
            </a:r>
            <a:r>
              <a:rPr sz="1800" spc="-50" dirty="0">
                <a:solidFill>
                  <a:srgbClr val="3C3C3C"/>
                </a:solidFill>
                <a:latin typeface="SimSun"/>
                <a:cs typeface="SimSun"/>
              </a:rPr>
              <a:t>r</a:t>
            </a:r>
            <a:r>
              <a:rPr sz="1800" spc="-330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800">
              <a:latin typeface="SimSun"/>
              <a:cs typeface="SimSu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8003" y="4591430"/>
            <a:ext cx="4089224" cy="12668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9775" y="3772280"/>
            <a:ext cx="2217915" cy="20859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8427" y="6199632"/>
            <a:ext cx="9601200" cy="50444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/>
              <a:t>DATA</a:t>
            </a:r>
            <a:r>
              <a:rPr spc="-40" dirty="0"/>
              <a:t> </a:t>
            </a:r>
            <a:r>
              <a:rPr spc="20" dirty="0"/>
              <a:t>STRUCTURE</a:t>
            </a:r>
            <a:r>
              <a:rPr spc="-40" dirty="0"/>
              <a:t> </a:t>
            </a:r>
            <a:r>
              <a:rPr spc="105" dirty="0"/>
              <a:t>AND</a:t>
            </a:r>
            <a:r>
              <a:rPr spc="-35" dirty="0"/>
              <a:t> </a:t>
            </a:r>
            <a:r>
              <a:rPr spc="40" dirty="0"/>
              <a:t>ALGORITHM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420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5" dirty="0">
                <a:solidFill>
                  <a:srgbClr val="FFFFFF"/>
                </a:solidFill>
              </a:rPr>
              <a:t>TR</a:t>
            </a:r>
            <a:r>
              <a:rPr sz="2800" spc="10" dirty="0">
                <a:solidFill>
                  <a:srgbClr val="FFFFFF"/>
                </a:solidFill>
              </a:rPr>
              <a:t>E</a:t>
            </a:r>
            <a:r>
              <a:rPr sz="2800" spc="-105" dirty="0">
                <a:solidFill>
                  <a:srgbClr val="FFFFFF"/>
                </a:solidFill>
              </a:rPr>
              <a:t>E</a:t>
            </a:r>
            <a:r>
              <a:rPr sz="2800" spc="-430" dirty="0">
                <a:solidFill>
                  <a:srgbClr val="FFFFFF"/>
                </a:solidFill>
              </a:rPr>
              <a:t> </a:t>
            </a:r>
            <a:r>
              <a:rPr sz="2800" spc="60" dirty="0">
                <a:solidFill>
                  <a:srgbClr val="FFFFFF"/>
                </a:solidFill>
              </a:rPr>
              <a:t>TR</a:t>
            </a:r>
            <a:r>
              <a:rPr sz="2800" spc="-20" dirty="0">
                <a:solidFill>
                  <a:srgbClr val="FFFFFF"/>
                </a:solidFill>
              </a:rPr>
              <a:t>A</a:t>
            </a:r>
            <a:r>
              <a:rPr sz="2800" spc="-35" dirty="0">
                <a:solidFill>
                  <a:srgbClr val="FFFFFF"/>
                </a:solidFill>
              </a:rPr>
              <a:t>V</a:t>
            </a:r>
            <a:r>
              <a:rPr sz="2800" spc="-25" dirty="0">
                <a:solidFill>
                  <a:srgbClr val="FFFFFF"/>
                </a:solidFill>
              </a:rPr>
              <a:t>E</a:t>
            </a:r>
            <a:r>
              <a:rPr sz="2800" spc="35" dirty="0">
                <a:solidFill>
                  <a:srgbClr val="FFFFFF"/>
                </a:solidFill>
              </a:rPr>
              <a:t>RSAL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659993" y="6058169"/>
            <a:ext cx="1827530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114" dirty="0">
                <a:solidFill>
                  <a:srgbClr val="903062"/>
                </a:solidFill>
                <a:latin typeface="Trebuchet MS"/>
                <a:cs typeface="Trebuchet MS"/>
              </a:rPr>
              <a:t>D</a:t>
            </a:r>
            <a:r>
              <a:rPr sz="900" spc="45" dirty="0">
                <a:solidFill>
                  <a:srgbClr val="903062"/>
                </a:solidFill>
                <a:latin typeface="Trebuchet MS"/>
                <a:cs typeface="Trebuchet MS"/>
              </a:rPr>
              <a:t>A</a:t>
            </a:r>
            <a:r>
              <a:rPr sz="900" spc="35" dirty="0">
                <a:solidFill>
                  <a:srgbClr val="903062"/>
                </a:solidFill>
                <a:latin typeface="Trebuchet MS"/>
                <a:cs typeface="Trebuchet MS"/>
              </a:rPr>
              <a:t>T</a:t>
            </a:r>
            <a:r>
              <a:rPr sz="900" spc="65" dirty="0">
                <a:solidFill>
                  <a:srgbClr val="903062"/>
                </a:solidFill>
                <a:latin typeface="Trebuchet MS"/>
                <a:cs typeface="Trebuchet MS"/>
              </a:rPr>
              <a:t>A</a:t>
            </a:r>
            <a:r>
              <a:rPr sz="900" spc="-25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903062"/>
                </a:solidFill>
                <a:latin typeface="Trebuchet MS"/>
                <a:cs typeface="Trebuchet MS"/>
              </a:rPr>
              <a:t>S</a:t>
            </a:r>
            <a:r>
              <a:rPr sz="900" spc="-10" dirty="0">
                <a:solidFill>
                  <a:srgbClr val="903062"/>
                </a:solidFill>
                <a:latin typeface="Trebuchet MS"/>
                <a:cs typeface="Trebuchet MS"/>
              </a:rPr>
              <a:t>T</a:t>
            </a:r>
            <a:r>
              <a:rPr sz="900" spc="10" dirty="0">
                <a:solidFill>
                  <a:srgbClr val="903062"/>
                </a:solidFill>
                <a:latin typeface="Trebuchet MS"/>
                <a:cs typeface="Trebuchet MS"/>
              </a:rPr>
              <a:t>R</a:t>
            </a:r>
            <a:r>
              <a:rPr sz="900" spc="55" dirty="0">
                <a:solidFill>
                  <a:srgbClr val="903062"/>
                </a:solidFill>
                <a:latin typeface="Trebuchet MS"/>
                <a:cs typeface="Trebuchet MS"/>
              </a:rPr>
              <a:t>UC</a:t>
            </a:r>
            <a:r>
              <a:rPr sz="900" spc="45" dirty="0">
                <a:solidFill>
                  <a:srgbClr val="903062"/>
                </a:solidFill>
                <a:latin typeface="Trebuchet MS"/>
                <a:cs typeface="Trebuchet MS"/>
              </a:rPr>
              <a:t>T</a:t>
            </a:r>
            <a:r>
              <a:rPr sz="900" spc="35" dirty="0">
                <a:solidFill>
                  <a:srgbClr val="903062"/>
                </a:solidFill>
                <a:latin typeface="Trebuchet MS"/>
                <a:cs typeface="Trebuchet MS"/>
              </a:rPr>
              <a:t>U</a:t>
            </a:r>
            <a:r>
              <a:rPr sz="900" spc="25" dirty="0">
                <a:solidFill>
                  <a:srgbClr val="903062"/>
                </a:solidFill>
                <a:latin typeface="Trebuchet MS"/>
                <a:cs typeface="Trebuchet MS"/>
              </a:rPr>
              <a:t>R</a:t>
            </a:r>
            <a:r>
              <a:rPr sz="900" spc="-30" dirty="0">
                <a:solidFill>
                  <a:srgbClr val="903062"/>
                </a:solidFill>
                <a:latin typeface="Trebuchet MS"/>
                <a:cs typeface="Trebuchet MS"/>
              </a:rPr>
              <a:t>E</a:t>
            </a:r>
            <a:r>
              <a:rPr sz="900" spc="-25" dirty="0">
                <a:solidFill>
                  <a:srgbClr val="903062"/>
                </a:solidFill>
                <a:latin typeface="Trebuchet MS"/>
                <a:cs typeface="Trebuchet MS"/>
              </a:rPr>
              <a:t>S</a:t>
            </a:r>
            <a:r>
              <a:rPr sz="900" spc="-4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903062"/>
                </a:solidFill>
                <a:latin typeface="Trebuchet MS"/>
                <a:cs typeface="Trebuchet MS"/>
              </a:rPr>
              <a:t>&amp;</a:t>
            </a:r>
            <a:r>
              <a:rPr sz="900" spc="-2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903062"/>
                </a:solidFill>
                <a:latin typeface="Trebuchet MS"/>
                <a:cs typeface="Trebuchet MS"/>
              </a:rPr>
              <a:t>AL</a:t>
            </a:r>
            <a:r>
              <a:rPr sz="900" spc="60" dirty="0">
                <a:solidFill>
                  <a:srgbClr val="903062"/>
                </a:solidFill>
                <a:latin typeface="Trebuchet MS"/>
                <a:cs typeface="Trebuchet MS"/>
              </a:rPr>
              <a:t>G</a:t>
            </a:r>
            <a:r>
              <a:rPr sz="900" spc="130" dirty="0">
                <a:solidFill>
                  <a:srgbClr val="903062"/>
                </a:solidFill>
                <a:latin typeface="Trebuchet MS"/>
                <a:cs typeface="Trebuchet MS"/>
              </a:rPr>
              <a:t>O</a:t>
            </a:r>
            <a:r>
              <a:rPr sz="900" spc="10" dirty="0">
                <a:solidFill>
                  <a:srgbClr val="903062"/>
                </a:solidFill>
                <a:latin typeface="Trebuchet MS"/>
                <a:cs typeface="Trebuchet MS"/>
              </a:rPr>
              <a:t>R</a:t>
            </a:r>
            <a:r>
              <a:rPr sz="900" spc="-30" dirty="0">
                <a:solidFill>
                  <a:srgbClr val="903062"/>
                </a:solidFill>
                <a:latin typeface="Trebuchet MS"/>
                <a:cs typeface="Trebuchet MS"/>
              </a:rPr>
              <a:t>I</a:t>
            </a:r>
            <a:r>
              <a:rPr sz="900" spc="15" dirty="0">
                <a:solidFill>
                  <a:srgbClr val="903062"/>
                </a:solidFill>
                <a:latin typeface="Trebuchet MS"/>
                <a:cs typeface="Trebuchet MS"/>
              </a:rPr>
              <a:t>T</a:t>
            </a:r>
            <a:r>
              <a:rPr sz="900" spc="65" dirty="0">
                <a:solidFill>
                  <a:srgbClr val="903062"/>
                </a:solidFill>
                <a:latin typeface="Trebuchet MS"/>
                <a:cs typeface="Trebuchet MS"/>
              </a:rPr>
              <a:t>H</a:t>
            </a:r>
            <a:r>
              <a:rPr sz="900" spc="60" dirty="0">
                <a:solidFill>
                  <a:srgbClr val="903062"/>
                </a:solidFill>
                <a:latin typeface="Trebuchet MS"/>
                <a:cs typeface="Trebuchet MS"/>
              </a:rPr>
              <a:t>M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21036" y="6062436"/>
            <a:ext cx="55054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65" dirty="0">
                <a:solidFill>
                  <a:srgbClr val="903062"/>
                </a:solidFill>
                <a:latin typeface="Trebuchet MS"/>
                <a:cs typeface="Trebuchet MS"/>
              </a:rPr>
              <a:t>12/19/2016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59993" y="2396744"/>
            <a:ext cx="10487025" cy="3269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10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Traversal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process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35" dirty="0">
                <a:solidFill>
                  <a:srgbClr val="3C3C3C"/>
                </a:solidFill>
                <a:latin typeface="SimSun"/>
                <a:cs typeface="SimSun"/>
              </a:rPr>
              <a:t>visit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40" dirty="0">
                <a:solidFill>
                  <a:srgbClr val="3C3C3C"/>
                </a:solidFill>
                <a:latin typeface="SimSun"/>
                <a:cs typeface="SimSun"/>
              </a:rPr>
              <a:t>all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0" dirty="0">
                <a:solidFill>
                  <a:srgbClr val="3C3C3C"/>
                </a:solidFill>
                <a:latin typeface="SimSun"/>
                <a:cs typeface="SimSun"/>
              </a:rPr>
              <a:t>nodes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80" dirty="0">
                <a:solidFill>
                  <a:srgbClr val="3C3C3C"/>
                </a:solidFill>
                <a:latin typeface="SimSun"/>
                <a:cs typeface="SimSun"/>
              </a:rPr>
              <a:t>and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29" dirty="0">
                <a:solidFill>
                  <a:srgbClr val="3C3C3C"/>
                </a:solidFill>
                <a:latin typeface="SimSun"/>
                <a:cs typeface="SimSun"/>
              </a:rPr>
              <a:t>may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print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45" dirty="0">
                <a:solidFill>
                  <a:srgbClr val="3C3C3C"/>
                </a:solidFill>
                <a:latin typeface="SimSun"/>
                <a:cs typeface="SimSun"/>
              </a:rPr>
              <a:t>their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values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too.</a:t>
            </a:r>
            <a:endParaRPr sz="18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03062"/>
              </a:buClr>
              <a:buFont typeface="Cambria"/>
              <a:buChar char="◾"/>
            </a:pPr>
            <a:endParaRPr sz="165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5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10" dirty="0">
                <a:solidFill>
                  <a:srgbClr val="3C3C3C"/>
                </a:solidFill>
                <a:latin typeface="SimSun"/>
                <a:cs typeface="SimSun"/>
              </a:rPr>
              <a:t>There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are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three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90" dirty="0">
                <a:solidFill>
                  <a:srgbClr val="3C3C3C"/>
                </a:solidFill>
                <a:latin typeface="SimSun"/>
                <a:cs typeface="SimSun"/>
              </a:rPr>
              <a:t>ways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65" dirty="0">
                <a:solidFill>
                  <a:srgbClr val="3C3C3C"/>
                </a:solidFill>
                <a:latin typeface="SimSun"/>
                <a:cs typeface="SimSun"/>
              </a:rPr>
              <a:t>which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40" dirty="0">
                <a:solidFill>
                  <a:srgbClr val="3C3C3C"/>
                </a:solidFill>
                <a:latin typeface="SimSun"/>
                <a:cs typeface="SimSun"/>
              </a:rPr>
              <a:t>we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0" dirty="0">
                <a:solidFill>
                  <a:srgbClr val="3C3C3C"/>
                </a:solidFill>
                <a:latin typeface="SimSun"/>
                <a:cs typeface="SimSun"/>
              </a:rPr>
              <a:t>use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traverse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dirty="0">
                <a:solidFill>
                  <a:srgbClr val="3C3C3C"/>
                </a:solidFill>
                <a:latin typeface="Times New Roman"/>
                <a:cs typeface="Times New Roman"/>
              </a:rPr>
              <a:t>−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903062"/>
              </a:buClr>
              <a:buFont typeface="Cambria"/>
              <a:buChar char="◾"/>
            </a:pPr>
            <a:endParaRPr sz="1700">
              <a:latin typeface="Times New Roman"/>
              <a:cs typeface="Times New Roman"/>
            </a:endParaRPr>
          </a:p>
          <a:p>
            <a:pPr marL="641985" lvl="1" indent="-305435">
              <a:lnSpc>
                <a:spcPct val="100000"/>
              </a:lnSpc>
              <a:buClr>
                <a:srgbClr val="903062"/>
              </a:buClr>
              <a:buSzPct val="90625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600" spc="-75" dirty="0">
                <a:solidFill>
                  <a:srgbClr val="3C3C3C"/>
                </a:solidFill>
                <a:latin typeface="SimSun"/>
                <a:cs typeface="SimSun"/>
              </a:rPr>
              <a:t>In-order</a:t>
            </a:r>
            <a:r>
              <a:rPr sz="16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75" dirty="0">
                <a:solidFill>
                  <a:srgbClr val="3C3C3C"/>
                </a:solidFill>
                <a:latin typeface="SimSun"/>
                <a:cs typeface="SimSun"/>
              </a:rPr>
              <a:t>Traversal</a:t>
            </a:r>
            <a:endParaRPr sz="1600">
              <a:latin typeface="SimSun"/>
              <a:cs typeface="SimSun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903062"/>
              </a:buClr>
              <a:buFont typeface="Cambria"/>
              <a:buChar char="◾"/>
            </a:pPr>
            <a:endParaRPr sz="1500">
              <a:latin typeface="SimSun"/>
              <a:cs typeface="SimSun"/>
            </a:endParaRPr>
          </a:p>
          <a:p>
            <a:pPr marL="641985" lvl="1" indent="-305435">
              <a:lnSpc>
                <a:spcPct val="100000"/>
              </a:lnSpc>
              <a:buClr>
                <a:srgbClr val="903062"/>
              </a:buClr>
              <a:buSzPct val="90625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Pre-order </a:t>
            </a:r>
            <a:r>
              <a:rPr sz="1600" spc="-75" dirty="0">
                <a:solidFill>
                  <a:srgbClr val="3C3C3C"/>
                </a:solidFill>
                <a:latin typeface="SimSun"/>
                <a:cs typeface="SimSun"/>
              </a:rPr>
              <a:t>Traversal</a:t>
            </a:r>
            <a:endParaRPr sz="1600">
              <a:latin typeface="SimSun"/>
              <a:cs typeface="SimSun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903062"/>
              </a:buClr>
              <a:buFont typeface="Cambria"/>
              <a:buChar char="◾"/>
            </a:pPr>
            <a:endParaRPr sz="1500">
              <a:latin typeface="SimSun"/>
              <a:cs typeface="SimSun"/>
            </a:endParaRPr>
          </a:p>
          <a:p>
            <a:pPr marL="641985" lvl="1" indent="-305435">
              <a:lnSpc>
                <a:spcPct val="100000"/>
              </a:lnSpc>
              <a:buClr>
                <a:srgbClr val="903062"/>
              </a:buClr>
              <a:buSzPct val="90625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600" spc="-70" dirty="0">
                <a:solidFill>
                  <a:srgbClr val="3C3C3C"/>
                </a:solidFill>
                <a:latin typeface="SimSun"/>
                <a:cs typeface="SimSun"/>
              </a:rPr>
              <a:t>Post-order</a:t>
            </a:r>
            <a:r>
              <a:rPr sz="16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75" dirty="0">
                <a:solidFill>
                  <a:srgbClr val="3C3C3C"/>
                </a:solidFill>
                <a:latin typeface="SimSun"/>
                <a:cs typeface="SimSun"/>
              </a:rPr>
              <a:t>Traversal</a:t>
            </a:r>
            <a:endParaRPr sz="1600">
              <a:latin typeface="SimSun"/>
              <a:cs typeface="SimSun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903062"/>
              </a:buClr>
              <a:buFont typeface="Cambria"/>
              <a:buChar char="◾"/>
            </a:pPr>
            <a:endParaRPr sz="16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Generally,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40" dirty="0">
                <a:solidFill>
                  <a:srgbClr val="3C3C3C"/>
                </a:solidFill>
                <a:latin typeface="SimSun"/>
                <a:cs typeface="SimSun"/>
              </a:rPr>
              <a:t>we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traverse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search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or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locate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5" dirty="0">
                <a:solidFill>
                  <a:srgbClr val="3C3C3C"/>
                </a:solidFill>
                <a:latin typeface="SimSun"/>
                <a:cs typeface="SimSun"/>
              </a:rPr>
              <a:t>given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5" dirty="0">
                <a:solidFill>
                  <a:srgbClr val="3C3C3C"/>
                </a:solidFill>
                <a:latin typeface="SimSun"/>
                <a:cs typeface="SimSun"/>
              </a:rPr>
              <a:t>item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or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5" dirty="0">
                <a:solidFill>
                  <a:srgbClr val="3C3C3C"/>
                </a:solidFill>
                <a:latin typeface="SimSun"/>
                <a:cs typeface="SimSun"/>
              </a:rPr>
              <a:t>key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or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print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40" dirty="0">
                <a:solidFill>
                  <a:srgbClr val="3C3C3C"/>
                </a:solidFill>
                <a:latin typeface="SimSun"/>
                <a:cs typeface="SimSun"/>
              </a:rPr>
              <a:t>all</a:t>
            </a:r>
            <a:endParaRPr sz="1800">
              <a:latin typeface="SimSun"/>
              <a:cs typeface="SimSun"/>
            </a:endParaRPr>
          </a:p>
          <a:p>
            <a:pPr marL="318770">
              <a:lnSpc>
                <a:spcPct val="100000"/>
              </a:lnSpc>
              <a:spcBef>
                <a:spcPts val="1080"/>
              </a:spcBef>
            </a:pP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40" dirty="0">
                <a:solidFill>
                  <a:srgbClr val="3C3C3C"/>
                </a:solidFill>
                <a:latin typeface="SimSun"/>
                <a:cs typeface="SimSun"/>
              </a:rPr>
              <a:t>v</a:t>
            </a:r>
            <a:r>
              <a:rPr sz="1800" spc="10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lues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30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800" spc="-325" dirty="0">
                <a:solidFill>
                  <a:srgbClr val="3C3C3C"/>
                </a:solidFill>
                <a:latin typeface="SimSun"/>
                <a:cs typeface="SimSun"/>
              </a:rPr>
              <a:t>t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0" dirty="0">
                <a:solidFill>
                  <a:srgbClr val="3C3C3C"/>
                </a:solidFill>
                <a:latin typeface="SimSun"/>
                <a:cs typeface="SimSun"/>
              </a:rPr>
              <a:t>c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o</a:t>
            </a:r>
            <a:r>
              <a:rPr sz="1800" spc="-50" dirty="0">
                <a:solidFill>
                  <a:srgbClr val="3C3C3C"/>
                </a:solidFill>
                <a:latin typeface="SimSun"/>
                <a:cs typeface="SimSun"/>
              </a:rPr>
              <a:t>nt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365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800" spc="-35" dirty="0">
                <a:solidFill>
                  <a:srgbClr val="3C3C3C"/>
                </a:solidFill>
                <a:latin typeface="SimSun"/>
                <a:cs typeface="SimSun"/>
              </a:rPr>
              <a:t>ns</a:t>
            </a:r>
            <a:r>
              <a:rPr sz="1800" spc="-330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8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420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90" dirty="0">
                <a:solidFill>
                  <a:srgbClr val="FFFFFF"/>
                </a:solidFill>
              </a:rPr>
              <a:t>I</a:t>
            </a:r>
            <a:r>
              <a:rPr sz="2800" spc="215" dirty="0">
                <a:solidFill>
                  <a:srgbClr val="FFFFFF"/>
                </a:solidFill>
              </a:rPr>
              <a:t>N</a:t>
            </a:r>
            <a:r>
              <a:rPr sz="2800" spc="-130" dirty="0">
                <a:solidFill>
                  <a:srgbClr val="FFFFFF"/>
                </a:solidFill>
              </a:rPr>
              <a:t>-</a:t>
            </a:r>
            <a:r>
              <a:rPr sz="2800" spc="280" dirty="0">
                <a:solidFill>
                  <a:srgbClr val="FFFFFF"/>
                </a:solidFill>
              </a:rPr>
              <a:t>ORD</a:t>
            </a:r>
            <a:r>
              <a:rPr sz="2800" spc="-25" dirty="0">
                <a:solidFill>
                  <a:srgbClr val="FFFFFF"/>
                </a:solidFill>
              </a:rPr>
              <a:t>ER</a:t>
            </a:r>
            <a:r>
              <a:rPr sz="2800" spc="-409" dirty="0">
                <a:solidFill>
                  <a:srgbClr val="FFFFFF"/>
                </a:solidFill>
              </a:rPr>
              <a:t> </a:t>
            </a:r>
            <a:r>
              <a:rPr sz="2800" spc="60" dirty="0">
                <a:solidFill>
                  <a:srgbClr val="FFFFFF"/>
                </a:solidFill>
              </a:rPr>
              <a:t>TR</a:t>
            </a:r>
            <a:r>
              <a:rPr sz="2800" spc="-20" dirty="0">
                <a:solidFill>
                  <a:srgbClr val="FFFFFF"/>
                </a:solidFill>
              </a:rPr>
              <a:t>A</a:t>
            </a:r>
            <a:r>
              <a:rPr sz="2800" spc="-35" dirty="0">
                <a:solidFill>
                  <a:srgbClr val="FFFFFF"/>
                </a:solidFill>
              </a:rPr>
              <a:t>V</a:t>
            </a:r>
            <a:r>
              <a:rPr sz="2800" spc="-25" dirty="0">
                <a:solidFill>
                  <a:srgbClr val="FFFFFF"/>
                </a:solidFill>
              </a:rPr>
              <a:t>E</a:t>
            </a:r>
            <a:r>
              <a:rPr sz="2800" spc="35" dirty="0">
                <a:solidFill>
                  <a:srgbClr val="FFFFFF"/>
                </a:solidFill>
              </a:rPr>
              <a:t>RSAL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59993" y="2160524"/>
            <a:ext cx="10830560" cy="1110615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113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80" dirty="0">
                <a:solidFill>
                  <a:srgbClr val="3C3C3C"/>
                </a:solidFill>
                <a:latin typeface="SimSun"/>
                <a:cs typeface="SimSun"/>
              </a:rPr>
              <a:t>this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traversal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50" dirty="0">
                <a:solidFill>
                  <a:srgbClr val="3C3C3C"/>
                </a:solidFill>
                <a:latin typeface="SimSun"/>
                <a:cs typeface="SimSun"/>
              </a:rPr>
              <a:t>method,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 </a:t>
            </a:r>
            <a:r>
              <a:rPr sz="1800" spc="-250" dirty="0">
                <a:solidFill>
                  <a:srgbClr val="FF0000"/>
                </a:solidFill>
                <a:latin typeface="SimSun"/>
                <a:cs typeface="SimSun"/>
              </a:rPr>
              <a:t>left</a:t>
            </a:r>
            <a:r>
              <a:rPr sz="1800" spc="-8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70" dirty="0">
                <a:solidFill>
                  <a:srgbClr val="FF0000"/>
                </a:solidFill>
                <a:latin typeface="SimSun"/>
                <a:cs typeface="SimSun"/>
              </a:rPr>
              <a:t>subtree</a:t>
            </a:r>
            <a:r>
              <a:rPr sz="1800" spc="-9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50" dirty="0">
                <a:solidFill>
                  <a:srgbClr val="3C3C3C"/>
                </a:solidFill>
                <a:latin typeface="SimSun"/>
                <a:cs typeface="SimSun"/>
              </a:rPr>
              <a:t>visited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first,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5" dirty="0">
                <a:solidFill>
                  <a:srgbClr val="3C3C3C"/>
                </a:solidFill>
                <a:latin typeface="SimSun"/>
                <a:cs typeface="SimSun"/>
              </a:rPr>
              <a:t>then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root</a:t>
            </a:r>
            <a:r>
              <a:rPr sz="1800" spc="-10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80" dirty="0">
                <a:solidFill>
                  <a:srgbClr val="3C3C3C"/>
                </a:solidFill>
                <a:latin typeface="SimSun"/>
                <a:cs typeface="SimSun"/>
              </a:rPr>
              <a:t>and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75" dirty="0">
                <a:solidFill>
                  <a:srgbClr val="3C3C3C"/>
                </a:solidFill>
                <a:latin typeface="SimSun"/>
                <a:cs typeface="SimSun"/>
              </a:rPr>
              <a:t>later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40" dirty="0">
                <a:solidFill>
                  <a:srgbClr val="FF0000"/>
                </a:solidFill>
                <a:latin typeface="SimSun"/>
                <a:cs typeface="SimSun"/>
              </a:rPr>
              <a:t>right</a:t>
            </a:r>
            <a:r>
              <a:rPr sz="1800" spc="-6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FF0000"/>
                </a:solidFill>
                <a:latin typeface="SimSun"/>
                <a:cs typeface="SimSun"/>
              </a:rPr>
              <a:t>sub-tree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8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103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-310" dirty="0">
                <a:solidFill>
                  <a:srgbClr val="3C3C3C"/>
                </a:solidFill>
                <a:latin typeface="SimSun"/>
                <a:cs typeface="SimSun"/>
              </a:rPr>
              <a:t>If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0" dirty="0">
                <a:solidFill>
                  <a:srgbClr val="3C3C3C"/>
                </a:solidFill>
                <a:latin typeface="SimSun"/>
                <a:cs typeface="SimSun"/>
              </a:rPr>
              <a:t>binary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search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traversed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in-order,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5" dirty="0">
                <a:solidFill>
                  <a:srgbClr val="3C3C3C"/>
                </a:solidFill>
                <a:latin typeface="SimSun"/>
                <a:cs typeface="SimSun"/>
              </a:rPr>
              <a:t>output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50" dirty="0">
                <a:solidFill>
                  <a:srgbClr val="3C3C3C"/>
                </a:solidFill>
                <a:latin typeface="SimSun"/>
                <a:cs typeface="SimSun"/>
              </a:rPr>
              <a:t>will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0" dirty="0">
                <a:solidFill>
                  <a:srgbClr val="3C3C3C"/>
                </a:solidFill>
                <a:latin typeface="SimSun"/>
                <a:cs typeface="SimSun"/>
              </a:rPr>
              <a:t>produce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sorted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5" dirty="0">
                <a:solidFill>
                  <a:srgbClr val="3C3C3C"/>
                </a:solidFill>
                <a:latin typeface="SimSun"/>
                <a:cs typeface="SimSun"/>
              </a:rPr>
              <a:t>key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values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65" dirty="0">
                <a:solidFill>
                  <a:srgbClr val="3C3C3C"/>
                </a:solidFill>
                <a:latin typeface="SimSun"/>
                <a:cs typeface="SimSun"/>
              </a:rPr>
              <a:t>an</a:t>
            </a:r>
            <a:endParaRPr sz="1800">
              <a:latin typeface="SimSun"/>
              <a:cs typeface="SimSun"/>
            </a:endParaRPr>
          </a:p>
          <a:p>
            <a:pPr marL="318770">
              <a:lnSpc>
                <a:spcPct val="100000"/>
              </a:lnSpc>
            </a:pPr>
            <a:r>
              <a:rPr sz="1800" spc="-25" dirty="0">
                <a:solidFill>
                  <a:srgbClr val="3C3C3C"/>
                </a:solidFill>
                <a:latin typeface="SimSun"/>
                <a:cs typeface="SimSun"/>
              </a:rPr>
              <a:t>ascending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order.</a:t>
            </a:r>
            <a:endParaRPr sz="1800">
              <a:latin typeface="SimSun"/>
              <a:cs typeface="SimSu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8653" y="3250692"/>
            <a:ext cx="3079427" cy="265480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560691" y="4045966"/>
            <a:ext cx="3173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210" dirty="0">
                <a:latin typeface="Trebuchet MS"/>
                <a:cs typeface="Trebuchet MS"/>
              </a:rPr>
              <a:t>D</a:t>
            </a:r>
            <a:r>
              <a:rPr sz="1800" b="1" i="1" spc="-45" dirty="0">
                <a:latin typeface="Trebuchet MS"/>
                <a:cs typeface="Trebuchet MS"/>
              </a:rPr>
              <a:t> </a:t>
            </a:r>
            <a:r>
              <a:rPr sz="1800" b="1" i="1" dirty="0">
                <a:latin typeface="Arial"/>
                <a:cs typeface="Arial"/>
              </a:rPr>
              <a:t>→ </a:t>
            </a:r>
            <a:r>
              <a:rPr sz="1800" b="1" i="1" spc="80" dirty="0">
                <a:latin typeface="Trebuchet MS"/>
                <a:cs typeface="Trebuchet MS"/>
              </a:rPr>
              <a:t>B</a:t>
            </a:r>
            <a:r>
              <a:rPr sz="1800" b="1" i="1" spc="-55" dirty="0">
                <a:latin typeface="Trebuchet MS"/>
                <a:cs typeface="Trebuchet MS"/>
              </a:rPr>
              <a:t> </a:t>
            </a:r>
            <a:r>
              <a:rPr sz="1800" b="1" i="1" dirty="0">
                <a:latin typeface="Arial"/>
                <a:cs typeface="Arial"/>
              </a:rPr>
              <a:t>→ </a:t>
            </a:r>
            <a:r>
              <a:rPr sz="1800" b="1" i="1" spc="-20" dirty="0">
                <a:latin typeface="Trebuchet MS"/>
                <a:cs typeface="Trebuchet MS"/>
              </a:rPr>
              <a:t>E</a:t>
            </a:r>
            <a:r>
              <a:rPr sz="1800" b="1" i="1" spc="-45" dirty="0">
                <a:latin typeface="Trebuchet MS"/>
                <a:cs typeface="Trebuchet MS"/>
              </a:rPr>
              <a:t> </a:t>
            </a:r>
            <a:r>
              <a:rPr sz="1800" b="1" i="1" dirty="0">
                <a:latin typeface="Arial"/>
                <a:cs typeface="Arial"/>
              </a:rPr>
              <a:t>→</a:t>
            </a:r>
            <a:r>
              <a:rPr sz="1800" b="1" i="1" spc="-145" dirty="0">
                <a:latin typeface="Arial"/>
                <a:cs typeface="Arial"/>
              </a:rPr>
              <a:t> </a:t>
            </a:r>
            <a:r>
              <a:rPr sz="1800" b="1" i="1" spc="20" dirty="0">
                <a:latin typeface="Trebuchet MS"/>
                <a:cs typeface="Trebuchet MS"/>
              </a:rPr>
              <a:t>A</a:t>
            </a:r>
            <a:r>
              <a:rPr sz="1800" b="1" i="1" spc="-50" dirty="0">
                <a:latin typeface="Trebuchet MS"/>
                <a:cs typeface="Trebuchet MS"/>
              </a:rPr>
              <a:t> </a:t>
            </a:r>
            <a:r>
              <a:rPr sz="1800" b="1" i="1" dirty="0">
                <a:latin typeface="Arial"/>
                <a:cs typeface="Arial"/>
              </a:rPr>
              <a:t>→ </a:t>
            </a:r>
            <a:r>
              <a:rPr sz="1800" b="1" i="1" spc="-175" dirty="0">
                <a:latin typeface="Trebuchet MS"/>
                <a:cs typeface="Trebuchet MS"/>
              </a:rPr>
              <a:t>F</a:t>
            </a:r>
            <a:r>
              <a:rPr sz="1800" b="1" i="1" spc="-35" dirty="0">
                <a:latin typeface="Trebuchet MS"/>
                <a:cs typeface="Trebuchet MS"/>
              </a:rPr>
              <a:t> </a:t>
            </a:r>
            <a:r>
              <a:rPr sz="1800" b="1" i="1" dirty="0">
                <a:latin typeface="Arial"/>
                <a:cs typeface="Arial"/>
              </a:rPr>
              <a:t>→</a:t>
            </a:r>
            <a:r>
              <a:rPr sz="1800" b="1" i="1" spc="-10" dirty="0">
                <a:latin typeface="Arial"/>
                <a:cs typeface="Arial"/>
              </a:rPr>
              <a:t> </a:t>
            </a:r>
            <a:r>
              <a:rPr sz="1800" b="1" i="1" spc="135" dirty="0">
                <a:latin typeface="Trebuchet MS"/>
                <a:cs typeface="Trebuchet MS"/>
              </a:rPr>
              <a:t>C</a:t>
            </a:r>
            <a:r>
              <a:rPr sz="1800" b="1" i="1" spc="-45" dirty="0">
                <a:latin typeface="Trebuchet MS"/>
                <a:cs typeface="Trebuchet MS"/>
              </a:rPr>
              <a:t> </a:t>
            </a:r>
            <a:r>
              <a:rPr sz="1800" b="1" i="1" dirty="0">
                <a:latin typeface="Arial"/>
                <a:cs typeface="Arial"/>
              </a:rPr>
              <a:t>→ </a:t>
            </a:r>
            <a:r>
              <a:rPr sz="1800" b="1" i="1" spc="114" dirty="0">
                <a:latin typeface="Trebuchet MS"/>
                <a:cs typeface="Trebuchet MS"/>
              </a:rPr>
              <a:t>G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9993" y="6058169"/>
            <a:ext cx="1827530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114" dirty="0">
                <a:solidFill>
                  <a:srgbClr val="903062"/>
                </a:solidFill>
                <a:latin typeface="Trebuchet MS"/>
                <a:cs typeface="Trebuchet MS"/>
              </a:rPr>
              <a:t>D</a:t>
            </a:r>
            <a:r>
              <a:rPr sz="900" spc="45" dirty="0">
                <a:solidFill>
                  <a:srgbClr val="903062"/>
                </a:solidFill>
                <a:latin typeface="Trebuchet MS"/>
                <a:cs typeface="Trebuchet MS"/>
              </a:rPr>
              <a:t>A</a:t>
            </a:r>
            <a:r>
              <a:rPr sz="900" spc="35" dirty="0">
                <a:solidFill>
                  <a:srgbClr val="903062"/>
                </a:solidFill>
                <a:latin typeface="Trebuchet MS"/>
                <a:cs typeface="Trebuchet MS"/>
              </a:rPr>
              <a:t>T</a:t>
            </a:r>
            <a:r>
              <a:rPr sz="900" spc="65" dirty="0">
                <a:solidFill>
                  <a:srgbClr val="903062"/>
                </a:solidFill>
                <a:latin typeface="Trebuchet MS"/>
                <a:cs typeface="Trebuchet MS"/>
              </a:rPr>
              <a:t>A</a:t>
            </a:r>
            <a:r>
              <a:rPr sz="900" spc="-25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903062"/>
                </a:solidFill>
                <a:latin typeface="Trebuchet MS"/>
                <a:cs typeface="Trebuchet MS"/>
              </a:rPr>
              <a:t>S</a:t>
            </a:r>
            <a:r>
              <a:rPr sz="900" spc="-10" dirty="0">
                <a:solidFill>
                  <a:srgbClr val="903062"/>
                </a:solidFill>
                <a:latin typeface="Trebuchet MS"/>
                <a:cs typeface="Trebuchet MS"/>
              </a:rPr>
              <a:t>T</a:t>
            </a:r>
            <a:r>
              <a:rPr sz="900" spc="10" dirty="0">
                <a:solidFill>
                  <a:srgbClr val="903062"/>
                </a:solidFill>
                <a:latin typeface="Trebuchet MS"/>
                <a:cs typeface="Trebuchet MS"/>
              </a:rPr>
              <a:t>R</a:t>
            </a:r>
            <a:r>
              <a:rPr sz="900" spc="55" dirty="0">
                <a:solidFill>
                  <a:srgbClr val="903062"/>
                </a:solidFill>
                <a:latin typeface="Trebuchet MS"/>
                <a:cs typeface="Trebuchet MS"/>
              </a:rPr>
              <a:t>UC</a:t>
            </a:r>
            <a:r>
              <a:rPr sz="900" spc="45" dirty="0">
                <a:solidFill>
                  <a:srgbClr val="903062"/>
                </a:solidFill>
                <a:latin typeface="Trebuchet MS"/>
                <a:cs typeface="Trebuchet MS"/>
              </a:rPr>
              <a:t>T</a:t>
            </a:r>
            <a:r>
              <a:rPr sz="900" spc="35" dirty="0">
                <a:solidFill>
                  <a:srgbClr val="903062"/>
                </a:solidFill>
                <a:latin typeface="Trebuchet MS"/>
                <a:cs typeface="Trebuchet MS"/>
              </a:rPr>
              <a:t>U</a:t>
            </a:r>
            <a:r>
              <a:rPr sz="900" spc="25" dirty="0">
                <a:solidFill>
                  <a:srgbClr val="903062"/>
                </a:solidFill>
                <a:latin typeface="Trebuchet MS"/>
                <a:cs typeface="Trebuchet MS"/>
              </a:rPr>
              <a:t>R</a:t>
            </a:r>
            <a:r>
              <a:rPr sz="900" spc="-30" dirty="0">
                <a:solidFill>
                  <a:srgbClr val="903062"/>
                </a:solidFill>
                <a:latin typeface="Trebuchet MS"/>
                <a:cs typeface="Trebuchet MS"/>
              </a:rPr>
              <a:t>E</a:t>
            </a:r>
            <a:r>
              <a:rPr sz="900" spc="-25" dirty="0">
                <a:solidFill>
                  <a:srgbClr val="903062"/>
                </a:solidFill>
                <a:latin typeface="Trebuchet MS"/>
                <a:cs typeface="Trebuchet MS"/>
              </a:rPr>
              <a:t>S</a:t>
            </a:r>
            <a:r>
              <a:rPr sz="900" spc="-4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903062"/>
                </a:solidFill>
                <a:latin typeface="Trebuchet MS"/>
                <a:cs typeface="Trebuchet MS"/>
              </a:rPr>
              <a:t>&amp;</a:t>
            </a:r>
            <a:r>
              <a:rPr sz="900" spc="-2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903062"/>
                </a:solidFill>
                <a:latin typeface="Trebuchet MS"/>
                <a:cs typeface="Trebuchet MS"/>
              </a:rPr>
              <a:t>AL</a:t>
            </a:r>
            <a:r>
              <a:rPr sz="900" spc="60" dirty="0">
                <a:solidFill>
                  <a:srgbClr val="903062"/>
                </a:solidFill>
                <a:latin typeface="Trebuchet MS"/>
                <a:cs typeface="Trebuchet MS"/>
              </a:rPr>
              <a:t>G</a:t>
            </a:r>
            <a:r>
              <a:rPr sz="900" spc="130" dirty="0">
                <a:solidFill>
                  <a:srgbClr val="903062"/>
                </a:solidFill>
                <a:latin typeface="Trebuchet MS"/>
                <a:cs typeface="Trebuchet MS"/>
              </a:rPr>
              <a:t>O</a:t>
            </a:r>
            <a:r>
              <a:rPr sz="900" spc="10" dirty="0">
                <a:solidFill>
                  <a:srgbClr val="903062"/>
                </a:solidFill>
                <a:latin typeface="Trebuchet MS"/>
                <a:cs typeface="Trebuchet MS"/>
              </a:rPr>
              <a:t>R</a:t>
            </a:r>
            <a:r>
              <a:rPr sz="900" spc="-30" dirty="0">
                <a:solidFill>
                  <a:srgbClr val="903062"/>
                </a:solidFill>
                <a:latin typeface="Trebuchet MS"/>
                <a:cs typeface="Trebuchet MS"/>
              </a:rPr>
              <a:t>I</a:t>
            </a:r>
            <a:r>
              <a:rPr sz="900" spc="15" dirty="0">
                <a:solidFill>
                  <a:srgbClr val="903062"/>
                </a:solidFill>
                <a:latin typeface="Trebuchet MS"/>
                <a:cs typeface="Trebuchet MS"/>
              </a:rPr>
              <a:t>T</a:t>
            </a:r>
            <a:r>
              <a:rPr sz="900" spc="65" dirty="0">
                <a:solidFill>
                  <a:srgbClr val="903062"/>
                </a:solidFill>
                <a:latin typeface="Trebuchet MS"/>
                <a:cs typeface="Trebuchet MS"/>
              </a:rPr>
              <a:t>H</a:t>
            </a:r>
            <a:r>
              <a:rPr sz="900" spc="60" dirty="0">
                <a:solidFill>
                  <a:srgbClr val="903062"/>
                </a:solidFill>
                <a:latin typeface="Trebuchet MS"/>
                <a:cs typeface="Trebuchet MS"/>
              </a:rPr>
              <a:t>M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21036" y="6062436"/>
            <a:ext cx="55054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65" dirty="0">
                <a:solidFill>
                  <a:srgbClr val="903062"/>
                </a:solidFill>
                <a:latin typeface="Trebuchet MS"/>
                <a:cs typeface="Trebuchet MS"/>
              </a:rPr>
              <a:t>12/19/2016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420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-65" dirty="0">
                <a:solidFill>
                  <a:srgbClr val="FFFFFF"/>
                </a:solidFill>
              </a:rPr>
              <a:t>PR</a:t>
            </a:r>
            <a:r>
              <a:rPr sz="2800" spc="-50" dirty="0">
                <a:solidFill>
                  <a:srgbClr val="FFFFFF"/>
                </a:solidFill>
              </a:rPr>
              <a:t>E</a:t>
            </a:r>
            <a:r>
              <a:rPr sz="2800" spc="-130" dirty="0">
                <a:solidFill>
                  <a:srgbClr val="FFFFFF"/>
                </a:solidFill>
              </a:rPr>
              <a:t>-</a:t>
            </a:r>
            <a:r>
              <a:rPr sz="2800" spc="280" dirty="0">
                <a:solidFill>
                  <a:srgbClr val="FFFFFF"/>
                </a:solidFill>
              </a:rPr>
              <a:t>ORD</a:t>
            </a:r>
            <a:r>
              <a:rPr sz="2800" spc="-25" dirty="0">
                <a:solidFill>
                  <a:srgbClr val="FFFFFF"/>
                </a:solidFill>
              </a:rPr>
              <a:t>ER</a:t>
            </a:r>
            <a:r>
              <a:rPr sz="2800" spc="-445" dirty="0">
                <a:solidFill>
                  <a:srgbClr val="FFFFFF"/>
                </a:solidFill>
              </a:rPr>
              <a:t> </a:t>
            </a:r>
            <a:r>
              <a:rPr sz="2800" spc="60" dirty="0">
                <a:solidFill>
                  <a:srgbClr val="FFFFFF"/>
                </a:solidFill>
              </a:rPr>
              <a:t>TR</a:t>
            </a:r>
            <a:r>
              <a:rPr sz="2800" spc="-20" dirty="0">
                <a:solidFill>
                  <a:srgbClr val="FFFFFF"/>
                </a:solidFill>
              </a:rPr>
              <a:t>A</a:t>
            </a:r>
            <a:r>
              <a:rPr sz="2800" spc="-35" dirty="0">
                <a:solidFill>
                  <a:srgbClr val="FFFFFF"/>
                </a:solidFill>
              </a:rPr>
              <a:t>V</a:t>
            </a:r>
            <a:r>
              <a:rPr sz="2800" spc="-25" dirty="0">
                <a:solidFill>
                  <a:srgbClr val="FFFFFF"/>
                </a:solidFill>
              </a:rPr>
              <a:t>E</a:t>
            </a:r>
            <a:r>
              <a:rPr sz="2800" spc="35" dirty="0">
                <a:solidFill>
                  <a:srgbClr val="FFFFFF"/>
                </a:solidFill>
              </a:rPr>
              <a:t>RSAL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59993" y="2088896"/>
            <a:ext cx="106108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 marR="5080" indent="-306705">
              <a:lnSpc>
                <a:spcPct val="100000"/>
              </a:lnSpc>
              <a:spcBef>
                <a:spcPts val="10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80" dirty="0">
                <a:solidFill>
                  <a:srgbClr val="3C3C3C"/>
                </a:solidFill>
                <a:latin typeface="SimSun"/>
                <a:cs typeface="SimSun"/>
              </a:rPr>
              <a:t>this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traversal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50" dirty="0">
                <a:solidFill>
                  <a:srgbClr val="3C3C3C"/>
                </a:solidFill>
                <a:latin typeface="SimSun"/>
                <a:cs typeface="SimSun"/>
              </a:rPr>
              <a:t>method,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80" dirty="0">
                <a:solidFill>
                  <a:srgbClr val="FF0000"/>
                </a:solidFill>
                <a:latin typeface="SimSun"/>
                <a:cs typeface="SimSun"/>
              </a:rPr>
              <a:t>root</a:t>
            </a:r>
            <a:r>
              <a:rPr sz="1800" spc="-10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FF0000"/>
                </a:solidFill>
                <a:latin typeface="SimSun"/>
                <a:cs typeface="SimSun"/>
              </a:rPr>
              <a:t>node</a:t>
            </a:r>
            <a:r>
              <a:rPr sz="1800" spc="-9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50" dirty="0">
                <a:solidFill>
                  <a:srgbClr val="3C3C3C"/>
                </a:solidFill>
                <a:latin typeface="SimSun"/>
                <a:cs typeface="SimSun"/>
              </a:rPr>
              <a:t>visited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first,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5" dirty="0">
                <a:solidFill>
                  <a:srgbClr val="3C3C3C"/>
                </a:solidFill>
                <a:latin typeface="SimSun"/>
                <a:cs typeface="SimSun"/>
              </a:rPr>
              <a:t>then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50" dirty="0">
                <a:solidFill>
                  <a:srgbClr val="FF0000"/>
                </a:solidFill>
                <a:latin typeface="SimSun"/>
                <a:cs typeface="SimSun"/>
              </a:rPr>
              <a:t>left</a:t>
            </a:r>
            <a:r>
              <a:rPr sz="1800" spc="-9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75" dirty="0">
                <a:solidFill>
                  <a:srgbClr val="FF0000"/>
                </a:solidFill>
                <a:latin typeface="SimSun"/>
                <a:cs typeface="SimSun"/>
              </a:rPr>
              <a:t>subtree</a:t>
            </a:r>
            <a:r>
              <a:rPr sz="1800" spc="-7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80" dirty="0">
                <a:solidFill>
                  <a:srgbClr val="3C3C3C"/>
                </a:solidFill>
                <a:latin typeface="SimSun"/>
                <a:cs typeface="SimSun"/>
              </a:rPr>
              <a:t>and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80" dirty="0">
                <a:solidFill>
                  <a:srgbClr val="3C3C3C"/>
                </a:solidFill>
                <a:latin typeface="SimSun"/>
                <a:cs typeface="SimSun"/>
              </a:rPr>
              <a:t>finally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40" dirty="0">
                <a:solidFill>
                  <a:srgbClr val="FF0000"/>
                </a:solidFill>
                <a:latin typeface="SimSun"/>
                <a:cs typeface="SimSun"/>
              </a:rPr>
              <a:t>right </a:t>
            </a:r>
            <a:r>
              <a:rPr sz="1800" spc="-8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00" dirty="0">
                <a:solidFill>
                  <a:srgbClr val="FF0000"/>
                </a:solidFill>
                <a:latin typeface="SimSun"/>
                <a:cs typeface="SimSun"/>
              </a:rPr>
              <a:t>subtree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800">
              <a:latin typeface="SimSun"/>
              <a:cs typeface="SimSu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0" y="2819400"/>
            <a:ext cx="3281031" cy="27096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946775" y="3679317"/>
            <a:ext cx="3191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20" dirty="0">
                <a:latin typeface="Trebuchet MS"/>
                <a:cs typeface="Trebuchet MS"/>
              </a:rPr>
              <a:t>A</a:t>
            </a:r>
            <a:r>
              <a:rPr sz="1800" b="1" i="1" spc="-50" dirty="0">
                <a:latin typeface="Trebuchet MS"/>
                <a:cs typeface="Trebuchet MS"/>
              </a:rPr>
              <a:t> </a:t>
            </a:r>
            <a:r>
              <a:rPr sz="1800" b="1" i="1" dirty="0">
                <a:latin typeface="Arial"/>
                <a:cs typeface="Arial"/>
              </a:rPr>
              <a:t>→</a:t>
            </a:r>
            <a:r>
              <a:rPr sz="1800" b="1" i="1" spc="5" dirty="0">
                <a:latin typeface="Arial"/>
                <a:cs typeface="Arial"/>
              </a:rPr>
              <a:t> </a:t>
            </a:r>
            <a:r>
              <a:rPr sz="1800" b="1" i="1" spc="80" dirty="0">
                <a:latin typeface="Trebuchet MS"/>
                <a:cs typeface="Trebuchet MS"/>
              </a:rPr>
              <a:t>B</a:t>
            </a:r>
            <a:r>
              <a:rPr sz="1800" b="1" i="1" spc="-45" dirty="0">
                <a:latin typeface="Trebuchet MS"/>
                <a:cs typeface="Trebuchet MS"/>
              </a:rPr>
              <a:t> </a:t>
            </a:r>
            <a:r>
              <a:rPr sz="1800" b="1" i="1" dirty="0">
                <a:latin typeface="Arial"/>
                <a:cs typeface="Arial"/>
              </a:rPr>
              <a:t>→</a:t>
            </a:r>
            <a:r>
              <a:rPr sz="1800" b="1" i="1" spc="-10" dirty="0">
                <a:latin typeface="Arial"/>
                <a:cs typeface="Arial"/>
              </a:rPr>
              <a:t> </a:t>
            </a:r>
            <a:r>
              <a:rPr sz="1800" b="1" i="1" spc="210" dirty="0">
                <a:latin typeface="Trebuchet MS"/>
                <a:cs typeface="Trebuchet MS"/>
              </a:rPr>
              <a:t>D</a:t>
            </a:r>
            <a:r>
              <a:rPr sz="1800" b="1" i="1" spc="-45" dirty="0">
                <a:latin typeface="Trebuchet MS"/>
                <a:cs typeface="Trebuchet MS"/>
              </a:rPr>
              <a:t> </a:t>
            </a:r>
            <a:r>
              <a:rPr sz="1800" b="1" i="1" dirty="0">
                <a:latin typeface="Arial"/>
                <a:cs typeface="Arial"/>
              </a:rPr>
              <a:t>→ </a:t>
            </a:r>
            <a:r>
              <a:rPr sz="1800" b="1" i="1" spc="-20" dirty="0">
                <a:latin typeface="Trebuchet MS"/>
                <a:cs typeface="Trebuchet MS"/>
              </a:rPr>
              <a:t>E</a:t>
            </a:r>
            <a:r>
              <a:rPr sz="1800" b="1" i="1" spc="-45" dirty="0">
                <a:latin typeface="Trebuchet MS"/>
                <a:cs typeface="Trebuchet MS"/>
              </a:rPr>
              <a:t> </a:t>
            </a:r>
            <a:r>
              <a:rPr sz="1800" b="1" i="1" dirty="0">
                <a:latin typeface="Arial"/>
                <a:cs typeface="Arial"/>
              </a:rPr>
              <a:t>→ </a:t>
            </a:r>
            <a:r>
              <a:rPr sz="1800" b="1" i="1" spc="135" dirty="0">
                <a:latin typeface="Trebuchet MS"/>
                <a:cs typeface="Trebuchet MS"/>
              </a:rPr>
              <a:t>C</a:t>
            </a:r>
            <a:r>
              <a:rPr sz="1800" b="1" i="1" spc="-45" dirty="0">
                <a:latin typeface="Trebuchet MS"/>
                <a:cs typeface="Trebuchet MS"/>
              </a:rPr>
              <a:t> </a:t>
            </a:r>
            <a:r>
              <a:rPr sz="1800" b="1" i="1" dirty="0">
                <a:latin typeface="Arial"/>
                <a:cs typeface="Arial"/>
              </a:rPr>
              <a:t>→</a:t>
            </a:r>
            <a:r>
              <a:rPr sz="1800" b="1" i="1" spc="-10" dirty="0">
                <a:latin typeface="Arial"/>
                <a:cs typeface="Arial"/>
              </a:rPr>
              <a:t> </a:t>
            </a:r>
            <a:r>
              <a:rPr sz="1800" b="1" i="1" spc="-175" dirty="0">
                <a:latin typeface="Trebuchet MS"/>
                <a:cs typeface="Trebuchet MS"/>
              </a:rPr>
              <a:t>F</a:t>
            </a:r>
            <a:r>
              <a:rPr sz="1800" b="1" i="1" spc="-35" dirty="0">
                <a:latin typeface="Trebuchet MS"/>
                <a:cs typeface="Trebuchet MS"/>
              </a:rPr>
              <a:t> </a:t>
            </a:r>
            <a:r>
              <a:rPr sz="1800" b="1" i="1" dirty="0">
                <a:latin typeface="Arial"/>
                <a:cs typeface="Arial"/>
              </a:rPr>
              <a:t>→</a:t>
            </a:r>
            <a:r>
              <a:rPr sz="1800" b="1" i="1" spc="5" dirty="0">
                <a:latin typeface="Arial"/>
                <a:cs typeface="Arial"/>
              </a:rPr>
              <a:t> </a:t>
            </a:r>
            <a:r>
              <a:rPr sz="1800" b="1" i="1" spc="114" dirty="0">
                <a:latin typeface="Trebuchet MS"/>
                <a:cs typeface="Trebuchet MS"/>
              </a:rPr>
              <a:t>G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9993" y="6058169"/>
            <a:ext cx="1827530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114" dirty="0">
                <a:solidFill>
                  <a:srgbClr val="903062"/>
                </a:solidFill>
                <a:latin typeface="Trebuchet MS"/>
                <a:cs typeface="Trebuchet MS"/>
              </a:rPr>
              <a:t>D</a:t>
            </a:r>
            <a:r>
              <a:rPr sz="900" spc="45" dirty="0">
                <a:solidFill>
                  <a:srgbClr val="903062"/>
                </a:solidFill>
                <a:latin typeface="Trebuchet MS"/>
                <a:cs typeface="Trebuchet MS"/>
              </a:rPr>
              <a:t>A</a:t>
            </a:r>
            <a:r>
              <a:rPr sz="900" spc="35" dirty="0">
                <a:solidFill>
                  <a:srgbClr val="903062"/>
                </a:solidFill>
                <a:latin typeface="Trebuchet MS"/>
                <a:cs typeface="Trebuchet MS"/>
              </a:rPr>
              <a:t>T</a:t>
            </a:r>
            <a:r>
              <a:rPr sz="900" spc="65" dirty="0">
                <a:solidFill>
                  <a:srgbClr val="903062"/>
                </a:solidFill>
                <a:latin typeface="Trebuchet MS"/>
                <a:cs typeface="Trebuchet MS"/>
              </a:rPr>
              <a:t>A</a:t>
            </a:r>
            <a:r>
              <a:rPr sz="900" spc="-25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903062"/>
                </a:solidFill>
                <a:latin typeface="Trebuchet MS"/>
                <a:cs typeface="Trebuchet MS"/>
              </a:rPr>
              <a:t>S</a:t>
            </a:r>
            <a:r>
              <a:rPr sz="900" spc="-10" dirty="0">
                <a:solidFill>
                  <a:srgbClr val="903062"/>
                </a:solidFill>
                <a:latin typeface="Trebuchet MS"/>
                <a:cs typeface="Trebuchet MS"/>
              </a:rPr>
              <a:t>T</a:t>
            </a:r>
            <a:r>
              <a:rPr sz="900" spc="10" dirty="0">
                <a:solidFill>
                  <a:srgbClr val="903062"/>
                </a:solidFill>
                <a:latin typeface="Trebuchet MS"/>
                <a:cs typeface="Trebuchet MS"/>
              </a:rPr>
              <a:t>R</a:t>
            </a:r>
            <a:r>
              <a:rPr sz="900" spc="55" dirty="0">
                <a:solidFill>
                  <a:srgbClr val="903062"/>
                </a:solidFill>
                <a:latin typeface="Trebuchet MS"/>
                <a:cs typeface="Trebuchet MS"/>
              </a:rPr>
              <a:t>UC</a:t>
            </a:r>
            <a:r>
              <a:rPr sz="900" spc="45" dirty="0">
                <a:solidFill>
                  <a:srgbClr val="903062"/>
                </a:solidFill>
                <a:latin typeface="Trebuchet MS"/>
                <a:cs typeface="Trebuchet MS"/>
              </a:rPr>
              <a:t>T</a:t>
            </a:r>
            <a:r>
              <a:rPr sz="900" spc="35" dirty="0">
                <a:solidFill>
                  <a:srgbClr val="903062"/>
                </a:solidFill>
                <a:latin typeface="Trebuchet MS"/>
                <a:cs typeface="Trebuchet MS"/>
              </a:rPr>
              <a:t>U</a:t>
            </a:r>
            <a:r>
              <a:rPr sz="900" spc="25" dirty="0">
                <a:solidFill>
                  <a:srgbClr val="903062"/>
                </a:solidFill>
                <a:latin typeface="Trebuchet MS"/>
                <a:cs typeface="Trebuchet MS"/>
              </a:rPr>
              <a:t>R</a:t>
            </a:r>
            <a:r>
              <a:rPr sz="900" spc="-30" dirty="0">
                <a:solidFill>
                  <a:srgbClr val="903062"/>
                </a:solidFill>
                <a:latin typeface="Trebuchet MS"/>
                <a:cs typeface="Trebuchet MS"/>
              </a:rPr>
              <a:t>E</a:t>
            </a:r>
            <a:r>
              <a:rPr sz="900" spc="-25" dirty="0">
                <a:solidFill>
                  <a:srgbClr val="903062"/>
                </a:solidFill>
                <a:latin typeface="Trebuchet MS"/>
                <a:cs typeface="Trebuchet MS"/>
              </a:rPr>
              <a:t>S</a:t>
            </a:r>
            <a:r>
              <a:rPr sz="900" spc="-4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903062"/>
                </a:solidFill>
                <a:latin typeface="Trebuchet MS"/>
                <a:cs typeface="Trebuchet MS"/>
              </a:rPr>
              <a:t>&amp;</a:t>
            </a:r>
            <a:r>
              <a:rPr sz="900" spc="-2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903062"/>
                </a:solidFill>
                <a:latin typeface="Trebuchet MS"/>
                <a:cs typeface="Trebuchet MS"/>
              </a:rPr>
              <a:t>AL</a:t>
            </a:r>
            <a:r>
              <a:rPr sz="900" spc="60" dirty="0">
                <a:solidFill>
                  <a:srgbClr val="903062"/>
                </a:solidFill>
                <a:latin typeface="Trebuchet MS"/>
                <a:cs typeface="Trebuchet MS"/>
              </a:rPr>
              <a:t>G</a:t>
            </a:r>
            <a:r>
              <a:rPr sz="900" spc="130" dirty="0">
                <a:solidFill>
                  <a:srgbClr val="903062"/>
                </a:solidFill>
                <a:latin typeface="Trebuchet MS"/>
                <a:cs typeface="Trebuchet MS"/>
              </a:rPr>
              <a:t>O</a:t>
            </a:r>
            <a:r>
              <a:rPr sz="900" spc="10" dirty="0">
                <a:solidFill>
                  <a:srgbClr val="903062"/>
                </a:solidFill>
                <a:latin typeface="Trebuchet MS"/>
                <a:cs typeface="Trebuchet MS"/>
              </a:rPr>
              <a:t>R</a:t>
            </a:r>
            <a:r>
              <a:rPr sz="900" spc="-30" dirty="0">
                <a:solidFill>
                  <a:srgbClr val="903062"/>
                </a:solidFill>
                <a:latin typeface="Trebuchet MS"/>
                <a:cs typeface="Trebuchet MS"/>
              </a:rPr>
              <a:t>I</a:t>
            </a:r>
            <a:r>
              <a:rPr sz="900" spc="15" dirty="0">
                <a:solidFill>
                  <a:srgbClr val="903062"/>
                </a:solidFill>
                <a:latin typeface="Trebuchet MS"/>
                <a:cs typeface="Trebuchet MS"/>
              </a:rPr>
              <a:t>T</a:t>
            </a:r>
            <a:r>
              <a:rPr sz="900" spc="65" dirty="0">
                <a:solidFill>
                  <a:srgbClr val="903062"/>
                </a:solidFill>
                <a:latin typeface="Trebuchet MS"/>
                <a:cs typeface="Trebuchet MS"/>
              </a:rPr>
              <a:t>H</a:t>
            </a:r>
            <a:r>
              <a:rPr sz="900" spc="60" dirty="0">
                <a:solidFill>
                  <a:srgbClr val="903062"/>
                </a:solidFill>
                <a:latin typeface="Trebuchet MS"/>
                <a:cs typeface="Trebuchet MS"/>
              </a:rPr>
              <a:t>M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21036" y="6062436"/>
            <a:ext cx="55054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65" dirty="0">
                <a:solidFill>
                  <a:srgbClr val="903062"/>
                </a:solidFill>
                <a:latin typeface="Trebuchet MS"/>
                <a:cs typeface="Trebuchet MS"/>
              </a:rPr>
              <a:t>12/19/2016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420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70" dirty="0">
                <a:solidFill>
                  <a:srgbClr val="FFFFFF"/>
                </a:solidFill>
              </a:rPr>
              <a:t>POS</a:t>
            </a:r>
            <a:r>
              <a:rPr sz="2800" spc="-415" dirty="0">
                <a:solidFill>
                  <a:srgbClr val="FFFFFF"/>
                </a:solidFill>
              </a:rPr>
              <a:t>T</a:t>
            </a:r>
            <a:r>
              <a:rPr sz="2800" spc="-130" dirty="0">
                <a:solidFill>
                  <a:srgbClr val="FFFFFF"/>
                </a:solidFill>
              </a:rPr>
              <a:t>-</a:t>
            </a:r>
            <a:r>
              <a:rPr sz="2800" spc="245" dirty="0">
                <a:solidFill>
                  <a:srgbClr val="FFFFFF"/>
                </a:solidFill>
              </a:rPr>
              <a:t>O</a:t>
            </a:r>
            <a:r>
              <a:rPr sz="2800" spc="220" dirty="0">
                <a:solidFill>
                  <a:srgbClr val="FFFFFF"/>
                </a:solidFill>
              </a:rPr>
              <a:t>R</a:t>
            </a:r>
            <a:r>
              <a:rPr sz="2800" spc="145" dirty="0">
                <a:solidFill>
                  <a:srgbClr val="FFFFFF"/>
                </a:solidFill>
              </a:rPr>
              <a:t>D</a:t>
            </a:r>
            <a:r>
              <a:rPr sz="2800" spc="135" dirty="0">
                <a:solidFill>
                  <a:srgbClr val="FFFFFF"/>
                </a:solidFill>
              </a:rPr>
              <a:t>E</a:t>
            </a:r>
            <a:r>
              <a:rPr sz="2800" spc="55" dirty="0">
                <a:solidFill>
                  <a:srgbClr val="FFFFFF"/>
                </a:solidFill>
              </a:rPr>
              <a:t>R</a:t>
            </a:r>
            <a:r>
              <a:rPr sz="2800" spc="-430" dirty="0">
                <a:solidFill>
                  <a:srgbClr val="FFFFFF"/>
                </a:solidFill>
              </a:rPr>
              <a:t> </a:t>
            </a:r>
            <a:r>
              <a:rPr sz="2800" spc="60" dirty="0">
                <a:solidFill>
                  <a:srgbClr val="FFFFFF"/>
                </a:solidFill>
              </a:rPr>
              <a:t>T</a:t>
            </a:r>
            <a:r>
              <a:rPr sz="2800" spc="65" dirty="0">
                <a:solidFill>
                  <a:srgbClr val="FFFFFF"/>
                </a:solidFill>
              </a:rPr>
              <a:t>R</a:t>
            </a:r>
            <a:r>
              <a:rPr sz="2800" spc="-20" dirty="0">
                <a:solidFill>
                  <a:srgbClr val="FFFFFF"/>
                </a:solidFill>
              </a:rPr>
              <a:t>A</a:t>
            </a:r>
            <a:r>
              <a:rPr sz="2800" spc="-35" dirty="0">
                <a:solidFill>
                  <a:srgbClr val="FFFFFF"/>
                </a:solidFill>
              </a:rPr>
              <a:t>V</a:t>
            </a:r>
            <a:r>
              <a:rPr sz="2800" spc="-20" dirty="0">
                <a:solidFill>
                  <a:srgbClr val="FFFFFF"/>
                </a:solidFill>
              </a:rPr>
              <a:t>E</a:t>
            </a:r>
            <a:r>
              <a:rPr sz="2800" spc="-5" dirty="0">
                <a:solidFill>
                  <a:srgbClr val="FFFFFF"/>
                </a:solidFill>
              </a:rPr>
              <a:t>R</a:t>
            </a:r>
            <a:r>
              <a:rPr sz="2800" dirty="0">
                <a:solidFill>
                  <a:srgbClr val="FFFFFF"/>
                </a:solidFill>
              </a:rPr>
              <a:t>S</a:t>
            </a:r>
            <a:r>
              <a:rPr sz="2800" spc="80" dirty="0">
                <a:solidFill>
                  <a:srgbClr val="FFFFFF"/>
                </a:solidFill>
              </a:rPr>
              <a:t>AL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59993" y="2291588"/>
            <a:ext cx="10629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 marR="5080" indent="-306705">
              <a:lnSpc>
                <a:spcPct val="100000"/>
              </a:lnSpc>
              <a:spcBef>
                <a:spcPts val="10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80" dirty="0">
                <a:solidFill>
                  <a:srgbClr val="3C3C3C"/>
                </a:solidFill>
                <a:latin typeface="SimSun"/>
                <a:cs typeface="SimSun"/>
              </a:rPr>
              <a:t>this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traversal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50" dirty="0">
                <a:solidFill>
                  <a:srgbClr val="3C3C3C"/>
                </a:solidFill>
                <a:latin typeface="SimSun"/>
                <a:cs typeface="SimSun"/>
              </a:rPr>
              <a:t>method,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root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50" dirty="0">
                <a:solidFill>
                  <a:srgbClr val="3C3C3C"/>
                </a:solidFill>
                <a:latin typeface="SimSun"/>
                <a:cs typeface="SimSun"/>
              </a:rPr>
              <a:t>visited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25" dirty="0">
                <a:solidFill>
                  <a:srgbClr val="3C3C3C"/>
                </a:solidFill>
                <a:latin typeface="SimSun"/>
                <a:cs typeface="SimSun"/>
              </a:rPr>
              <a:t>last,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5" dirty="0">
                <a:solidFill>
                  <a:srgbClr val="3C3C3C"/>
                </a:solidFill>
                <a:latin typeface="SimSun"/>
                <a:cs typeface="SimSun"/>
              </a:rPr>
              <a:t>hence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85" dirty="0">
                <a:solidFill>
                  <a:srgbClr val="3C3C3C"/>
                </a:solidFill>
                <a:latin typeface="SimSun"/>
                <a:cs typeface="SimSun"/>
              </a:rPr>
              <a:t>name.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95" dirty="0">
                <a:solidFill>
                  <a:srgbClr val="3C3C3C"/>
                </a:solidFill>
                <a:latin typeface="SimSun"/>
                <a:cs typeface="SimSun"/>
              </a:rPr>
              <a:t>First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40" dirty="0">
                <a:solidFill>
                  <a:srgbClr val="3C3C3C"/>
                </a:solidFill>
                <a:latin typeface="SimSun"/>
                <a:cs typeface="SimSun"/>
              </a:rPr>
              <a:t>we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traverse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2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50" dirty="0">
                <a:solidFill>
                  <a:srgbClr val="FF0000"/>
                </a:solidFill>
                <a:latin typeface="SimSun"/>
                <a:cs typeface="SimSun"/>
              </a:rPr>
              <a:t>left </a:t>
            </a:r>
            <a:r>
              <a:rPr sz="1800" spc="-8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95" dirty="0">
                <a:solidFill>
                  <a:srgbClr val="FF0000"/>
                </a:solidFill>
                <a:latin typeface="SimSun"/>
                <a:cs typeface="SimSun"/>
              </a:rPr>
              <a:t>subtree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, </a:t>
            </a:r>
            <a:r>
              <a:rPr sz="1800" spc="-15" dirty="0">
                <a:solidFill>
                  <a:srgbClr val="3C3C3C"/>
                </a:solidFill>
                <a:latin typeface="SimSun"/>
                <a:cs typeface="SimSun"/>
              </a:rPr>
              <a:t>then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40" dirty="0">
                <a:solidFill>
                  <a:srgbClr val="FF0000"/>
                </a:solidFill>
                <a:latin typeface="SimSun"/>
                <a:cs typeface="SimSun"/>
              </a:rPr>
              <a:t>right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70" dirty="0">
                <a:solidFill>
                  <a:srgbClr val="FF0000"/>
                </a:solidFill>
                <a:latin typeface="SimSun"/>
                <a:cs typeface="SimSun"/>
              </a:rPr>
              <a:t>subtree</a:t>
            </a:r>
            <a:r>
              <a:rPr sz="1800" spc="-7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80" dirty="0">
                <a:solidFill>
                  <a:srgbClr val="3C3C3C"/>
                </a:solidFill>
                <a:latin typeface="SimSun"/>
                <a:cs typeface="SimSun"/>
              </a:rPr>
              <a:t>and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80" dirty="0">
                <a:solidFill>
                  <a:srgbClr val="3C3C3C"/>
                </a:solidFill>
                <a:latin typeface="SimSun"/>
                <a:cs typeface="SimSun"/>
              </a:rPr>
              <a:t>finally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root</a:t>
            </a:r>
            <a:r>
              <a:rPr sz="1800" spc="-10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SimSun"/>
                <a:cs typeface="SimSun"/>
              </a:rPr>
              <a:t>node</a:t>
            </a:r>
            <a:r>
              <a:rPr sz="1800" spc="-5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800">
              <a:latin typeface="SimSun"/>
              <a:cs typeface="SimSu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0" y="3200400"/>
            <a:ext cx="3739920" cy="274167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75375" y="3988384"/>
            <a:ext cx="31730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210" dirty="0">
                <a:latin typeface="Trebuchet MS"/>
                <a:cs typeface="Trebuchet MS"/>
              </a:rPr>
              <a:t>D</a:t>
            </a:r>
            <a:r>
              <a:rPr sz="1800" b="1" i="1" spc="-45" dirty="0">
                <a:latin typeface="Trebuchet MS"/>
                <a:cs typeface="Trebuchet MS"/>
              </a:rPr>
              <a:t> </a:t>
            </a:r>
            <a:r>
              <a:rPr sz="1800" b="1" i="1" dirty="0">
                <a:latin typeface="Arial"/>
                <a:cs typeface="Arial"/>
              </a:rPr>
              <a:t>→ </a:t>
            </a:r>
            <a:r>
              <a:rPr sz="1800" b="1" i="1" spc="-20" dirty="0">
                <a:latin typeface="Trebuchet MS"/>
                <a:cs typeface="Trebuchet MS"/>
              </a:rPr>
              <a:t>E</a:t>
            </a:r>
            <a:r>
              <a:rPr sz="1800" b="1" i="1" spc="-50" dirty="0">
                <a:latin typeface="Trebuchet MS"/>
                <a:cs typeface="Trebuchet MS"/>
              </a:rPr>
              <a:t> </a:t>
            </a:r>
            <a:r>
              <a:rPr sz="1800" b="1" i="1" dirty="0">
                <a:latin typeface="Arial"/>
                <a:cs typeface="Arial"/>
              </a:rPr>
              <a:t>→ </a:t>
            </a:r>
            <a:r>
              <a:rPr sz="1800" b="1" i="1" spc="80" dirty="0">
                <a:latin typeface="Trebuchet MS"/>
                <a:cs typeface="Trebuchet MS"/>
              </a:rPr>
              <a:t>B</a:t>
            </a:r>
            <a:r>
              <a:rPr sz="1800" b="1" i="1" spc="-55" dirty="0">
                <a:latin typeface="Trebuchet MS"/>
                <a:cs typeface="Trebuchet MS"/>
              </a:rPr>
              <a:t> </a:t>
            </a:r>
            <a:r>
              <a:rPr sz="1800" b="1" i="1" dirty="0">
                <a:latin typeface="Arial"/>
                <a:cs typeface="Arial"/>
              </a:rPr>
              <a:t>→ </a:t>
            </a:r>
            <a:r>
              <a:rPr sz="1800" b="1" i="1" spc="-175" dirty="0">
                <a:latin typeface="Trebuchet MS"/>
                <a:cs typeface="Trebuchet MS"/>
              </a:rPr>
              <a:t>F</a:t>
            </a:r>
            <a:r>
              <a:rPr sz="1800" b="1" i="1" spc="-50" dirty="0">
                <a:latin typeface="Trebuchet MS"/>
                <a:cs typeface="Trebuchet MS"/>
              </a:rPr>
              <a:t> </a:t>
            </a:r>
            <a:r>
              <a:rPr sz="1800" b="1" i="1" dirty="0">
                <a:latin typeface="Arial"/>
                <a:cs typeface="Arial"/>
              </a:rPr>
              <a:t>→ </a:t>
            </a:r>
            <a:r>
              <a:rPr sz="1800" b="1" i="1" spc="114" dirty="0">
                <a:latin typeface="Trebuchet MS"/>
                <a:cs typeface="Trebuchet MS"/>
              </a:rPr>
              <a:t>G</a:t>
            </a:r>
            <a:r>
              <a:rPr sz="1800" b="1" i="1" spc="-45" dirty="0">
                <a:latin typeface="Trebuchet MS"/>
                <a:cs typeface="Trebuchet MS"/>
              </a:rPr>
              <a:t> </a:t>
            </a:r>
            <a:r>
              <a:rPr sz="1800" b="1" i="1" dirty="0">
                <a:latin typeface="Arial"/>
                <a:cs typeface="Arial"/>
              </a:rPr>
              <a:t>→ </a:t>
            </a:r>
            <a:r>
              <a:rPr sz="1800" b="1" i="1" spc="135" dirty="0">
                <a:latin typeface="Trebuchet MS"/>
                <a:cs typeface="Trebuchet MS"/>
              </a:rPr>
              <a:t>C</a:t>
            </a:r>
            <a:r>
              <a:rPr sz="1800" b="1" i="1" spc="-40" dirty="0">
                <a:latin typeface="Trebuchet MS"/>
                <a:cs typeface="Trebuchet MS"/>
              </a:rPr>
              <a:t> </a:t>
            </a:r>
            <a:r>
              <a:rPr sz="1800" b="1" i="1" dirty="0">
                <a:latin typeface="Arial"/>
                <a:cs typeface="Arial"/>
              </a:rPr>
              <a:t>→</a:t>
            </a:r>
            <a:r>
              <a:rPr sz="1800" b="1" i="1" spc="-155" dirty="0">
                <a:latin typeface="Arial"/>
                <a:cs typeface="Arial"/>
              </a:rPr>
              <a:t> </a:t>
            </a:r>
            <a:r>
              <a:rPr sz="1800" b="1" i="1" spc="20" dirty="0">
                <a:latin typeface="Trebuchet MS"/>
                <a:cs typeface="Trebuchet MS"/>
              </a:rPr>
              <a:t>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9993" y="6058169"/>
            <a:ext cx="1827530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114" dirty="0">
                <a:solidFill>
                  <a:srgbClr val="903062"/>
                </a:solidFill>
                <a:latin typeface="Trebuchet MS"/>
                <a:cs typeface="Trebuchet MS"/>
              </a:rPr>
              <a:t>D</a:t>
            </a:r>
            <a:r>
              <a:rPr sz="900" spc="45" dirty="0">
                <a:solidFill>
                  <a:srgbClr val="903062"/>
                </a:solidFill>
                <a:latin typeface="Trebuchet MS"/>
                <a:cs typeface="Trebuchet MS"/>
              </a:rPr>
              <a:t>A</a:t>
            </a:r>
            <a:r>
              <a:rPr sz="900" spc="35" dirty="0">
                <a:solidFill>
                  <a:srgbClr val="903062"/>
                </a:solidFill>
                <a:latin typeface="Trebuchet MS"/>
                <a:cs typeface="Trebuchet MS"/>
              </a:rPr>
              <a:t>T</a:t>
            </a:r>
            <a:r>
              <a:rPr sz="900" spc="65" dirty="0">
                <a:solidFill>
                  <a:srgbClr val="903062"/>
                </a:solidFill>
                <a:latin typeface="Trebuchet MS"/>
                <a:cs typeface="Trebuchet MS"/>
              </a:rPr>
              <a:t>A</a:t>
            </a:r>
            <a:r>
              <a:rPr sz="900" spc="-25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903062"/>
                </a:solidFill>
                <a:latin typeface="Trebuchet MS"/>
                <a:cs typeface="Trebuchet MS"/>
              </a:rPr>
              <a:t>S</a:t>
            </a:r>
            <a:r>
              <a:rPr sz="900" spc="-10" dirty="0">
                <a:solidFill>
                  <a:srgbClr val="903062"/>
                </a:solidFill>
                <a:latin typeface="Trebuchet MS"/>
                <a:cs typeface="Trebuchet MS"/>
              </a:rPr>
              <a:t>T</a:t>
            </a:r>
            <a:r>
              <a:rPr sz="900" spc="10" dirty="0">
                <a:solidFill>
                  <a:srgbClr val="903062"/>
                </a:solidFill>
                <a:latin typeface="Trebuchet MS"/>
                <a:cs typeface="Trebuchet MS"/>
              </a:rPr>
              <a:t>R</a:t>
            </a:r>
            <a:r>
              <a:rPr sz="900" spc="55" dirty="0">
                <a:solidFill>
                  <a:srgbClr val="903062"/>
                </a:solidFill>
                <a:latin typeface="Trebuchet MS"/>
                <a:cs typeface="Trebuchet MS"/>
              </a:rPr>
              <a:t>UC</a:t>
            </a:r>
            <a:r>
              <a:rPr sz="900" spc="45" dirty="0">
                <a:solidFill>
                  <a:srgbClr val="903062"/>
                </a:solidFill>
                <a:latin typeface="Trebuchet MS"/>
                <a:cs typeface="Trebuchet MS"/>
              </a:rPr>
              <a:t>T</a:t>
            </a:r>
            <a:r>
              <a:rPr sz="900" spc="35" dirty="0">
                <a:solidFill>
                  <a:srgbClr val="903062"/>
                </a:solidFill>
                <a:latin typeface="Trebuchet MS"/>
                <a:cs typeface="Trebuchet MS"/>
              </a:rPr>
              <a:t>U</a:t>
            </a:r>
            <a:r>
              <a:rPr sz="900" spc="25" dirty="0">
                <a:solidFill>
                  <a:srgbClr val="903062"/>
                </a:solidFill>
                <a:latin typeface="Trebuchet MS"/>
                <a:cs typeface="Trebuchet MS"/>
              </a:rPr>
              <a:t>R</a:t>
            </a:r>
            <a:r>
              <a:rPr sz="900" spc="-30" dirty="0">
                <a:solidFill>
                  <a:srgbClr val="903062"/>
                </a:solidFill>
                <a:latin typeface="Trebuchet MS"/>
                <a:cs typeface="Trebuchet MS"/>
              </a:rPr>
              <a:t>E</a:t>
            </a:r>
            <a:r>
              <a:rPr sz="900" spc="-25" dirty="0">
                <a:solidFill>
                  <a:srgbClr val="903062"/>
                </a:solidFill>
                <a:latin typeface="Trebuchet MS"/>
                <a:cs typeface="Trebuchet MS"/>
              </a:rPr>
              <a:t>S</a:t>
            </a:r>
            <a:r>
              <a:rPr sz="900" spc="-4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-75" dirty="0">
                <a:solidFill>
                  <a:srgbClr val="903062"/>
                </a:solidFill>
                <a:latin typeface="Trebuchet MS"/>
                <a:cs typeface="Trebuchet MS"/>
              </a:rPr>
              <a:t>&amp;</a:t>
            </a:r>
            <a:r>
              <a:rPr sz="900" spc="-2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903062"/>
                </a:solidFill>
                <a:latin typeface="Trebuchet MS"/>
                <a:cs typeface="Trebuchet MS"/>
              </a:rPr>
              <a:t>AL</a:t>
            </a:r>
            <a:r>
              <a:rPr sz="900" spc="60" dirty="0">
                <a:solidFill>
                  <a:srgbClr val="903062"/>
                </a:solidFill>
                <a:latin typeface="Trebuchet MS"/>
                <a:cs typeface="Trebuchet MS"/>
              </a:rPr>
              <a:t>G</a:t>
            </a:r>
            <a:r>
              <a:rPr sz="900" spc="130" dirty="0">
                <a:solidFill>
                  <a:srgbClr val="903062"/>
                </a:solidFill>
                <a:latin typeface="Trebuchet MS"/>
                <a:cs typeface="Trebuchet MS"/>
              </a:rPr>
              <a:t>O</a:t>
            </a:r>
            <a:r>
              <a:rPr sz="900" spc="10" dirty="0">
                <a:solidFill>
                  <a:srgbClr val="903062"/>
                </a:solidFill>
                <a:latin typeface="Trebuchet MS"/>
                <a:cs typeface="Trebuchet MS"/>
              </a:rPr>
              <a:t>R</a:t>
            </a:r>
            <a:r>
              <a:rPr sz="900" spc="-30" dirty="0">
                <a:solidFill>
                  <a:srgbClr val="903062"/>
                </a:solidFill>
                <a:latin typeface="Trebuchet MS"/>
                <a:cs typeface="Trebuchet MS"/>
              </a:rPr>
              <a:t>I</a:t>
            </a:r>
            <a:r>
              <a:rPr sz="900" spc="15" dirty="0">
                <a:solidFill>
                  <a:srgbClr val="903062"/>
                </a:solidFill>
                <a:latin typeface="Trebuchet MS"/>
                <a:cs typeface="Trebuchet MS"/>
              </a:rPr>
              <a:t>T</a:t>
            </a:r>
            <a:r>
              <a:rPr sz="900" spc="65" dirty="0">
                <a:solidFill>
                  <a:srgbClr val="903062"/>
                </a:solidFill>
                <a:latin typeface="Trebuchet MS"/>
                <a:cs typeface="Trebuchet MS"/>
              </a:rPr>
              <a:t>H</a:t>
            </a:r>
            <a:r>
              <a:rPr sz="900" spc="60" dirty="0">
                <a:solidFill>
                  <a:srgbClr val="903062"/>
                </a:solidFill>
                <a:latin typeface="Trebuchet MS"/>
                <a:cs typeface="Trebuchet MS"/>
              </a:rPr>
              <a:t>M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21036" y="6062436"/>
            <a:ext cx="55054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65" dirty="0">
                <a:solidFill>
                  <a:srgbClr val="903062"/>
                </a:solidFill>
                <a:latin typeface="Trebuchet MS"/>
                <a:cs typeface="Trebuchet MS"/>
              </a:rPr>
              <a:t>12/19/2016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9993" y="1617025"/>
            <a:ext cx="1494155" cy="1169035"/>
          </a:xfrm>
          <a:prstGeom prst="rect">
            <a:avLst/>
          </a:prstGeom>
        </p:spPr>
        <p:txBody>
          <a:bodyPr vert="horz" wrap="square" lIns="0" tIns="255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10"/>
              </a:spcBef>
            </a:pPr>
            <a:r>
              <a:rPr sz="3600" spc="-90" dirty="0">
                <a:solidFill>
                  <a:srgbClr val="4D1334"/>
                </a:solidFill>
              </a:rPr>
              <a:t>PART</a:t>
            </a:r>
            <a:r>
              <a:rPr sz="3600" spc="-160" dirty="0">
                <a:solidFill>
                  <a:srgbClr val="4D1334"/>
                </a:solidFill>
              </a:rPr>
              <a:t> </a:t>
            </a:r>
            <a:r>
              <a:rPr sz="3600" spc="-315" dirty="0">
                <a:solidFill>
                  <a:srgbClr val="4D1334"/>
                </a:solidFill>
              </a:rPr>
              <a:t>2:</a:t>
            </a:r>
            <a:endParaRPr sz="3600"/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600" spc="-15" dirty="0">
                <a:solidFill>
                  <a:srgbClr val="903062"/>
                </a:solidFill>
              </a:rPr>
              <a:t>TREE</a:t>
            </a:r>
            <a:r>
              <a:rPr sz="1600" spc="-80" dirty="0">
                <a:solidFill>
                  <a:srgbClr val="903062"/>
                </a:solidFill>
              </a:rPr>
              <a:t> </a:t>
            </a:r>
            <a:r>
              <a:rPr sz="1600" spc="90" dirty="0">
                <a:solidFill>
                  <a:srgbClr val="903062"/>
                </a:solidFill>
              </a:rPr>
              <a:t>DS</a:t>
            </a:r>
            <a:endParaRPr sz="16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>
                <a:solidFill>
                  <a:srgbClr val="9F296B"/>
                </a:solidFill>
              </a:rPr>
              <a:t>DATA</a:t>
            </a:r>
            <a:r>
              <a:rPr spc="-40" dirty="0">
                <a:solidFill>
                  <a:srgbClr val="9F296B"/>
                </a:solidFill>
              </a:rPr>
              <a:t> </a:t>
            </a:r>
            <a:r>
              <a:rPr spc="20" dirty="0">
                <a:solidFill>
                  <a:srgbClr val="9F296B"/>
                </a:solidFill>
              </a:rPr>
              <a:t>STRUCTURE</a:t>
            </a:r>
            <a:r>
              <a:rPr spc="-40" dirty="0">
                <a:solidFill>
                  <a:srgbClr val="9F296B"/>
                </a:solidFill>
              </a:rPr>
              <a:t> </a:t>
            </a:r>
            <a:r>
              <a:rPr spc="105" dirty="0">
                <a:solidFill>
                  <a:srgbClr val="9F296B"/>
                </a:solidFill>
              </a:rPr>
              <a:t>AND</a:t>
            </a:r>
            <a:r>
              <a:rPr spc="-35" dirty="0">
                <a:solidFill>
                  <a:srgbClr val="9F296B"/>
                </a:solidFill>
              </a:rPr>
              <a:t> </a:t>
            </a:r>
            <a:r>
              <a:rPr spc="40" dirty="0">
                <a:solidFill>
                  <a:srgbClr val="9F296B"/>
                </a:solidFill>
              </a:rPr>
              <a:t>ALGORITHM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30940" y="6062436"/>
            <a:ext cx="227329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z="900" spc="-25" dirty="0">
                <a:solidFill>
                  <a:srgbClr val="9F296B"/>
                </a:solidFill>
                <a:latin typeface="Trebuchet MS"/>
                <a:cs typeface="Trebuchet MS"/>
              </a:rPr>
              <a:t>28</a:t>
            </a:fld>
            <a:endParaRPr sz="9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6531" y="3086100"/>
            <a:ext cx="11262360" cy="330454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Times New Roman"/>
              <a:cs typeface="Times New Roman"/>
            </a:endParaRPr>
          </a:p>
          <a:p>
            <a:pPr marL="629920" indent="-287020">
              <a:lnSpc>
                <a:spcPct val="100000"/>
              </a:lnSpc>
              <a:buFont typeface="Arial MT"/>
              <a:buChar char="•"/>
              <a:tabLst>
                <a:tab pos="629920" algn="l"/>
                <a:tab pos="630555" algn="l"/>
              </a:tabLst>
            </a:pPr>
            <a:r>
              <a:rPr sz="2000" spc="150" dirty="0">
                <a:solidFill>
                  <a:srgbClr val="FFFFFF"/>
                </a:solidFill>
                <a:latin typeface="SimSun"/>
                <a:cs typeface="SimSun"/>
              </a:rPr>
              <a:t>BST</a:t>
            </a:r>
            <a:r>
              <a:rPr sz="2000" spc="-155" dirty="0">
                <a:solidFill>
                  <a:srgbClr val="FFFFFF"/>
                </a:solidFill>
                <a:latin typeface="SimSun"/>
                <a:cs typeface="SimSun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SimSun"/>
                <a:cs typeface="SimSun"/>
              </a:rPr>
              <a:t>Operations</a:t>
            </a:r>
            <a:endParaRPr sz="2000">
              <a:latin typeface="SimSun"/>
              <a:cs typeface="SimSun"/>
            </a:endParaRPr>
          </a:p>
          <a:p>
            <a:pPr marL="629920" indent="-287020">
              <a:lnSpc>
                <a:spcPct val="100000"/>
              </a:lnSpc>
              <a:buFont typeface="Arial MT"/>
              <a:buChar char="•"/>
              <a:tabLst>
                <a:tab pos="629920" algn="l"/>
                <a:tab pos="630555" algn="l"/>
              </a:tabLst>
            </a:pPr>
            <a:r>
              <a:rPr sz="2000" spc="145" dirty="0">
                <a:solidFill>
                  <a:srgbClr val="FFFFFF"/>
                </a:solidFill>
                <a:latin typeface="SimSun"/>
                <a:cs typeface="SimSun"/>
              </a:rPr>
              <a:t>BST</a:t>
            </a:r>
            <a:r>
              <a:rPr sz="2000" spc="-130" dirty="0">
                <a:solidFill>
                  <a:srgbClr val="FFFFFF"/>
                </a:solidFill>
                <a:latin typeface="SimSun"/>
                <a:cs typeface="SimSun"/>
              </a:rPr>
              <a:t> </a:t>
            </a:r>
            <a:r>
              <a:rPr sz="2000" dirty="0">
                <a:solidFill>
                  <a:srgbClr val="FFFFFF"/>
                </a:solidFill>
                <a:latin typeface="SimSun"/>
                <a:cs typeface="SimSun"/>
              </a:rPr>
              <a:t>Implementation</a:t>
            </a:r>
            <a:endParaRPr sz="2000">
              <a:latin typeface="SimSun"/>
              <a:cs typeface="SimSun"/>
            </a:endParaRPr>
          </a:p>
          <a:p>
            <a:pPr marL="1087120" lvl="1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087120" algn="l"/>
                <a:tab pos="1087755" algn="l"/>
              </a:tabLst>
            </a:pPr>
            <a:r>
              <a:rPr sz="2000" spc="5" dirty="0">
                <a:solidFill>
                  <a:srgbClr val="FFFFFF"/>
                </a:solidFill>
                <a:latin typeface="SimSun"/>
                <a:cs typeface="SimSun"/>
              </a:rPr>
              <a:t>Using</a:t>
            </a:r>
            <a:r>
              <a:rPr sz="2000" spc="-150" dirty="0">
                <a:solidFill>
                  <a:srgbClr val="FFFFFF"/>
                </a:solidFill>
                <a:latin typeface="SimSun"/>
                <a:cs typeface="SimSun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SimSun"/>
                <a:cs typeface="SimSun"/>
              </a:rPr>
              <a:t>array</a:t>
            </a:r>
            <a:endParaRPr sz="2000">
              <a:latin typeface="SimSun"/>
              <a:cs typeface="SimSun"/>
            </a:endParaRPr>
          </a:p>
          <a:p>
            <a:pPr marL="1087120" lvl="1" indent="-287020">
              <a:lnSpc>
                <a:spcPct val="100000"/>
              </a:lnSpc>
              <a:buFont typeface="Arial MT"/>
              <a:buChar char="•"/>
              <a:tabLst>
                <a:tab pos="1087120" algn="l"/>
                <a:tab pos="1087755" algn="l"/>
              </a:tabLst>
            </a:pPr>
            <a:r>
              <a:rPr sz="2000" spc="5" dirty="0">
                <a:solidFill>
                  <a:srgbClr val="FFFFFF"/>
                </a:solidFill>
                <a:latin typeface="SimSun"/>
                <a:cs typeface="SimSun"/>
              </a:rPr>
              <a:t>Using</a:t>
            </a:r>
            <a:r>
              <a:rPr sz="2000" spc="-135" dirty="0">
                <a:solidFill>
                  <a:srgbClr val="FFFFFF"/>
                </a:solidFill>
                <a:latin typeface="SimSun"/>
                <a:cs typeface="SimSun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SimSun"/>
                <a:cs typeface="SimSun"/>
              </a:rPr>
              <a:t>linked</a:t>
            </a:r>
            <a:r>
              <a:rPr sz="2000" spc="-150" dirty="0">
                <a:solidFill>
                  <a:srgbClr val="FFFFFF"/>
                </a:solidFill>
                <a:latin typeface="SimSun"/>
                <a:cs typeface="SimSun"/>
              </a:rPr>
              <a:t> </a:t>
            </a:r>
            <a:r>
              <a:rPr sz="2000" spc="-330" dirty="0">
                <a:solidFill>
                  <a:srgbClr val="FFFFFF"/>
                </a:solidFill>
                <a:latin typeface="SimSun"/>
                <a:cs typeface="SimSun"/>
              </a:rPr>
              <a:t>list</a:t>
            </a:r>
            <a:endParaRPr sz="2000">
              <a:latin typeface="SimSun"/>
              <a:cs typeface="SimSun"/>
            </a:endParaRPr>
          </a:p>
          <a:p>
            <a:pPr marL="629920" indent="-287020">
              <a:lnSpc>
                <a:spcPct val="100000"/>
              </a:lnSpc>
              <a:buFont typeface="Arial MT"/>
              <a:buChar char="•"/>
              <a:tabLst>
                <a:tab pos="629920" algn="l"/>
                <a:tab pos="630555" algn="l"/>
              </a:tabLst>
            </a:pPr>
            <a:r>
              <a:rPr sz="2000" spc="245" dirty="0">
                <a:solidFill>
                  <a:srgbClr val="FFFFFF"/>
                </a:solidFill>
                <a:latin typeface="SimSun"/>
                <a:cs typeface="SimSun"/>
              </a:rPr>
              <a:t>AVL</a:t>
            </a:r>
            <a:r>
              <a:rPr sz="2000" spc="-155" dirty="0">
                <a:solidFill>
                  <a:srgbClr val="FFFFFF"/>
                </a:solidFill>
                <a:latin typeface="SimSun"/>
                <a:cs typeface="SimSu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SimSun"/>
                <a:cs typeface="SimSun"/>
              </a:rPr>
              <a:t>Tree</a:t>
            </a:r>
            <a:endParaRPr sz="2000">
              <a:latin typeface="SimSun"/>
              <a:cs typeface="SimSun"/>
            </a:endParaRPr>
          </a:p>
          <a:p>
            <a:pPr marL="286385" marR="8255634" indent="-286385" algn="r">
              <a:lnSpc>
                <a:spcPct val="100000"/>
              </a:lnSpc>
              <a:buFont typeface="Arial MT"/>
              <a:buChar char="•"/>
              <a:tabLst>
                <a:tab pos="286385" algn="l"/>
                <a:tab pos="630555" algn="l"/>
              </a:tabLst>
            </a:pPr>
            <a:r>
              <a:rPr sz="2000" spc="145" dirty="0">
                <a:solidFill>
                  <a:srgbClr val="FFFFFF"/>
                </a:solidFill>
                <a:latin typeface="SimSun"/>
                <a:cs typeface="SimSun"/>
              </a:rPr>
              <a:t>Heap</a:t>
            </a:r>
            <a:r>
              <a:rPr sz="2000" spc="-155" dirty="0">
                <a:solidFill>
                  <a:srgbClr val="FFFFFF"/>
                </a:solidFill>
                <a:latin typeface="SimSun"/>
                <a:cs typeface="SimSun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SimSun"/>
                <a:cs typeface="SimSun"/>
              </a:rPr>
              <a:t>Data</a:t>
            </a:r>
            <a:r>
              <a:rPr sz="2000" spc="-145" dirty="0">
                <a:solidFill>
                  <a:srgbClr val="FFFFFF"/>
                </a:solidFill>
                <a:latin typeface="SimSun"/>
                <a:cs typeface="SimSun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SimSun"/>
                <a:cs typeface="SimSun"/>
              </a:rPr>
              <a:t>Structure</a:t>
            </a:r>
            <a:endParaRPr sz="2000">
              <a:latin typeface="SimSun"/>
              <a:cs typeface="SimSun"/>
            </a:endParaRPr>
          </a:p>
          <a:p>
            <a:pPr marL="286385" marR="8237220" lvl="1" indent="-286385" algn="r">
              <a:lnSpc>
                <a:spcPct val="100000"/>
              </a:lnSpc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000" spc="150" dirty="0">
                <a:solidFill>
                  <a:srgbClr val="FFFFFF"/>
                </a:solidFill>
                <a:latin typeface="SimSun"/>
                <a:cs typeface="SimSun"/>
              </a:rPr>
              <a:t>Heap</a:t>
            </a:r>
            <a:r>
              <a:rPr sz="2000" spc="-180" dirty="0">
                <a:solidFill>
                  <a:srgbClr val="FFFFFF"/>
                </a:solidFill>
                <a:latin typeface="SimSun"/>
                <a:cs typeface="SimSun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SimSun"/>
                <a:cs typeface="SimSun"/>
              </a:rPr>
              <a:t>Operations</a:t>
            </a:r>
            <a:endParaRPr sz="2000">
              <a:latin typeface="SimSun"/>
              <a:cs typeface="SimSun"/>
            </a:endParaRPr>
          </a:p>
          <a:p>
            <a:pPr marL="629920" indent="-287020">
              <a:lnSpc>
                <a:spcPct val="100000"/>
              </a:lnSpc>
              <a:buFont typeface="Arial MT"/>
              <a:buChar char="•"/>
              <a:tabLst>
                <a:tab pos="629920" algn="l"/>
                <a:tab pos="630555" algn="l"/>
              </a:tabLst>
            </a:pPr>
            <a:r>
              <a:rPr sz="2000" spc="-55" dirty="0">
                <a:solidFill>
                  <a:srgbClr val="FFFFFF"/>
                </a:solidFill>
                <a:latin typeface="SimSun"/>
                <a:cs typeface="SimSun"/>
              </a:rPr>
              <a:t>Expression</a:t>
            </a:r>
            <a:r>
              <a:rPr sz="2000" spc="-180" dirty="0">
                <a:solidFill>
                  <a:srgbClr val="FFFFFF"/>
                </a:solidFill>
                <a:latin typeface="SimSun"/>
                <a:cs typeface="SimSun"/>
              </a:rPr>
              <a:t> </a:t>
            </a:r>
            <a:r>
              <a:rPr sz="2000" spc="-145" dirty="0">
                <a:solidFill>
                  <a:srgbClr val="FFFFFF"/>
                </a:solidFill>
                <a:latin typeface="SimSun"/>
                <a:cs typeface="SimSun"/>
              </a:rPr>
              <a:t>tree</a:t>
            </a:r>
            <a:endParaRPr sz="20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55" dirty="0">
                <a:solidFill>
                  <a:srgbClr val="FFFFFF"/>
                </a:solidFill>
              </a:rPr>
              <a:t>OPER</a:t>
            </a:r>
            <a:r>
              <a:rPr sz="2800" spc="-70" dirty="0">
                <a:solidFill>
                  <a:srgbClr val="FFFFFF"/>
                </a:solidFill>
              </a:rPr>
              <a:t>A</a:t>
            </a:r>
            <a:r>
              <a:rPr sz="2800" spc="145" dirty="0">
                <a:solidFill>
                  <a:srgbClr val="FFFFFF"/>
                </a:solidFill>
              </a:rPr>
              <a:t>TIONS</a:t>
            </a:r>
            <a:r>
              <a:rPr sz="2800" spc="-85" dirty="0">
                <a:solidFill>
                  <a:srgbClr val="FFFFFF"/>
                </a:solidFill>
              </a:rPr>
              <a:t> </a:t>
            </a:r>
            <a:r>
              <a:rPr sz="2800" spc="409" dirty="0">
                <a:solidFill>
                  <a:srgbClr val="FFFFFF"/>
                </a:solidFill>
              </a:rPr>
              <a:t>O</a:t>
            </a:r>
            <a:r>
              <a:rPr sz="2800" spc="390" dirty="0">
                <a:solidFill>
                  <a:srgbClr val="FFFFFF"/>
                </a:solidFill>
              </a:rPr>
              <a:t>N</a:t>
            </a:r>
            <a:r>
              <a:rPr sz="2800" spc="-70" dirty="0">
                <a:solidFill>
                  <a:srgbClr val="FFFFFF"/>
                </a:solidFill>
              </a:rPr>
              <a:t> </a:t>
            </a:r>
            <a:r>
              <a:rPr sz="2800" spc="125" dirty="0">
                <a:solidFill>
                  <a:srgbClr val="FFFFFF"/>
                </a:solidFill>
              </a:rPr>
              <a:t>BINA</a:t>
            </a:r>
            <a:r>
              <a:rPr sz="2800" spc="-225" dirty="0">
                <a:solidFill>
                  <a:srgbClr val="FFFFFF"/>
                </a:solidFill>
              </a:rPr>
              <a:t>R</a:t>
            </a:r>
            <a:r>
              <a:rPr sz="2800" spc="90" dirty="0">
                <a:solidFill>
                  <a:srgbClr val="FFFFFF"/>
                </a:solidFill>
              </a:rPr>
              <a:t>Y</a:t>
            </a:r>
            <a:r>
              <a:rPr sz="2800" spc="-70" dirty="0">
                <a:solidFill>
                  <a:srgbClr val="FFFFFF"/>
                </a:solidFill>
              </a:rPr>
              <a:t> </a:t>
            </a:r>
            <a:r>
              <a:rPr sz="2800" spc="100" dirty="0">
                <a:solidFill>
                  <a:srgbClr val="FFFFFF"/>
                </a:solidFill>
              </a:rPr>
              <a:t>SEARCH</a:t>
            </a:r>
            <a:r>
              <a:rPr sz="2800" spc="-409" dirty="0">
                <a:solidFill>
                  <a:srgbClr val="FFFFFF"/>
                </a:solidFill>
              </a:rPr>
              <a:t> </a:t>
            </a:r>
            <a:r>
              <a:rPr sz="2800" spc="5" dirty="0">
                <a:solidFill>
                  <a:srgbClr val="FFFFFF"/>
                </a:solidFill>
              </a:rPr>
              <a:t>TR</a:t>
            </a:r>
            <a:r>
              <a:rPr sz="2800" spc="10" dirty="0">
                <a:solidFill>
                  <a:srgbClr val="FFFFFF"/>
                </a:solidFill>
              </a:rPr>
              <a:t>E</a:t>
            </a:r>
            <a:r>
              <a:rPr sz="2800" spc="-105" dirty="0">
                <a:solidFill>
                  <a:srgbClr val="FFFFFF"/>
                </a:solidFill>
              </a:rPr>
              <a:t>E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>
                <a:solidFill>
                  <a:srgbClr val="9F296B"/>
                </a:solidFill>
              </a:rPr>
              <a:t>DATA</a:t>
            </a:r>
            <a:r>
              <a:rPr spc="-40" dirty="0">
                <a:solidFill>
                  <a:srgbClr val="9F296B"/>
                </a:solidFill>
              </a:rPr>
              <a:t> </a:t>
            </a:r>
            <a:r>
              <a:rPr spc="20" dirty="0">
                <a:solidFill>
                  <a:srgbClr val="9F296B"/>
                </a:solidFill>
              </a:rPr>
              <a:t>STRUCTURE</a:t>
            </a:r>
            <a:r>
              <a:rPr spc="-40" dirty="0">
                <a:solidFill>
                  <a:srgbClr val="9F296B"/>
                </a:solidFill>
              </a:rPr>
              <a:t> </a:t>
            </a:r>
            <a:r>
              <a:rPr spc="105" dirty="0">
                <a:solidFill>
                  <a:srgbClr val="9F296B"/>
                </a:solidFill>
              </a:rPr>
              <a:t>AND</a:t>
            </a:r>
            <a:r>
              <a:rPr spc="-35" dirty="0">
                <a:solidFill>
                  <a:srgbClr val="9F296B"/>
                </a:solidFill>
              </a:rPr>
              <a:t> </a:t>
            </a:r>
            <a:r>
              <a:rPr spc="40" dirty="0">
                <a:solidFill>
                  <a:srgbClr val="9F296B"/>
                </a:solidFill>
              </a:rPr>
              <a:t>ALGORITHM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30940" y="6062436"/>
            <a:ext cx="227329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z="900" spc="-25" dirty="0">
                <a:solidFill>
                  <a:srgbClr val="9F296B"/>
                </a:solidFill>
                <a:latin typeface="Trebuchet MS"/>
                <a:cs typeface="Trebuchet MS"/>
              </a:rPr>
              <a:t>29</a:t>
            </a:fld>
            <a:endParaRPr sz="9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9993" y="2329688"/>
            <a:ext cx="8956675" cy="339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9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following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are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operations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45" dirty="0">
                <a:solidFill>
                  <a:srgbClr val="3C3C3C"/>
                </a:solidFill>
                <a:latin typeface="SimSun"/>
                <a:cs typeface="SimSun"/>
              </a:rPr>
              <a:t>commonly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0" dirty="0">
                <a:solidFill>
                  <a:srgbClr val="3C3C3C"/>
                </a:solidFill>
                <a:latin typeface="SimSun"/>
                <a:cs typeface="SimSun"/>
              </a:rPr>
              <a:t>performed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95" dirty="0">
                <a:solidFill>
                  <a:srgbClr val="3C3C3C"/>
                </a:solidFill>
                <a:latin typeface="SimSun"/>
                <a:cs typeface="SimSun"/>
              </a:rPr>
              <a:t>on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dirty="0">
                <a:solidFill>
                  <a:srgbClr val="3C3C3C"/>
                </a:solidFill>
                <a:latin typeface="SimSun"/>
                <a:cs typeface="SimSun"/>
              </a:rPr>
              <a:t>BST:</a:t>
            </a:r>
            <a:endParaRPr sz="18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SimSun"/>
              <a:cs typeface="SimSun"/>
            </a:endParaRPr>
          </a:p>
          <a:p>
            <a:pPr marL="312420" indent="-300355">
              <a:lnSpc>
                <a:spcPct val="100000"/>
              </a:lnSpc>
              <a:buFont typeface="SimSun"/>
              <a:buAutoNum type="arabicPeriod"/>
              <a:tabLst>
                <a:tab pos="313055" algn="l"/>
              </a:tabLst>
            </a:pPr>
            <a:r>
              <a:rPr sz="1800" b="1" spc="5" dirty="0">
                <a:solidFill>
                  <a:srgbClr val="3C3C3C"/>
                </a:solidFill>
                <a:latin typeface="Times New Roman"/>
                <a:cs typeface="Times New Roman"/>
              </a:rPr>
              <a:t>Inserting</a:t>
            </a:r>
            <a:r>
              <a:rPr sz="1800" b="1" spc="335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key: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40" dirty="0">
                <a:solidFill>
                  <a:srgbClr val="3C3C3C"/>
                </a:solidFill>
                <a:latin typeface="SimSun"/>
                <a:cs typeface="SimSun"/>
              </a:rPr>
              <a:t>-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50" dirty="0">
                <a:solidFill>
                  <a:srgbClr val="3C3C3C"/>
                </a:solidFill>
                <a:latin typeface="SimSun"/>
                <a:cs typeface="SimSun"/>
              </a:rPr>
              <a:t>Insert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04" dirty="0">
                <a:solidFill>
                  <a:srgbClr val="3C3C3C"/>
                </a:solidFill>
                <a:latin typeface="SimSun"/>
                <a:cs typeface="SimSun"/>
              </a:rPr>
              <a:t>new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" dirty="0">
                <a:solidFill>
                  <a:srgbClr val="3C3C3C"/>
                </a:solidFill>
                <a:latin typeface="SimSun"/>
                <a:cs typeface="SimSun"/>
              </a:rPr>
              <a:t>with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5" dirty="0">
                <a:solidFill>
                  <a:srgbClr val="3C3C3C"/>
                </a:solidFill>
                <a:latin typeface="SimSun"/>
                <a:cs typeface="SimSun"/>
              </a:rPr>
              <a:t>given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30" dirty="0">
                <a:solidFill>
                  <a:srgbClr val="3C3C3C"/>
                </a:solidFill>
                <a:latin typeface="SimSun"/>
                <a:cs typeface="SimSun"/>
              </a:rPr>
              <a:t>key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5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80" dirty="0">
                <a:solidFill>
                  <a:srgbClr val="3C3C3C"/>
                </a:solidFill>
                <a:latin typeface="SimSun"/>
                <a:cs typeface="SimSun"/>
              </a:rPr>
              <a:t>its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correct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place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5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35" dirty="0">
                <a:solidFill>
                  <a:srgbClr val="3C3C3C"/>
                </a:solidFill>
                <a:latin typeface="SimSun"/>
                <a:cs typeface="SimSun"/>
              </a:rPr>
              <a:t>BST</a:t>
            </a:r>
            <a:endParaRPr sz="18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3C3C3C"/>
              </a:buClr>
              <a:buFont typeface="SimSun"/>
              <a:buAutoNum type="arabicPeriod"/>
            </a:pPr>
            <a:endParaRPr sz="1450">
              <a:latin typeface="SimSun"/>
              <a:cs typeface="SimSun"/>
            </a:endParaRPr>
          </a:p>
          <a:p>
            <a:pPr marL="312420" indent="-300355">
              <a:lnSpc>
                <a:spcPct val="100000"/>
              </a:lnSpc>
              <a:buFont typeface="SimSun"/>
              <a:buAutoNum type="arabicPeriod"/>
              <a:tabLst>
                <a:tab pos="313055" algn="l"/>
              </a:tabLst>
            </a:pPr>
            <a:r>
              <a:rPr sz="1800" b="1" spc="-60" dirty="0">
                <a:solidFill>
                  <a:srgbClr val="3C3C3C"/>
                </a:solidFill>
                <a:latin typeface="Times New Roman"/>
                <a:cs typeface="Times New Roman"/>
              </a:rPr>
              <a:t>S</a:t>
            </a:r>
            <a:r>
              <a:rPr sz="1800" b="1" spc="95" dirty="0">
                <a:solidFill>
                  <a:srgbClr val="3C3C3C"/>
                </a:solidFill>
                <a:latin typeface="Times New Roman"/>
                <a:cs typeface="Times New Roman"/>
              </a:rPr>
              <a:t>e</a:t>
            </a:r>
            <a:r>
              <a:rPr sz="1800" b="1" spc="-5" dirty="0">
                <a:solidFill>
                  <a:srgbClr val="3C3C3C"/>
                </a:solidFill>
                <a:latin typeface="Times New Roman"/>
                <a:cs typeface="Times New Roman"/>
              </a:rPr>
              <a:t>arc</a:t>
            </a:r>
            <a:r>
              <a:rPr sz="1800" b="1" spc="5" dirty="0">
                <a:solidFill>
                  <a:srgbClr val="3C3C3C"/>
                </a:solidFill>
                <a:latin typeface="Times New Roman"/>
                <a:cs typeface="Times New Roman"/>
              </a:rPr>
              <a:t>h</a:t>
            </a:r>
            <a:r>
              <a:rPr sz="1800" b="1" spc="15" dirty="0">
                <a:solidFill>
                  <a:srgbClr val="3C3C3C"/>
                </a:solidFill>
                <a:latin typeface="Times New Roman"/>
                <a:cs typeface="Times New Roman"/>
              </a:rPr>
              <a:t>i</a:t>
            </a:r>
            <a:r>
              <a:rPr sz="1800" b="1" spc="40" dirty="0">
                <a:solidFill>
                  <a:srgbClr val="3C3C3C"/>
                </a:solidFill>
                <a:latin typeface="Times New Roman"/>
                <a:cs typeface="Times New Roman"/>
              </a:rPr>
              <a:t>ng</a:t>
            </a:r>
            <a:r>
              <a:rPr sz="1800" b="1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800" b="1" spc="-11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key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: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40" dirty="0">
                <a:solidFill>
                  <a:srgbClr val="3C3C3C"/>
                </a:solidFill>
                <a:latin typeface="SimSun"/>
                <a:cs typeface="SimSun"/>
              </a:rPr>
              <a:t>-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5" dirty="0">
                <a:solidFill>
                  <a:srgbClr val="3C3C3C"/>
                </a:solidFill>
                <a:latin typeface="SimSun"/>
                <a:cs typeface="SimSun"/>
              </a:rPr>
              <a:t>Search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00" dirty="0">
                <a:solidFill>
                  <a:srgbClr val="3C3C3C"/>
                </a:solidFill>
                <a:latin typeface="SimSun"/>
                <a:cs typeface="SimSun"/>
              </a:rPr>
              <a:t>no</a:t>
            </a:r>
            <a:r>
              <a:rPr sz="1800" spc="105" dirty="0">
                <a:solidFill>
                  <a:srgbClr val="3C3C3C"/>
                </a:solidFill>
                <a:latin typeface="SimSun"/>
                <a:cs typeface="SimSun"/>
              </a:rPr>
              <a:t>d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5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35" dirty="0">
                <a:solidFill>
                  <a:srgbClr val="3C3C3C"/>
                </a:solidFill>
                <a:latin typeface="SimSun"/>
                <a:cs typeface="SimSun"/>
              </a:rPr>
              <a:t>BST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495" dirty="0">
                <a:solidFill>
                  <a:srgbClr val="3C3C3C"/>
                </a:solidFill>
                <a:latin typeface="SimSun"/>
                <a:cs typeface="SimSun"/>
              </a:rPr>
              <a:t>w</a:t>
            </a:r>
            <a:r>
              <a:rPr sz="1800" spc="-330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800" spc="-335" dirty="0">
                <a:solidFill>
                  <a:srgbClr val="3C3C3C"/>
                </a:solidFill>
                <a:latin typeface="SimSun"/>
                <a:cs typeface="SimSun"/>
              </a:rPr>
              <a:t>t</a:t>
            </a:r>
            <a:r>
              <a:rPr sz="1800" spc="130" dirty="0">
                <a:solidFill>
                  <a:srgbClr val="3C3C3C"/>
                </a:solidFill>
                <a:latin typeface="SimSun"/>
                <a:cs typeface="SimSun"/>
              </a:rPr>
              <a:t>h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gi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v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120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5" dirty="0">
                <a:solidFill>
                  <a:srgbClr val="3C3C3C"/>
                </a:solidFill>
                <a:latin typeface="SimSun"/>
                <a:cs typeface="SimSun"/>
              </a:rPr>
              <a:t>key</a:t>
            </a:r>
            <a:endParaRPr sz="18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3C3C3C"/>
              </a:buClr>
              <a:buFont typeface="SimSun"/>
              <a:buAutoNum type="arabicPeriod"/>
            </a:pPr>
            <a:endParaRPr sz="1450">
              <a:latin typeface="SimSun"/>
              <a:cs typeface="SimSun"/>
            </a:endParaRPr>
          </a:p>
          <a:p>
            <a:pPr marL="312420" indent="-300355">
              <a:lnSpc>
                <a:spcPct val="100000"/>
              </a:lnSpc>
              <a:buFont typeface="SimSun"/>
              <a:buAutoNum type="arabicPeriod"/>
              <a:tabLst>
                <a:tab pos="313055" algn="l"/>
              </a:tabLst>
            </a:pPr>
            <a:r>
              <a:rPr sz="1800" b="1" spc="35" dirty="0">
                <a:solidFill>
                  <a:srgbClr val="3C3C3C"/>
                </a:solidFill>
                <a:latin typeface="Times New Roman"/>
                <a:cs typeface="Times New Roman"/>
              </a:rPr>
              <a:t>Deleting</a:t>
            </a:r>
            <a:r>
              <a:rPr sz="1800" b="1" spc="34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key: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40" dirty="0">
                <a:solidFill>
                  <a:srgbClr val="3C3C3C"/>
                </a:solidFill>
                <a:latin typeface="SimSun"/>
                <a:cs typeface="SimSun"/>
              </a:rPr>
              <a:t>-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65" dirty="0">
                <a:solidFill>
                  <a:srgbClr val="3C3C3C"/>
                </a:solidFill>
                <a:latin typeface="SimSun"/>
                <a:cs typeface="SimSun"/>
              </a:rPr>
              <a:t>Remove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" dirty="0">
                <a:solidFill>
                  <a:srgbClr val="3C3C3C"/>
                </a:solidFill>
                <a:latin typeface="SimSun"/>
                <a:cs typeface="SimSun"/>
              </a:rPr>
              <a:t>with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5" dirty="0">
                <a:solidFill>
                  <a:srgbClr val="3C3C3C"/>
                </a:solidFill>
                <a:latin typeface="SimSun"/>
                <a:cs typeface="SimSun"/>
              </a:rPr>
              <a:t>given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5" dirty="0">
                <a:solidFill>
                  <a:srgbClr val="3C3C3C"/>
                </a:solidFill>
                <a:latin typeface="SimSun"/>
                <a:cs typeface="SimSun"/>
              </a:rPr>
              <a:t>key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45" dirty="0">
                <a:solidFill>
                  <a:srgbClr val="3C3C3C"/>
                </a:solidFill>
                <a:latin typeface="SimSun"/>
                <a:cs typeface="SimSun"/>
              </a:rPr>
              <a:t>from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35" dirty="0">
                <a:solidFill>
                  <a:srgbClr val="3C3C3C"/>
                </a:solidFill>
                <a:latin typeface="SimSun"/>
                <a:cs typeface="SimSun"/>
              </a:rPr>
              <a:t>BST</a:t>
            </a:r>
            <a:endParaRPr sz="18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3C3C3C"/>
              </a:buClr>
              <a:buFont typeface="SimSun"/>
              <a:buAutoNum type="arabicPeriod"/>
            </a:pPr>
            <a:endParaRPr sz="1450">
              <a:latin typeface="SimSun"/>
              <a:cs typeface="SimSun"/>
            </a:endParaRPr>
          </a:p>
          <a:p>
            <a:pPr marL="312420" indent="-300355">
              <a:lnSpc>
                <a:spcPct val="100000"/>
              </a:lnSpc>
              <a:buFont typeface="SimSun"/>
              <a:buAutoNum type="arabicPeriod"/>
              <a:tabLst>
                <a:tab pos="313055" algn="l"/>
              </a:tabLst>
            </a:pPr>
            <a:r>
              <a:rPr sz="1800" b="1" spc="-5" dirty="0">
                <a:solidFill>
                  <a:srgbClr val="3C3C3C"/>
                </a:solidFill>
                <a:latin typeface="Times New Roman"/>
                <a:cs typeface="Times New Roman"/>
              </a:rPr>
              <a:t>Traversing</a:t>
            </a:r>
            <a:r>
              <a:rPr sz="1800" b="1" spc="34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85" dirty="0">
                <a:solidFill>
                  <a:srgbClr val="3C3C3C"/>
                </a:solidFill>
                <a:latin typeface="SimSun"/>
                <a:cs typeface="SimSun"/>
              </a:rPr>
              <a:t>tree: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40" dirty="0">
                <a:solidFill>
                  <a:srgbClr val="3C3C3C"/>
                </a:solidFill>
                <a:latin typeface="SimSun"/>
                <a:cs typeface="SimSun"/>
              </a:rPr>
              <a:t>-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In-order,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pre-order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80" dirty="0">
                <a:solidFill>
                  <a:srgbClr val="3C3C3C"/>
                </a:solidFill>
                <a:latin typeface="SimSun"/>
                <a:cs typeface="SimSun"/>
              </a:rPr>
              <a:t>and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post-order</a:t>
            </a:r>
            <a:endParaRPr sz="18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3C3C3C"/>
              </a:buClr>
              <a:buFont typeface="SimSun"/>
              <a:buAutoNum type="arabicPeriod"/>
            </a:pPr>
            <a:endParaRPr sz="1450">
              <a:latin typeface="SimSun"/>
              <a:cs typeface="SimSun"/>
            </a:endParaRPr>
          </a:p>
          <a:p>
            <a:pPr marL="312420" indent="-300355">
              <a:lnSpc>
                <a:spcPct val="100000"/>
              </a:lnSpc>
              <a:buFont typeface="SimSun"/>
              <a:buAutoNum type="arabicPeriod"/>
              <a:tabLst>
                <a:tab pos="313055" algn="l"/>
              </a:tabLst>
            </a:pPr>
            <a:r>
              <a:rPr sz="1800" b="1" spc="10" dirty="0">
                <a:solidFill>
                  <a:srgbClr val="3C3C3C"/>
                </a:solidFill>
                <a:latin typeface="Times New Roman"/>
                <a:cs typeface="Times New Roman"/>
              </a:rPr>
              <a:t>Finding</a:t>
            </a:r>
            <a:r>
              <a:rPr sz="1800" b="1" spc="335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800" b="1" spc="25" dirty="0">
                <a:solidFill>
                  <a:srgbClr val="3C3C3C"/>
                </a:solidFill>
                <a:latin typeface="Times New Roman"/>
                <a:cs typeface="Times New Roman"/>
              </a:rPr>
              <a:t>maximum</a:t>
            </a:r>
            <a:r>
              <a:rPr sz="1800" b="1" spc="325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3C3C3C"/>
                </a:solidFill>
                <a:latin typeface="Times New Roman"/>
                <a:cs typeface="Times New Roman"/>
              </a:rPr>
              <a:t>values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: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40" dirty="0">
                <a:solidFill>
                  <a:srgbClr val="3C3C3C"/>
                </a:solidFill>
                <a:latin typeface="SimSun"/>
                <a:cs typeface="SimSun"/>
              </a:rPr>
              <a:t>-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10" dirty="0">
                <a:solidFill>
                  <a:srgbClr val="3C3C3C"/>
                </a:solidFill>
                <a:latin typeface="SimSun"/>
                <a:cs typeface="SimSun"/>
              </a:rPr>
              <a:t>Go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40" dirty="0">
                <a:solidFill>
                  <a:srgbClr val="FF0000"/>
                </a:solidFill>
                <a:latin typeface="SimSun"/>
                <a:cs typeface="SimSun"/>
              </a:rPr>
              <a:t>right</a:t>
            </a:r>
            <a:r>
              <a:rPr sz="1800" spc="-8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60" dirty="0">
                <a:solidFill>
                  <a:srgbClr val="FF0000"/>
                </a:solidFill>
                <a:latin typeface="SimSun"/>
                <a:cs typeface="SimSun"/>
              </a:rPr>
              <a:t>most</a:t>
            </a:r>
            <a:r>
              <a:rPr sz="1800" spc="-10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75" dirty="0">
                <a:solidFill>
                  <a:srgbClr val="FF0000"/>
                </a:solidFill>
                <a:latin typeface="SimSun"/>
                <a:cs typeface="SimSun"/>
              </a:rPr>
              <a:t>leaf</a:t>
            </a:r>
            <a:r>
              <a:rPr sz="1800" spc="-9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45" dirty="0">
                <a:solidFill>
                  <a:srgbClr val="FF0000"/>
                </a:solidFill>
                <a:latin typeface="SimSun"/>
                <a:cs typeface="SimSun"/>
              </a:rPr>
              <a:t>starting</a:t>
            </a:r>
            <a:r>
              <a:rPr sz="1800" spc="-8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45" dirty="0">
                <a:solidFill>
                  <a:srgbClr val="FF0000"/>
                </a:solidFill>
                <a:latin typeface="SimSun"/>
                <a:cs typeface="SimSun"/>
              </a:rPr>
              <a:t>from</a:t>
            </a:r>
            <a:r>
              <a:rPr sz="1800" spc="-11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root</a:t>
            </a:r>
            <a:endParaRPr sz="18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C3C3C"/>
              </a:buClr>
              <a:buFont typeface="SimSun"/>
              <a:buAutoNum type="arabicPeriod"/>
            </a:pPr>
            <a:endParaRPr sz="1450">
              <a:latin typeface="SimSun"/>
              <a:cs typeface="SimSun"/>
            </a:endParaRPr>
          </a:p>
          <a:p>
            <a:pPr marL="312420" indent="-300355">
              <a:lnSpc>
                <a:spcPct val="100000"/>
              </a:lnSpc>
              <a:buFont typeface="SimSun"/>
              <a:buAutoNum type="arabicPeriod"/>
              <a:tabLst>
                <a:tab pos="313055" algn="l"/>
              </a:tabLst>
            </a:pPr>
            <a:r>
              <a:rPr sz="1800" b="1" spc="10" dirty="0">
                <a:solidFill>
                  <a:srgbClr val="3C3C3C"/>
                </a:solidFill>
                <a:latin typeface="Times New Roman"/>
                <a:cs typeface="Times New Roman"/>
              </a:rPr>
              <a:t>Finding</a:t>
            </a:r>
            <a:r>
              <a:rPr sz="1800" b="1" spc="34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800" b="1" spc="30" dirty="0">
                <a:solidFill>
                  <a:srgbClr val="3C3C3C"/>
                </a:solidFill>
                <a:latin typeface="Times New Roman"/>
                <a:cs typeface="Times New Roman"/>
              </a:rPr>
              <a:t>minimum</a:t>
            </a:r>
            <a:r>
              <a:rPr sz="1800" b="1" spc="32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3C3C3C"/>
                </a:solidFill>
                <a:latin typeface="Times New Roman"/>
                <a:cs typeface="Times New Roman"/>
              </a:rPr>
              <a:t>values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: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40" dirty="0">
                <a:solidFill>
                  <a:srgbClr val="3C3C3C"/>
                </a:solidFill>
                <a:latin typeface="SimSun"/>
                <a:cs typeface="SimSun"/>
              </a:rPr>
              <a:t>-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15" dirty="0">
                <a:solidFill>
                  <a:srgbClr val="3C3C3C"/>
                </a:solidFill>
                <a:latin typeface="SimSun"/>
                <a:cs typeface="SimSun"/>
              </a:rPr>
              <a:t>Go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50" dirty="0">
                <a:solidFill>
                  <a:srgbClr val="FF0000"/>
                </a:solidFill>
                <a:latin typeface="SimSun"/>
                <a:cs typeface="SimSun"/>
              </a:rPr>
              <a:t>left</a:t>
            </a:r>
            <a:r>
              <a:rPr sz="1800" spc="-10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60" dirty="0">
                <a:solidFill>
                  <a:srgbClr val="FF0000"/>
                </a:solidFill>
                <a:latin typeface="SimSun"/>
                <a:cs typeface="SimSun"/>
              </a:rPr>
              <a:t>most</a:t>
            </a:r>
            <a:r>
              <a:rPr sz="1800" spc="-10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70" dirty="0">
                <a:solidFill>
                  <a:srgbClr val="FF0000"/>
                </a:solidFill>
                <a:latin typeface="SimSun"/>
                <a:cs typeface="SimSun"/>
              </a:rPr>
              <a:t>leaf</a:t>
            </a:r>
            <a:r>
              <a:rPr sz="1800" spc="-9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45" dirty="0">
                <a:solidFill>
                  <a:srgbClr val="FF0000"/>
                </a:solidFill>
                <a:latin typeface="SimSun"/>
                <a:cs typeface="SimSun"/>
              </a:rPr>
              <a:t>starting</a:t>
            </a:r>
            <a:r>
              <a:rPr sz="1800" spc="-9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50" dirty="0">
                <a:solidFill>
                  <a:srgbClr val="FF0000"/>
                </a:solidFill>
                <a:latin typeface="SimSun"/>
                <a:cs typeface="SimSun"/>
              </a:rPr>
              <a:t>from</a:t>
            </a:r>
            <a:r>
              <a:rPr sz="1800" spc="-11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FF0000"/>
                </a:solidFill>
                <a:latin typeface="SimSun"/>
                <a:cs typeface="SimSun"/>
              </a:rPr>
              <a:t>the</a:t>
            </a:r>
            <a:r>
              <a:rPr sz="1800" spc="-5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root</a:t>
            </a:r>
            <a:endParaRPr sz="18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40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-204" dirty="0">
                <a:solidFill>
                  <a:srgbClr val="FFFFFF"/>
                </a:solidFill>
                <a:latin typeface="SimSun"/>
                <a:cs typeface="SimSun"/>
              </a:rPr>
              <a:t>6.1</a:t>
            </a:r>
            <a:r>
              <a:rPr sz="2800" spc="-200" dirty="0">
                <a:solidFill>
                  <a:srgbClr val="FFFFFF"/>
                </a:solidFill>
                <a:latin typeface="SimSun"/>
                <a:cs typeface="SimSun"/>
              </a:rPr>
              <a:t>.</a:t>
            </a:r>
            <a:r>
              <a:rPr sz="2800" spc="-145" dirty="0">
                <a:solidFill>
                  <a:srgbClr val="FFFFFF"/>
                </a:solidFill>
                <a:latin typeface="SimSun"/>
                <a:cs typeface="SimSun"/>
              </a:rPr>
              <a:t> </a:t>
            </a:r>
            <a:r>
              <a:rPr sz="2800" spc="280" dirty="0">
                <a:solidFill>
                  <a:srgbClr val="FFFFFF"/>
                </a:solidFill>
                <a:latin typeface="SimSun"/>
                <a:cs typeface="SimSun"/>
              </a:rPr>
              <a:t>TRE</a:t>
            </a:r>
            <a:r>
              <a:rPr sz="2800" spc="285" dirty="0">
                <a:solidFill>
                  <a:srgbClr val="FFFFFF"/>
                </a:solidFill>
                <a:latin typeface="SimSun"/>
                <a:cs typeface="SimSun"/>
              </a:rPr>
              <a:t>E</a:t>
            </a:r>
            <a:r>
              <a:rPr sz="2800" spc="-130" dirty="0">
                <a:solidFill>
                  <a:srgbClr val="FFFFFF"/>
                </a:solidFill>
                <a:latin typeface="SimSun"/>
                <a:cs typeface="SimSun"/>
              </a:rPr>
              <a:t> </a:t>
            </a:r>
            <a:r>
              <a:rPr sz="2800" spc="445" dirty="0">
                <a:solidFill>
                  <a:srgbClr val="FFFFFF"/>
                </a:solidFill>
                <a:latin typeface="SimSun"/>
                <a:cs typeface="SimSun"/>
              </a:rPr>
              <a:t>DATA</a:t>
            </a:r>
            <a:r>
              <a:rPr sz="2800" spc="-130" dirty="0">
                <a:solidFill>
                  <a:srgbClr val="FFFFFF"/>
                </a:solidFill>
                <a:latin typeface="SimSun"/>
                <a:cs typeface="SimSun"/>
              </a:rPr>
              <a:t> </a:t>
            </a:r>
            <a:r>
              <a:rPr sz="2800" spc="355" dirty="0">
                <a:solidFill>
                  <a:srgbClr val="FFFFFF"/>
                </a:solidFill>
                <a:latin typeface="SimSun"/>
                <a:cs typeface="SimSun"/>
              </a:rPr>
              <a:t>STRUCTURE</a:t>
            </a:r>
            <a:endParaRPr sz="2800">
              <a:latin typeface="SimSun"/>
              <a:cs typeface="SimSu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/>
              <a:t>DATA</a:t>
            </a:r>
            <a:r>
              <a:rPr spc="-40" dirty="0"/>
              <a:t> </a:t>
            </a:r>
            <a:r>
              <a:rPr spc="20" dirty="0"/>
              <a:t>STRUCTURE</a:t>
            </a:r>
            <a:r>
              <a:rPr spc="-40" dirty="0"/>
              <a:t> </a:t>
            </a:r>
            <a:r>
              <a:rPr spc="105" dirty="0"/>
              <a:t>AND</a:t>
            </a:r>
            <a:r>
              <a:rPr spc="-35" dirty="0"/>
              <a:t> </a:t>
            </a:r>
            <a:r>
              <a:rPr spc="40" dirty="0"/>
              <a:t>ALGORITHM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88852" y="6062436"/>
            <a:ext cx="168910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z="900" spc="-25" dirty="0">
                <a:solidFill>
                  <a:srgbClr val="903062"/>
                </a:solidFill>
                <a:latin typeface="Trebuchet MS"/>
                <a:cs typeface="Trebuchet MS"/>
              </a:rPr>
              <a:t>3</a:t>
            </a:fld>
            <a:endParaRPr sz="9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9993" y="2181552"/>
            <a:ext cx="7790815" cy="353187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815"/>
              </a:spcBef>
              <a:buClr>
                <a:srgbClr val="903062"/>
              </a:buClr>
              <a:buSzPct val="89285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400" spc="45" dirty="0">
                <a:solidFill>
                  <a:srgbClr val="3C3C3C"/>
                </a:solidFill>
                <a:latin typeface="SimSun"/>
                <a:cs typeface="SimSun"/>
              </a:rPr>
              <a:t>So</a:t>
            </a:r>
            <a:r>
              <a:rPr sz="14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400" spc="-135" dirty="0">
                <a:solidFill>
                  <a:srgbClr val="3C3C3C"/>
                </a:solidFill>
                <a:latin typeface="SimSun"/>
                <a:cs typeface="SimSun"/>
              </a:rPr>
              <a:t>fa</a:t>
            </a:r>
            <a:r>
              <a:rPr sz="1400" spc="-130" dirty="0">
                <a:solidFill>
                  <a:srgbClr val="3C3C3C"/>
                </a:solidFill>
                <a:latin typeface="SimSun"/>
                <a:cs typeface="SimSun"/>
              </a:rPr>
              <a:t>r</a:t>
            </a:r>
            <a:r>
              <a:rPr sz="14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400" spc="395" dirty="0">
                <a:solidFill>
                  <a:srgbClr val="3C3C3C"/>
                </a:solidFill>
                <a:latin typeface="SimSun"/>
                <a:cs typeface="SimSun"/>
              </a:rPr>
              <a:t>w</a:t>
            </a:r>
            <a:r>
              <a:rPr sz="1400" spc="-1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4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400" spc="45" dirty="0">
                <a:solidFill>
                  <a:srgbClr val="3C3C3C"/>
                </a:solidFill>
                <a:latin typeface="SimSun"/>
                <a:cs typeface="SimSun"/>
              </a:rPr>
              <a:t>ha</a:t>
            </a:r>
            <a:r>
              <a:rPr sz="1400" spc="50" dirty="0">
                <a:solidFill>
                  <a:srgbClr val="3C3C3C"/>
                </a:solidFill>
                <a:latin typeface="SimSun"/>
                <a:cs typeface="SimSun"/>
              </a:rPr>
              <a:t>v</a:t>
            </a:r>
            <a:r>
              <a:rPr sz="1400" spc="-1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4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400" spc="-145" dirty="0">
                <a:solidFill>
                  <a:srgbClr val="3C3C3C"/>
                </a:solidFill>
                <a:latin typeface="SimSun"/>
                <a:cs typeface="SimSun"/>
              </a:rPr>
              <a:t>s</a:t>
            </a:r>
            <a:r>
              <a:rPr sz="1400" spc="-2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400" spc="-2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400" spc="95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endParaRPr sz="1400">
              <a:latin typeface="SimSun"/>
              <a:cs typeface="SimSun"/>
            </a:endParaRPr>
          </a:p>
          <a:p>
            <a:pPr marL="641985" lvl="1" indent="-305435">
              <a:lnSpc>
                <a:spcPct val="100000"/>
              </a:lnSpc>
              <a:spcBef>
                <a:spcPts val="605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200" spc="-75" dirty="0">
                <a:solidFill>
                  <a:srgbClr val="3C3C3C"/>
                </a:solidFill>
                <a:latin typeface="SimSun"/>
                <a:cs typeface="SimSun"/>
              </a:rPr>
              <a:t>arrays,</a:t>
            </a:r>
            <a:r>
              <a:rPr sz="12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200" spc="-245" dirty="0">
                <a:solidFill>
                  <a:srgbClr val="3C3C3C"/>
                </a:solidFill>
                <a:latin typeface="SimSun"/>
                <a:cs typeface="SimSun"/>
              </a:rPr>
              <a:t>l</a:t>
            </a:r>
            <a:r>
              <a:rPr sz="1200" spc="-45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200" spc="-50" dirty="0">
                <a:solidFill>
                  <a:srgbClr val="3C3C3C"/>
                </a:solidFill>
                <a:latin typeface="SimSun"/>
                <a:cs typeface="SimSun"/>
              </a:rPr>
              <a:t>k</a:t>
            </a:r>
            <a:r>
              <a:rPr sz="1200" spc="2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200" spc="30" dirty="0">
                <a:solidFill>
                  <a:srgbClr val="3C3C3C"/>
                </a:solidFill>
                <a:latin typeface="SimSun"/>
                <a:cs typeface="SimSun"/>
              </a:rPr>
              <a:t>d</a:t>
            </a:r>
            <a:r>
              <a:rPr sz="12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200" spc="-245" dirty="0">
                <a:solidFill>
                  <a:srgbClr val="3C3C3C"/>
                </a:solidFill>
                <a:latin typeface="SimSun"/>
                <a:cs typeface="SimSun"/>
              </a:rPr>
              <a:t>l</a:t>
            </a:r>
            <a:r>
              <a:rPr sz="1200" spc="-195" dirty="0">
                <a:solidFill>
                  <a:srgbClr val="3C3C3C"/>
                </a:solidFill>
                <a:latin typeface="SimSun"/>
                <a:cs typeface="SimSun"/>
              </a:rPr>
              <a:t>ist</a:t>
            </a:r>
            <a:r>
              <a:rPr sz="1200" spc="-190" dirty="0">
                <a:solidFill>
                  <a:srgbClr val="3C3C3C"/>
                </a:solidFill>
                <a:latin typeface="SimSun"/>
                <a:cs typeface="SimSun"/>
              </a:rPr>
              <a:t>,</a:t>
            </a:r>
            <a:r>
              <a:rPr sz="12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200" spc="-90" dirty="0">
                <a:solidFill>
                  <a:srgbClr val="3C3C3C"/>
                </a:solidFill>
                <a:latin typeface="SimSun"/>
                <a:cs typeface="SimSun"/>
              </a:rPr>
              <a:t>sta</a:t>
            </a:r>
            <a:r>
              <a:rPr sz="1200" spc="-85" dirty="0">
                <a:solidFill>
                  <a:srgbClr val="3C3C3C"/>
                </a:solidFill>
                <a:latin typeface="SimSun"/>
                <a:cs typeface="SimSun"/>
              </a:rPr>
              <a:t>c</a:t>
            </a:r>
            <a:r>
              <a:rPr sz="1200" spc="35" dirty="0">
                <a:solidFill>
                  <a:srgbClr val="3C3C3C"/>
                </a:solidFill>
                <a:latin typeface="SimSun"/>
                <a:cs typeface="SimSun"/>
              </a:rPr>
              <a:t>k</a:t>
            </a:r>
            <a:r>
              <a:rPr sz="1200" spc="-160" dirty="0">
                <a:solidFill>
                  <a:srgbClr val="3C3C3C"/>
                </a:solidFill>
                <a:latin typeface="SimSun"/>
                <a:cs typeface="SimSun"/>
              </a:rPr>
              <a:t>s,</a:t>
            </a:r>
            <a:r>
              <a:rPr sz="12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200" spc="55" dirty="0">
                <a:solidFill>
                  <a:srgbClr val="3C3C3C"/>
                </a:solidFill>
                <a:latin typeface="SimSun"/>
                <a:cs typeface="SimSun"/>
              </a:rPr>
              <a:t>q</a:t>
            </a:r>
            <a:r>
              <a:rPr sz="1200" dirty="0">
                <a:solidFill>
                  <a:srgbClr val="3C3C3C"/>
                </a:solidFill>
                <a:latin typeface="SimSun"/>
                <a:cs typeface="SimSun"/>
              </a:rPr>
              <a:t>ueues</a:t>
            </a:r>
            <a:endParaRPr sz="12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595"/>
              </a:spcBef>
              <a:buClr>
                <a:srgbClr val="903062"/>
              </a:buClr>
              <a:buSzPct val="89285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400" spc="-20" dirty="0">
                <a:solidFill>
                  <a:srgbClr val="3C3C3C"/>
                </a:solidFill>
                <a:latin typeface="SimSun"/>
                <a:cs typeface="SimSun"/>
              </a:rPr>
              <a:t>Disadvantages</a:t>
            </a:r>
            <a:r>
              <a:rPr sz="1400" spc="-14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400" spc="120" dirty="0">
                <a:solidFill>
                  <a:srgbClr val="3C3C3C"/>
                </a:solidFill>
                <a:latin typeface="SimSun"/>
                <a:cs typeface="SimSun"/>
              </a:rPr>
              <a:t>?</a:t>
            </a:r>
            <a:endParaRPr sz="1400">
              <a:latin typeface="SimSun"/>
              <a:cs typeface="SimSun"/>
            </a:endParaRPr>
          </a:p>
          <a:p>
            <a:pPr marL="641985" lvl="1" indent="-305435">
              <a:lnSpc>
                <a:spcPct val="100000"/>
              </a:lnSpc>
              <a:spcBef>
                <a:spcPts val="605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200" spc="50" dirty="0">
                <a:solidFill>
                  <a:srgbClr val="3C3C3C"/>
                </a:solidFill>
                <a:latin typeface="SimSun"/>
                <a:cs typeface="SimSun"/>
              </a:rPr>
              <a:t>They</a:t>
            </a:r>
            <a:r>
              <a:rPr sz="12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200" spc="-45" dirty="0">
                <a:solidFill>
                  <a:srgbClr val="3C3C3C"/>
                </a:solidFill>
                <a:latin typeface="SimSun"/>
                <a:cs typeface="SimSun"/>
              </a:rPr>
              <a:t>are</a:t>
            </a:r>
            <a:r>
              <a:rPr sz="12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200" spc="-90" dirty="0">
                <a:solidFill>
                  <a:srgbClr val="3C3C3C"/>
                </a:solidFill>
                <a:latin typeface="SimSun"/>
                <a:cs typeface="SimSun"/>
              </a:rPr>
              <a:t>linear</a:t>
            </a:r>
            <a:r>
              <a:rPr sz="12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200" spc="-80" dirty="0">
                <a:solidFill>
                  <a:srgbClr val="3C3C3C"/>
                </a:solidFill>
                <a:latin typeface="SimSun"/>
                <a:cs typeface="SimSun"/>
              </a:rPr>
              <a:t>structures</a:t>
            </a:r>
            <a:r>
              <a:rPr sz="12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200" spc="15" dirty="0">
                <a:solidFill>
                  <a:srgbClr val="3C3C3C"/>
                </a:solidFill>
                <a:latin typeface="SimSun"/>
                <a:cs typeface="SimSun"/>
              </a:rPr>
              <a:t>(Time</a:t>
            </a:r>
            <a:r>
              <a:rPr sz="12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200" spc="-18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2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200" spc="65" dirty="0">
                <a:solidFill>
                  <a:srgbClr val="3C3C3C"/>
                </a:solidFill>
                <a:latin typeface="SimSun"/>
                <a:cs typeface="SimSun"/>
              </a:rPr>
              <a:t>Money)</a:t>
            </a:r>
            <a:endParaRPr sz="12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595"/>
              </a:spcBef>
              <a:buClr>
                <a:srgbClr val="903062"/>
              </a:buClr>
              <a:buSzPct val="89285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400" spc="-15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endParaRPr sz="1400">
              <a:latin typeface="SimSun"/>
              <a:cs typeface="SimSun"/>
            </a:endParaRPr>
          </a:p>
          <a:p>
            <a:pPr marL="641985" lvl="1" indent="-305435">
              <a:lnSpc>
                <a:spcPct val="100000"/>
              </a:lnSpc>
              <a:spcBef>
                <a:spcPts val="61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200" spc="-35" dirty="0">
                <a:solidFill>
                  <a:srgbClr val="3C3C3C"/>
                </a:solidFill>
                <a:latin typeface="SimSun"/>
                <a:cs typeface="SimSun"/>
              </a:rPr>
              <a:t>Non-linear</a:t>
            </a:r>
            <a:r>
              <a:rPr sz="12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200" spc="-80" dirty="0">
                <a:solidFill>
                  <a:srgbClr val="3C3C3C"/>
                </a:solidFill>
                <a:latin typeface="SimSun"/>
                <a:cs typeface="SimSun"/>
              </a:rPr>
              <a:t>structures</a:t>
            </a:r>
            <a:r>
              <a:rPr sz="12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200" spc="-55" dirty="0">
                <a:solidFill>
                  <a:srgbClr val="3C3C3C"/>
                </a:solidFill>
                <a:latin typeface="SimSun"/>
                <a:cs typeface="SimSun"/>
              </a:rPr>
              <a:t>(every</a:t>
            </a:r>
            <a:r>
              <a:rPr sz="12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200" spc="-25" dirty="0">
                <a:solidFill>
                  <a:srgbClr val="3C3C3C"/>
                </a:solidFill>
                <a:latin typeface="SimSun"/>
                <a:cs typeface="SimSun"/>
              </a:rPr>
              <a:t>data</a:t>
            </a:r>
            <a:r>
              <a:rPr sz="12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200" dirty="0">
                <a:solidFill>
                  <a:srgbClr val="3C3C3C"/>
                </a:solidFill>
                <a:latin typeface="SimSun"/>
                <a:cs typeface="SimSun"/>
              </a:rPr>
              <a:t>element</a:t>
            </a:r>
            <a:r>
              <a:rPr sz="12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200" spc="150" dirty="0">
                <a:solidFill>
                  <a:srgbClr val="3C3C3C"/>
                </a:solidFill>
                <a:latin typeface="SimSun"/>
                <a:cs typeface="SimSun"/>
              </a:rPr>
              <a:t>may</a:t>
            </a:r>
            <a:r>
              <a:rPr sz="12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200" spc="25" dirty="0">
                <a:solidFill>
                  <a:srgbClr val="3C3C3C"/>
                </a:solidFill>
                <a:latin typeface="SimSun"/>
                <a:cs typeface="SimSun"/>
              </a:rPr>
              <a:t>have</a:t>
            </a:r>
            <a:r>
              <a:rPr sz="12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200" spc="80" dirty="0">
                <a:solidFill>
                  <a:srgbClr val="3C3C3C"/>
                </a:solidFill>
                <a:latin typeface="SimSun"/>
                <a:cs typeface="SimSun"/>
              </a:rPr>
              <a:t>more</a:t>
            </a:r>
            <a:r>
              <a:rPr sz="12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200" spc="-5" dirty="0">
                <a:solidFill>
                  <a:srgbClr val="3C3C3C"/>
                </a:solidFill>
                <a:latin typeface="SimSun"/>
                <a:cs typeface="SimSun"/>
              </a:rPr>
              <a:t>than</a:t>
            </a:r>
            <a:r>
              <a:rPr sz="12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200" spc="35" dirty="0">
                <a:solidFill>
                  <a:srgbClr val="3C3C3C"/>
                </a:solidFill>
                <a:latin typeface="SimSun"/>
                <a:cs typeface="SimSun"/>
              </a:rPr>
              <a:t>one</a:t>
            </a:r>
            <a:r>
              <a:rPr sz="12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200" spc="-40" dirty="0">
                <a:solidFill>
                  <a:srgbClr val="3C3C3C"/>
                </a:solidFill>
                <a:latin typeface="SimSun"/>
                <a:cs typeface="SimSun"/>
              </a:rPr>
              <a:t>predecessor</a:t>
            </a:r>
            <a:r>
              <a:rPr sz="12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200" spc="-60" dirty="0">
                <a:solidFill>
                  <a:srgbClr val="3C3C3C"/>
                </a:solidFill>
                <a:latin typeface="SimSun"/>
                <a:cs typeface="SimSun"/>
              </a:rPr>
              <a:t>as</a:t>
            </a:r>
            <a:r>
              <a:rPr sz="12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200" spc="-45" dirty="0">
                <a:solidFill>
                  <a:srgbClr val="3C3C3C"/>
                </a:solidFill>
                <a:latin typeface="SimSun"/>
                <a:cs typeface="SimSun"/>
              </a:rPr>
              <a:t>well</a:t>
            </a:r>
            <a:r>
              <a:rPr sz="12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200" spc="-60" dirty="0">
                <a:solidFill>
                  <a:srgbClr val="3C3C3C"/>
                </a:solidFill>
                <a:latin typeface="SimSun"/>
                <a:cs typeface="SimSun"/>
              </a:rPr>
              <a:t>as </a:t>
            </a:r>
            <a:r>
              <a:rPr sz="1200" spc="-70" dirty="0">
                <a:solidFill>
                  <a:srgbClr val="3C3C3C"/>
                </a:solidFill>
                <a:latin typeface="SimSun"/>
                <a:cs typeface="SimSun"/>
              </a:rPr>
              <a:t>successor)</a:t>
            </a:r>
            <a:endParaRPr sz="1200">
              <a:latin typeface="SimSun"/>
              <a:cs typeface="SimSun"/>
            </a:endParaRPr>
          </a:p>
          <a:p>
            <a:pPr marL="641985" lvl="1" indent="-305435">
              <a:lnSpc>
                <a:spcPct val="100000"/>
              </a:lnSpc>
              <a:spcBef>
                <a:spcPts val="60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200" spc="-10" dirty="0">
                <a:solidFill>
                  <a:srgbClr val="3C3C3C"/>
                </a:solidFill>
                <a:latin typeface="SimSun"/>
                <a:cs typeface="SimSun"/>
              </a:rPr>
              <a:t>Probably</a:t>
            </a:r>
            <a:r>
              <a:rPr sz="12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200" spc="-4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2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200" spc="35" dirty="0">
                <a:solidFill>
                  <a:srgbClr val="3C3C3C"/>
                </a:solidFill>
                <a:latin typeface="SimSun"/>
                <a:cs typeface="SimSun"/>
              </a:rPr>
              <a:t>most</a:t>
            </a:r>
            <a:r>
              <a:rPr sz="12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200" spc="5" dirty="0">
                <a:solidFill>
                  <a:srgbClr val="3C3C3C"/>
                </a:solidFill>
                <a:latin typeface="SimSun"/>
                <a:cs typeface="SimSun"/>
              </a:rPr>
              <a:t>fundamental</a:t>
            </a:r>
            <a:r>
              <a:rPr sz="12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200" spc="-75" dirty="0">
                <a:solidFill>
                  <a:srgbClr val="3C3C3C"/>
                </a:solidFill>
                <a:latin typeface="SimSun"/>
                <a:cs typeface="SimSun"/>
              </a:rPr>
              <a:t>structure</a:t>
            </a:r>
            <a:r>
              <a:rPr sz="12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200" spc="-85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2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200" spc="25" dirty="0">
                <a:solidFill>
                  <a:srgbClr val="3C3C3C"/>
                </a:solidFill>
                <a:latin typeface="SimSun"/>
                <a:cs typeface="SimSun"/>
              </a:rPr>
              <a:t>computing</a:t>
            </a:r>
            <a:endParaRPr sz="1200">
              <a:latin typeface="SimSun"/>
              <a:cs typeface="SimSun"/>
            </a:endParaRPr>
          </a:p>
          <a:p>
            <a:pPr marL="641985" lvl="1" indent="-305435">
              <a:lnSpc>
                <a:spcPct val="100000"/>
              </a:lnSpc>
              <a:spcBef>
                <a:spcPts val="60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200" spc="-65" dirty="0">
                <a:solidFill>
                  <a:srgbClr val="3C3C3C"/>
                </a:solidFill>
                <a:latin typeface="SimSun"/>
                <a:cs typeface="SimSun"/>
              </a:rPr>
              <a:t>Hierarchical</a:t>
            </a:r>
            <a:r>
              <a:rPr sz="12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200" spc="-75" dirty="0">
                <a:solidFill>
                  <a:srgbClr val="3C3C3C"/>
                </a:solidFill>
                <a:latin typeface="SimSun"/>
                <a:cs typeface="SimSun"/>
              </a:rPr>
              <a:t>structure</a:t>
            </a:r>
            <a:endParaRPr sz="1200">
              <a:latin typeface="SimSun"/>
              <a:cs typeface="SimSun"/>
            </a:endParaRPr>
          </a:p>
          <a:p>
            <a:pPr marL="641985" lvl="1" indent="-305435">
              <a:lnSpc>
                <a:spcPct val="100000"/>
              </a:lnSpc>
              <a:spcBef>
                <a:spcPts val="60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200" spc="-15" dirty="0">
                <a:solidFill>
                  <a:srgbClr val="3C3C3C"/>
                </a:solidFill>
                <a:latin typeface="SimSun"/>
                <a:cs typeface="SimSun"/>
              </a:rPr>
              <a:t>Tre</a:t>
            </a:r>
            <a:r>
              <a:rPr sz="1200" spc="-1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2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200" spc="-45" dirty="0">
                <a:solidFill>
                  <a:srgbClr val="3C3C3C"/>
                </a:solidFill>
                <a:latin typeface="SimSun"/>
                <a:cs typeface="SimSun"/>
              </a:rPr>
              <a:t>c</a:t>
            </a:r>
            <a:r>
              <a:rPr sz="1200" spc="45" dirty="0">
                <a:solidFill>
                  <a:srgbClr val="3C3C3C"/>
                </a:solidFill>
                <a:latin typeface="SimSun"/>
                <a:cs typeface="SimSun"/>
              </a:rPr>
              <a:t>o</a:t>
            </a:r>
            <a:r>
              <a:rPr sz="1200" spc="80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200" spc="-170" dirty="0">
                <a:solidFill>
                  <a:srgbClr val="3C3C3C"/>
                </a:solidFill>
                <a:latin typeface="SimSun"/>
                <a:cs typeface="SimSun"/>
              </a:rPr>
              <a:t>sist</a:t>
            </a:r>
            <a:r>
              <a:rPr sz="12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200" spc="45" dirty="0">
                <a:solidFill>
                  <a:srgbClr val="3C3C3C"/>
                </a:solidFill>
                <a:latin typeface="SimSun"/>
                <a:cs typeface="SimSun"/>
              </a:rPr>
              <a:t>o</a:t>
            </a:r>
            <a:r>
              <a:rPr sz="1200" spc="-210" dirty="0">
                <a:solidFill>
                  <a:srgbClr val="3C3C3C"/>
                </a:solidFill>
                <a:latin typeface="SimSun"/>
                <a:cs typeface="SimSun"/>
              </a:rPr>
              <a:t>f</a:t>
            </a:r>
            <a:r>
              <a:rPr sz="12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200" spc="80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200" spc="45" dirty="0">
                <a:solidFill>
                  <a:srgbClr val="3C3C3C"/>
                </a:solidFill>
                <a:latin typeface="SimSun"/>
                <a:cs typeface="SimSun"/>
              </a:rPr>
              <a:t>o</a:t>
            </a:r>
            <a:r>
              <a:rPr sz="1200" spc="70" dirty="0">
                <a:solidFill>
                  <a:srgbClr val="3C3C3C"/>
                </a:solidFill>
                <a:latin typeface="SimSun"/>
                <a:cs typeface="SimSun"/>
              </a:rPr>
              <a:t>d</a:t>
            </a:r>
            <a:r>
              <a:rPr sz="1200" spc="-7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200" spc="-70" dirty="0">
                <a:solidFill>
                  <a:srgbClr val="3C3C3C"/>
                </a:solidFill>
                <a:latin typeface="SimSun"/>
                <a:cs typeface="SimSun"/>
              </a:rPr>
              <a:t>s</a:t>
            </a:r>
            <a:r>
              <a:rPr sz="12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200" spc="45" dirty="0">
                <a:solidFill>
                  <a:srgbClr val="3C3C3C"/>
                </a:solidFill>
                <a:latin typeface="SimSun"/>
                <a:cs typeface="SimSun"/>
              </a:rPr>
              <a:t>an</a:t>
            </a:r>
            <a:r>
              <a:rPr sz="1200" spc="75" dirty="0">
                <a:solidFill>
                  <a:srgbClr val="3C3C3C"/>
                </a:solidFill>
                <a:latin typeface="SimSun"/>
                <a:cs typeface="SimSun"/>
              </a:rPr>
              <a:t>d</a:t>
            </a:r>
            <a:r>
              <a:rPr sz="12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200" spc="2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200" spc="20" dirty="0">
                <a:solidFill>
                  <a:srgbClr val="3C3C3C"/>
                </a:solidFill>
                <a:latin typeface="SimSun"/>
                <a:cs typeface="SimSun"/>
              </a:rPr>
              <a:t>d</a:t>
            </a:r>
            <a:r>
              <a:rPr sz="1200" spc="15" dirty="0">
                <a:solidFill>
                  <a:srgbClr val="3C3C3C"/>
                </a:solidFill>
                <a:latin typeface="SimSun"/>
                <a:cs typeface="SimSun"/>
              </a:rPr>
              <a:t>g</a:t>
            </a:r>
            <a:r>
              <a:rPr sz="1200" spc="-7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200" spc="-70" dirty="0">
                <a:solidFill>
                  <a:srgbClr val="3C3C3C"/>
                </a:solidFill>
                <a:latin typeface="SimSun"/>
                <a:cs typeface="SimSun"/>
              </a:rPr>
              <a:t>s</a:t>
            </a:r>
            <a:r>
              <a:rPr sz="12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200" spc="-95" dirty="0">
                <a:solidFill>
                  <a:srgbClr val="3C3C3C"/>
                </a:solidFill>
                <a:latin typeface="SimSun"/>
                <a:cs typeface="SimSun"/>
              </a:rPr>
              <a:t>(arc</a:t>
            </a:r>
            <a:r>
              <a:rPr sz="1200" spc="-165" dirty="0">
                <a:solidFill>
                  <a:srgbClr val="3C3C3C"/>
                </a:solidFill>
                <a:latin typeface="SimSun"/>
                <a:cs typeface="SimSun"/>
              </a:rPr>
              <a:t>s)</a:t>
            </a:r>
            <a:endParaRPr sz="12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595"/>
              </a:spcBef>
              <a:buClr>
                <a:srgbClr val="903062"/>
              </a:buClr>
              <a:buSzPct val="89285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400" spc="-75" dirty="0">
                <a:solidFill>
                  <a:srgbClr val="3C3C3C"/>
                </a:solidFill>
                <a:latin typeface="SimSun"/>
                <a:cs typeface="SimSun"/>
              </a:rPr>
              <a:t>Applications:</a:t>
            </a:r>
            <a:endParaRPr sz="1400">
              <a:latin typeface="SimSun"/>
              <a:cs typeface="SimSun"/>
            </a:endParaRPr>
          </a:p>
          <a:p>
            <a:pPr marL="641985" lvl="1" indent="-305435">
              <a:lnSpc>
                <a:spcPct val="100000"/>
              </a:lnSpc>
              <a:spcBef>
                <a:spcPts val="605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200" spc="-30" dirty="0">
                <a:solidFill>
                  <a:srgbClr val="3C3C3C"/>
                </a:solidFill>
                <a:latin typeface="SimSun"/>
                <a:cs typeface="SimSun"/>
              </a:rPr>
              <a:t>Organization</a:t>
            </a:r>
            <a:r>
              <a:rPr sz="12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200" spc="-70" dirty="0">
                <a:solidFill>
                  <a:srgbClr val="3C3C3C"/>
                </a:solidFill>
                <a:latin typeface="SimSun"/>
                <a:cs typeface="SimSun"/>
              </a:rPr>
              <a:t>charts</a:t>
            </a:r>
            <a:endParaRPr sz="1200">
              <a:latin typeface="SimSun"/>
              <a:cs typeface="SimSun"/>
            </a:endParaRPr>
          </a:p>
          <a:p>
            <a:pPr marL="641985" lvl="1" indent="-305435">
              <a:lnSpc>
                <a:spcPct val="100000"/>
              </a:lnSpc>
              <a:spcBef>
                <a:spcPts val="60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200" spc="-95" dirty="0">
                <a:solidFill>
                  <a:srgbClr val="3C3C3C"/>
                </a:solidFill>
                <a:latin typeface="SimSun"/>
                <a:cs typeface="SimSun"/>
              </a:rPr>
              <a:t>F</a:t>
            </a:r>
            <a:r>
              <a:rPr sz="1200" spc="-100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200" spc="-245" dirty="0">
                <a:solidFill>
                  <a:srgbClr val="3C3C3C"/>
                </a:solidFill>
                <a:latin typeface="SimSun"/>
                <a:cs typeface="SimSun"/>
              </a:rPr>
              <a:t>l</a:t>
            </a:r>
            <a:r>
              <a:rPr sz="1200" spc="-1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2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200" spc="-70" dirty="0">
                <a:solidFill>
                  <a:srgbClr val="3C3C3C"/>
                </a:solidFill>
                <a:latin typeface="SimSun"/>
                <a:cs typeface="SimSun"/>
              </a:rPr>
              <a:t>sys</a:t>
            </a:r>
            <a:r>
              <a:rPr sz="1200" spc="20" dirty="0">
                <a:solidFill>
                  <a:srgbClr val="3C3C3C"/>
                </a:solidFill>
                <a:latin typeface="SimSun"/>
                <a:cs typeface="SimSun"/>
              </a:rPr>
              <a:t>tems</a:t>
            </a:r>
            <a:endParaRPr sz="1200">
              <a:latin typeface="SimSun"/>
              <a:cs typeface="SimSun"/>
            </a:endParaRPr>
          </a:p>
          <a:p>
            <a:pPr marL="641985" lvl="1" indent="-305435">
              <a:lnSpc>
                <a:spcPct val="100000"/>
              </a:lnSpc>
              <a:spcBef>
                <a:spcPts val="60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200" spc="50" dirty="0">
                <a:solidFill>
                  <a:srgbClr val="3C3C3C"/>
                </a:solidFill>
                <a:latin typeface="SimSun"/>
                <a:cs typeface="SimSun"/>
              </a:rPr>
              <a:t>Programming</a:t>
            </a:r>
            <a:r>
              <a:rPr sz="12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200" dirty="0">
                <a:solidFill>
                  <a:srgbClr val="3C3C3C"/>
                </a:solidFill>
                <a:latin typeface="SimSun"/>
                <a:cs typeface="SimSun"/>
              </a:rPr>
              <a:t>environments</a:t>
            </a:r>
            <a:endParaRPr sz="12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-40" dirty="0">
                <a:solidFill>
                  <a:srgbClr val="FFFFFF"/>
                </a:solidFill>
              </a:rPr>
              <a:t>BS</a:t>
            </a:r>
            <a:r>
              <a:rPr sz="2800" spc="-420" dirty="0">
                <a:solidFill>
                  <a:srgbClr val="FFFFFF"/>
                </a:solidFill>
              </a:rPr>
              <a:t>T</a:t>
            </a:r>
            <a:r>
              <a:rPr sz="2800" spc="-125" dirty="0">
                <a:solidFill>
                  <a:srgbClr val="FFFFFF"/>
                </a:solidFill>
              </a:rPr>
              <a:t>-</a:t>
            </a:r>
            <a:r>
              <a:rPr sz="2800" spc="-70" dirty="0">
                <a:solidFill>
                  <a:srgbClr val="FFFFFF"/>
                </a:solidFill>
              </a:rPr>
              <a:t> </a:t>
            </a:r>
            <a:r>
              <a:rPr sz="2800" spc="35" dirty="0">
                <a:solidFill>
                  <a:srgbClr val="FFFFFF"/>
                </a:solidFill>
              </a:rPr>
              <a:t>INS</a:t>
            </a:r>
            <a:r>
              <a:rPr sz="2800" spc="45" dirty="0">
                <a:solidFill>
                  <a:srgbClr val="FFFFFF"/>
                </a:solidFill>
              </a:rPr>
              <a:t>E</a:t>
            </a:r>
            <a:r>
              <a:rPr sz="2800" spc="-195" dirty="0">
                <a:solidFill>
                  <a:srgbClr val="FFFFFF"/>
                </a:solidFill>
              </a:rPr>
              <a:t>R</a:t>
            </a:r>
            <a:r>
              <a:rPr sz="2800" spc="195" dirty="0">
                <a:solidFill>
                  <a:srgbClr val="FFFFFF"/>
                </a:solidFill>
              </a:rPr>
              <a:t>TION</a:t>
            </a:r>
            <a:r>
              <a:rPr sz="2800" spc="-60" dirty="0">
                <a:solidFill>
                  <a:srgbClr val="FFFFFF"/>
                </a:solidFill>
              </a:rPr>
              <a:t> </a:t>
            </a:r>
            <a:r>
              <a:rPr sz="2800" spc="55" dirty="0">
                <a:solidFill>
                  <a:srgbClr val="FFFFFF"/>
                </a:solidFill>
              </a:rPr>
              <a:t>OP</a:t>
            </a:r>
            <a:r>
              <a:rPr sz="2800" spc="60" dirty="0">
                <a:solidFill>
                  <a:srgbClr val="FFFFFF"/>
                </a:solidFill>
              </a:rPr>
              <a:t>E</a:t>
            </a:r>
            <a:r>
              <a:rPr sz="2800" spc="55" dirty="0">
                <a:solidFill>
                  <a:srgbClr val="FFFFFF"/>
                </a:solidFill>
              </a:rPr>
              <a:t>R</a:t>
            </a:r>
            <a:r>
              <a:rPr sz="2800" spc="-70" dirty="0">
                <a:solidFill>
                  <a:srgbClr val="FFFFFF"/>
                </a:solidFill>
              </a:rPr>
              <a:t>A</a:t>
            </a:r>
            <a:r>
              <a:rPr sz="2800" spc="195" dirty="0">
                <a:solidFill>
                  <a:srgbClr val="FFFFFF"/>
                </a:solidFill>
              </a:rPr>
              <a:t>TION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>
                <a:solidFill>
                  <a:srgbClr val="9F296B"/>
                </a:solidFill>
              </a:rPr>
              <a:t>DATA</a:t>
            </a:r>
            <a:r>
              <a:rPr spc="-40" dirty="0">
                <a:solidFill>
                  <a:srgbClr val="9F296B"/>
                </a:solidFill>
              </a:rPr>
              <a:t> </a:t>
            </a:r>
            <a:r>
              <a:rPr spc="20" dirty="0">
                <a:solidFill>
                  <a:srgbClr val="9F296B"/>
                </a:solidFill>
              </a:rPr>
              <a:t>STRUCTURE</a:t>
            </a:r>
            <a:r>
              <a:rPr spc="-40" dirty="0">
                <a:solidFill>
                  <a:srgbClr val="9F296B"/>
                </a:solidFill>
              </a:rPr>
              <a:t> </a:t>
            </a:r>
            <a:r>
              <a:rPr spc="105" dirty="0">
                <a:solidFill>
                  <a:srgbClr val="9F296B"/>
                </a:solidFill>
              </a:rPr>
              <a:t>AND</a:t>
            </a:r>
            <a:r>
              <a:rPr spc="-35" dirty="0">
                <a:solidFill>
                  <a:srgbClr val="9F296B"/>
                </a:solidFill>
              </a:rPr>
              <a:t> </a:t>
            </a:r>
            <a:r>
              <a:rPr spc="40" dirty="0">
                <a:solidFill>
                  <a:srgbClr val="9F296B"/>
                </a:solidFill>
              </a:rPr>
              <a:t>ALGORITHM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30940" y="6062436"/>
            <a:ext cx="227329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z="900" spc="-25" dirty="0">
                <a:solidFill>
                  <a:srgbClr val="9F296B"/>
                </a:solidFill>
                <a:latin typeface="Trebuchet MS"/>
                <a:cs typeface="Trebuchet MS"/>
              </a:rPr>
              <a:t>30</a:t>
            </a:fld>
            <a:endParaRPr sz="9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9993" y="2291588"/>
            <a:ext cx="10539730" cy="3465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105"/>
              </a:spcBef>
              <a:buClr>
                <a:srgbClr val="903062"/>
              </a:buClr>
              <a:buSzPct val="9117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700" spc="-295" dirty="0">
                <a:solidFill>
                  <a:srgbClr val="3C3C3C"/>
                </a:solidFill>
                <a:latin typeface="SimSun"/>
                <a:cs typeface="SimSun"/>
              </a:rPr>
              <a:t>If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7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2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260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30" dirty="0">
                <a:solidFill>
                  <a:srgbClr val="3C3C3C"/>
                </a:solidFill>
                <a:latin typeface="SimSun"/>
                <a:cs typeface="SimSun"/>
              </a:rPr>
              <a:t>empty,</a:t>
            </a:r>
            <a:r>
              <a:rPr sz="17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7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25" dirty="0">
                <a:solidFill>
                  <a:srgbClr val="FF0000"/>
                </a:solidFill>
                <a:latin typeface="SimSun"/>
                <a:cs typeface="SimSun"/>
              </a:rPr>
              <a:t>very</a:t>
            </a:r>
            <a:r>
              <a:rPr sz="1700" spc="-9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254" dirty="0">
                <a:solidFill>
                  <a:srgbClr val="FF0000"/>
                </a:solidFill>
                <a:latin typeface="SimSun"/>
                <a:cs typeface="SimSun"/>
              </a:rPr>
              <a:t>first</a:t>
            </a:r>
            <a:r>
              <a:rPr sz="1700" spc="-12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114" dirty="0">
                <a:solidFill>
                  <a:srgbClr val="FF0000"/>
                </a:solidFill>
                <a:latin typeface="SimSun"/>
                <a:cs typeface="SimSun"/>
              </a:rPr>
              <a:t>insertion</a:t>
            </a:r>
            <a:r>
              <a:rPr sz="1700" spc="-11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105" dirty="0">
                <a:solidFill>
                  <a:srgbClr val="FF0000"/>
                </a:solidFill>
                <a:latin typeface="SimSun"/>
                <a:cs typeface="SimSun"/>
              </a:rPr>
              <a:t>creates </a:t>
            </a:r>
            <a:r>
              <a:rPr sz="1700" spc="-55" dirty="0">
                <a:solidFill>
                  <a:srgbClr val="FF0000"/>
                </a:solidFill>
                <a:latin typeface="SimSun"/>
                <a:cs typeface="SimSun"/>
              </a:rPr>
              <a:t>the</a:t>
            </a:r>
            <a:r>
              <a:rPr sz="1700" spc="-9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155" dirty="0">
                <a:solidFill>
                  <a:srgbClr val="FF0000"/>
                </a:solidFill>
                <a:latin typeface="SimSun"/>
                <a:cs typeface="SimSun"/>
              </a:rPr>
              <a:t>tree</a:t>
            </a:r>
            <a:r>
              <a:rPr sz="1700" spc="-155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r>
              <a:rPr sz="17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95" dirty="0">
                <a:solidFill>
                  <a:srgbClr val="3C3C3C"/>
                </a:solidFill>
                <a:latin typeface="SimSun"/>
                <a:cs typeface="SimSun"/>
              </a:rPr>
              <a:t>Then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254" dirty="0">
                <a:solidFill>
                  <a:srgbClr val="3C3C3C"/>
                </a:solidFill>
                <a:latin typeface="SimSun"/>
                <a:cs typeface="SimSun"/>
              </a:rPr>
              <a:t>first</a:t>
            </a:r>
            <a:r>
              <a:rPr sz="1700" spc="-12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30" dirty="0">
                <a:solidFill>
                  <a:srgbClr val="3C3C3C"/>
                </a:solidFill>
                <a:latin typeface="SimSun"/>
                <a:cs typeface="SimSun"/>
              </a:rPr>
              <a:t>key</a:t>
            </a:r>
            <a:r>
              <a:rPr sz="17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70" dirty="0">
                <a:solidFill>
                  <a:srgbClr val="3C3C3C"/>
                </a:solidFill>
                <a:latin typeface="SimSun"/>
                <a:cs typeface="SimSun"/>
              </a:rPr>
              <a:t>becomes</a:t>
            </a:r>
            <a:r>
              <a:rPr sz="17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25" dirty="0">
                <a:solidFill>
                  <a:srgbClr val="FF0000"/>
                </a:solidFill>
                <a:latin typeface="SimSun"/>
                <a:cs typeface="SimSun"/>
              </a:rPr>
              <a:t>root</a:t>
            </a:r>
            <a:r>
              <a:rPr sz="1700" spc="-125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7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903062"/>
              </a:buClr>
              <a:buFont typeface="Cambria"/>
              <a:buChar char="◾"/>
            </a:pPr>
            <a:endParaRPr sz="14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5"/>
              </a:spcBef>
              <a:buClr>
                <a:srgbClr val="903062"/>
              </a:buClr>
              <a:buSzPct val="9117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700" spc="-45" dirty="0">
                <a:solidFill>
                  <a:srgbClr val="3C3C3C"/>
                </a:solidFill>
                <a:latin typeface="SimSun"/>
                <a:cs typeface="SimSun"/>
              </a:rPr>
              <a:t>Afterwards,</a:t>
            </a:r>
            <a:r>
              <a:rPr sz="1700" spc="-12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65" dirty="0">
                <a:solidFill>
                  <a:srgbClr val="3C3C3C"/>
                </a:solidFill>
                <a:latin typeface="SimSun"/>
                <a:cs typeface="SimSun"/>
              </a:rPr>
              <a:t>whenever</a:t>
            </a:r>
            <a:r>
              <a:rPr sz="17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65" dirty="0">
                <a:solidFill>
                  <a:srgbClr val="3C3C3C"/>
                </a:solidFill>
                <a:latin typeface="SimSun"/>
                <a:cs typeface="SimSun"/>
              </a:rPr>
              <a:t>an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5" dirty="0">
                <a:solidFill>
                  <a:srgbClr val="3C3C3C"/>
                </a:solidFill>
                <a:latin typeface="SimSun"/>
                <a:cs typeface="SimSun"/>
              </a:rPr>
              <a:t>element</a:t>
            </a:r>
            <a:r>
              <a:rPr sz="1700" spc="-114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260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to </a:t>
            </a:r>
            <a:r>
              <a:rPr sz="1700" spc="35" dirty="0">
                <a:solidFill>
                  <a:srgbClr val="3C3C3C"/>
                </a:solidFill>
                <a:latin typeface="SimSun"/>
                <a:cs typeface="SimSun"/>
              </a:rPr>
              <a:t>be</a:t>
            </a:r>
            <a:r>
              <a:rPr sz="17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20" dirty="0">
                <a:solidFill>
                  <a:srgbClr val="3C3C3C"/>
                </a:solidFill>
                <a:latin typeface="SimSun"/>
                <a:cs typeface="SimSun"/>
              </a:rPr>
              <a:t>inserted,</a:t>
            </a:r>
            <a:endParaRPr sz="17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903062"/>
              </a:buClr>
              <a:buFont typeface="Cambria"/>
              <a:buChar char="◾"/>
            </a:pPr>
            <a:endParaRPr sz="1400">
              <a:latin typeface="SimSun"/>
              <a:cs typeface="SimSun"/>
            </a:endParaRPr>
          </a:p>
          <a:p>
            <a:pPr marL="641985" lvl="1" indent="-305435">
              <a:lnSpc>
                <a:spcPct val="100000"/>
              </a:lnSpc>
              <a:buClr>
                <a:srgbClr val="903062"/>
              </a:buClr>
              <a:buSzPct val="91176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700" spc="-180" dirty="0">
                <a:solidFill>
                  <a:srgbClr val="3C3C3C"/>
                </a:solidFill>
                <a:latin typeface="SimSun"/>
                <a:cs typeface="SimSun"/>
              </a:rPr>
              <a:t>First</a:t>
            </a:r>
            <a:r>
              <a:rPr sz="17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05" dirty="0">
                <a:solidFill>
                  <a:srgbClr val="FF0000"/>
                </a:solidFill>
                <a:latin typeface="SimSun"/>
                <a:cs typeface="SimSun"/>
              </a:rPr>
              <a:t>locate</a:t>
            </a:r>
            <a:r>
              <a:rPr sz="1700" spc="-10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265" dirty="0">
                <a:solidFill>
                  <a:srgbClr val="FF0000"/>
                </a:solidFill>
                <a:latin typeface="SimSun"/>
                <a:cs typeface="SimSun"/>
              </a:rPr>
              <a:t>its</a:t>
            </a:r>
            <a:r>
              <a:rPr sz="1700" spc="-9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25" dirty="0">
                <a:solidFill>
                  <a:srgbClr val="FF0000"/>
                </a:solidFill>
                <a:latin typeface="SimSun"/>
                <a:cs typeface="SimSun"/>
              </a:rPr>
              <a:t>proper</a:t>
            </a:r>
            <a:r>
              <a:rPr sz="1700" spc="-9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120" dirty="0">
                <a:solidFill>
                  <a:srgbClr val="FF0000"/>
                </a:solidFill>
                <a:latin typeface="SimSun"/>
                <a:cs typeface="SimSun"/>
              </a:rPr>
              <a:t>location</a:t>
            </a:r>
            <a:r>
              <a:rPr sz="1700" spc="-120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r>
              <a:rPr sz="17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40" dirty="0">
                <a:solidFill>
                  <a:srgbClr val="3C3C3C"/>
                </a:solidFill>
                <a:latin typeface="SimSun"/>
                <a:cs typeface="SimSun"/>
              </a:rPr>
              <a:t>Start</a:t>
            </a:r>
            <a:r>
              <a:rPr sz="17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3C3C3C"/>
                </a:solidFill>
                <a:latin typeface="SimSun"/>
                <a:cs typeface="SimSun"/>
              </a:rPr>
              <a:t>searching</a:t>
            </a:r>
            <a:r>
              <a:rPr sz="1700" spc="-12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45" dirty="0">
                <a:solidFill>
                  <a:srgbClr val="3C3C3C"/>
                </a:solidFill>
                <a:latin typeface="SimSun"/>
                <a:cs typeface="SimSun"/>
              </a:rPr>
              <a:t>from</a:t>
            </a:r>
            <a:r>
              <a:rPr sz="17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80" dirty="0">
                <a:solidFill>
                  <a:srgbClr val="3C3C3C"/>
                </a:solidFill>
                <a:latin typeface="SimSun"/>
                <a:cs typeface="SimSun"/>
              </a:rPr>
              <a:t>root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dirty="0">
                <a:solidFill>
                  <a:srgbClr val="3C3C3C"/>
                </a:solidFill>
                <a:latin typeface="SimSun"/>
                <a:cs typeface="SimSun"/>
              </a:rPr>
              <a:t>node,</a:t>
            </a:r>
            <a:r>
              <a:rPr sz="17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0" dirty="0">
                <a:solidFill>
                  <a:srgbClr val="3C3C3C"/>
                </a:solidFill>
                <a:latin typeface="SimSun"/>
                <a:cs typeface="SimSun"/>
              </a:rPr>
              <a:t>then</a:t>
            </a:r>
            <a:endParaRPr sz="1700">
              <a:latin typeface="SimSun"/>
              <a:cs typeface="SimSun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903062"/>
              </a:buClr>
              <a:buFont typeface="Cambria"/>
              <a:buChar char="◾"/>
            </a:pPr>
            <a:endParaRPr sz="1400">
              <a:latin typeface="SimSun"/>
              <a:cs typeface="SimSun"/>
            </a:endParaRPr>
          </a:p>
          <a:p>
            <a:pPr marL="911860" lvl="2" indent="-270510">
              <a:lnSpc>
                <a:spcPct val="100000"/>
              </a:lnSpc>
              <a:buClr>
                <a:srgbClr val="903062"/>
              </a:buClr>
              <a:buSzPct val="91176"/>
              <a:buFont typeface="Cambria"/>
              <a:buChar char="◾"/>
              <a:tabLst>
                <a:tab pos="911225" algn="l"/>
                <a:tab pos="912494" algn="l"/>
              </a:tabLst>
            </a:pPr>
            <a:r>
              <a:rPr sz="1700" spc="-295" dirty="0">
                <a:solidFill>
                  <a:srgbClr val="3C3C3C"/>
                </a:solidFill>
                <a:latin typeface="SimSun"/>
                <a:cs typeface="SimSun"/>
              </a:rPr>
              <a:t>If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7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190" dirty="0">
                <a:solidFill>
                  <a:srgbClr val="3C3C3C"/>
                </a:solidFill>
                <a:latin typeface="SimSun"/>
                <a:cs typeface="SimSun"/>
              </a:rPr>
              <a:t>new</a:t>
            </a:r>
            <a:r>
              <a:rPr sz="17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30" dirty="0">
                <a:solidFill>
                  <a:srgbClr val="3C3C3C"/>
                </a:solidFill>
                <a:latin typeface="SimSun"/>
                <a:cs typeface="SimSun"/>
              </a:rPr>
              <a:t>key</a:t>
            </a:r>
            <a:r>
              <a:rPr sz="17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260" dirty="0">
                <a:solidFill>
                  <a:srgbClr val="FF0000"/>
                </a:solidFill>
                <a:latin typeface="SimSun"/>
                <a:cs typeface="SimSun"/>
              </a:rPr>
              <a:t>is</a:t>
            </a:r>
            <a:r>
              <a:rPr sz="1700" spc="-9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175" dirty="0">
                <a:solidFill>
                  <a:srgbClr val="FF0000"/>
                </a:solidFill>
                <a:latin typeface="SimSun"/>
                <a:cs typeface="SimSun"/>
              </a:rPr>
              <a:t>less</a:t>
            </a:r>
            <a:r>
              <a:rPr sz="1700" spc="-11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5" dirty="0">
                <a:solidFill>
                  <a:srgbClr val="FF0000"/>
                </a:solidFill>
                <a:latin typeface="SimSun"/>
                <a:cs typeface="SimSun"/>
              </a:rPr>
              <a:t>than</a:t>
            </a:r>
            <a:r>
              <a:rPr sz="1700" spc="-9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5" dirty="0">
                <a:solidFill>
                  <a:srgbClr val="3C3C3C"/>
                </a:solidFill>
                <a:latin typeface="Georgia"/>
                <a:cs typeface="Georgia"/>
              </a:rPr>
              <a:t>the</a:t>
            </a:r>
            <a:r>
              <a:rPr sz="1700" spc="340" dirty="0">
                <a:solidFill>
                  <a:srgbClr val="3C3C3C"/>
                </a:solidFill>
                <a:latin typeface="Georgia"/>
                <a:cs typeface="Georgia"/>
              </a:rPr>
              <a:t> </a:t>
            </a:r>
            <a:r>
              <a:rPr sz="1700" spc="20" dirty="0">
                <a:solidFill>
                  <a:srgbClr val="3C3C3C"/>
                </a:solidFill>
                <a:latin typeface="Georgia"/>
                <a:cs typeface="Georgia"/>
              </a:rPr>
              <a:t>root’s</a:t>
            </a:r>
            <a:r>
              <a:rPr sz="1700" spc="345" dirty="0">
                <a:solidFill>
                  <a:srgbClr val="3C3C3C"/>
                </a:solidFill>
                <a:latin typeface="Georgia"/>
                <a:cs typeface="Georgia"/>
              </a:rPr>
              <a:t> </a:t>
            </a:r>
            <a:r>
              <a:rPr sz="1700" spc="45" dirty="0">
                <a:solidFill>
                  <a:srgbClr val="3C3C3C"/>
                </a:solidFill>
                <a:latin typeface="Georgia"/>
                <a:cs typeface="Georgia"/>
              </a:rPr>
              <a:t>key,</a:t>
            </a:r>
            <a:r>
              <a:rPr sz="1700" spc="345" dirty="0">
                <a:solidFill>
                  <a:srgbClr val="3C3C3C"/>
                </a:solidFill>
                <a:latin typeface="Georgia"/>
                <a:cs typeface="Georgia"/>
              </a:rPr>
              <a:t> </a:t>
            </a:r>
            <a:r>
              <a:rPr sz="1700" spc="-50" dirty="0">
                <a:solidFill>
                  <a:srgbClr val="3C3C3C"/>
                </a:solidFill>
                <a:latin typeface="SimSun"/>
                <a:cs typeface="SimSun"/>
              </a:rPr>
              <a:t>search</a:t>
            </a:r>
            <a:r>
              <a:rPr sz="1700" spc="-12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40" dirty="0">
                <a:solidFill>
                  <a:srgbClr val="3C3C3C"/>
                </a:solidFill>
                <a:latin typeface="SimSun"/>
                <a:cs typeface="SimSun"/>
              </a:rPr>
              <a:t>for</a:t>
            </a:r>
            <a:r>
              <a:rPr sz="17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7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90" dirty="0">
                <a:solidFill>
                  <a:srgbClr val="FF0000"/>
                </a:solidFill>
                <a:latin typeface="SimSun"/>
                <a:cs typeface="SimSun"/>
              </a:rPr>
              <a:t>empty</a:t>
            </a:r>
            <a:r>
              <a:rPr sz="1700" spc="-95" dirty="0">
                <a:solidFill>
                  <a:srgbClr val="FF0000"/>
                </a:solidFill>
                <a:latin typeface="SimSun"/>
                <a:cs typeface="SimSun"/>
              </a:rPr>
              <a:t> location</a:t>
            </a:r>
            <a:r>
              <a:rPr sz="1700" spc="-11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114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7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235" dirty="0">
                <a:solidFill>
                  <a:srgbClr val="FF0000"/>
                </a:solidFill>
                <a:latin typeface="SimSun"/>
                <a:cs typeface="SimSun"/>
              </a:rPr>
              <a:t>left</a:t>
            </a:r>
            <a:r>
              <a:rPr sz="1700" spc="-9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65" dirty="0">
                <a:solidFill>
                  <a:srgbClr val="FF0000"/>
                </a:solidFill>
                <a:latin typeface="SimSun"/>
                <a:cs typeface="SimSun"/>
              </a:rPr>
              <a:t>subtree</a:t>
            </a:r>
            <a:r>
              <a:rPr sz="1700" spc="-10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75" dirty="0">
                <a:solidFill>
                  <a:srgbClr val="3C3C3C"/>
                </a:solidFill>
                <a:latin typeface="SimSun"/>
                <a:cs typeface="SimSun"/>
              </a:rPr>
              <a:t>and</a:t>
            </a:r>
            <a:endParaRPr sz="1700">
              <a:latin typeface="SimSun"/>
              <a:cs typeface="SimSun"/>
            </a:endParaRPr>
          </a:p>
          <a:p>
            <a:pPr marL="911860">
              <a:lnSpc>
                <a:spcPct val="100000"/>
              </a:lnSpc>
              <a:spcBef>
                <a:spcPts val="815"/>
              </a:spcBef>
            </a:pPr>
            <a:r>
              <a:rPr sz="1700" spc="-114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700" spc="-120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700" spc="-170" dirty="0">
                <a:solidFill>
                  <a:srgbClr val="3C3C3C"/>
                </a:solidFill>
                <a:latin typeface="SimSun"/>
                <a:cs typeface="SimSun"/>
              </a:rPr>
              <a:t>s</a:t>
            </a:r>
            <a:r>
              <a:rPr sz="1700" spc="-1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700" spc="-185" dirty="0">
                <a:solidFill>
                  <a:srgbClr val="3C3C3C"/>
                </a:solidFill>
                <a:latin typeface="SimSun"/>
                <a:cs typeface="SimSun"/>
              </a:rPr>
              <a:t>r</a:t>
            </a:r>
            <a:r>
              <a:rPr sz="1700" spc="-275" dirty="0">
                <a:solidFill>
                  <a:srgbClr val="3C3C3C"/>
                </a:solidFill>
                <a:latin typeface="SimSun"/>
                <a:cs typeface="SimSun"/>
              </a:rPr>
              <a:t>t</a:t>
            </a:r>
            <a:r>
              <a:rPr sz="1700" spc="-11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700" spc="-11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105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700" spc="229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700" spc="235" dirty="0">
                <a:solidFill>
                  <a:srgbClr val="3C3C3C"/>
                </a:solidFill>
                <a:latin typeface="SimSun"/>
                <a:cs typeface="SimSun"/>
              </a:rPr>
              <a:t>w</a:t>
            </a:r>
            <a:r>
              <a:rPr sz="17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60" dirty="0">
                <a:solidFill>
                  <a:srgbClr val="3C3C3C"/>
                </a:solidFill>
                <a:latin typeface="SimSun"/>
                <a:cs typeface="SimSun"/>
              </a:rPr>
              <a:t>key.</a:t>
            </a:r>
            <a:endParaRPr sz="17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SimSun"/>
              <a:cs typeface="SimSun"/>
            </a:endParaRPr>
          </a:p>
          <a:p>
            <a:pPr marL="911860" lvl="2" indent="-270510">
              <a:lnSpc>
                <a:spcPct val="100000"/>
              </a:lnSpc>
              <a:buClr>
                <a:srgbClr val="903062"/>
              </a:buClr>
              <a:buSzPct val="91176"/>
              <a:buFont typeface="Cambria"/>
              <a:buChar char="◾"/>
              <a:tabLst>
                <a:tab pos="911225" algn="l"/>
                <a:tab pos="912494" algn="l"/>
              </a:tabLst>
            </a:pPr>
            <a:r>
              <a:rPr sz="1700" spc="-30" dirty="0">
                <a:solidFill>
                  <a:srgbClr val="3C3C3C"/>
                </a:solidFill>
                <a:latin typeface="SimSun"/>
                <a:cs typeface="SimSun"/>
              </a:rPr>
              <a:t>Otherwise,</a:t>
            </a:r>
            <a:r>
              <a:rPr sz="1700" spc="-12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50" dirty="0">
                <a:solidFill>
                  <a:srgbClr val="3C3C3C"/>
                </a:solidFill>
                <a:latin typeface="SimSun"/>
                <a:cs typeface="SimSun"/>
              </a:rPr>
              <a:t>search</a:t>
            </a:r>
            <a:r>
              <a:rPr sz="1700" spc="-11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40" dirty="0">
                <a:solidFill>
                  <a:srgbClr val="3C3C3C"/>
                </a:solidFill>
                <a:latin typeface="SimSun"/>
                <a:cs typeface="SimSun"/>
              </a:rPr>
              <a:t>for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7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90" dirty="0">
                <a:solidFill>
                  <a:srgbClr val="FF0000"/>
                </a:solidFill>
                <a:latin typeface="SimSun"/>
                <a:cs typeface="SimSun"/>
              </a:rPr>
              <a:t>empty</a:t>
            </a:r>
            <a:r>
              <a:rPr sz="1700" spc="-9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95" dirty="0">
                <a:solidFill>
                  <a:srgbClr val="FF0000"/>
                </a:solidFill>
                <a:latin typeface="SimSun"/>
                <a:cs typeface="SimSun"/>
              </a:rPr>
              <a:t>location</a:t>
            </a:r>
            <a:r>
              <a:rPr sz="1700" spc="-114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114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7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25" dirty="0">
                <a:solidFill>
                  <a:srgbClr val="FF0000"/>
                </a:solidFill>
                <a:latin typeface="SimSun"/>
                <a:cs typeface="SimSun"/>
              </a:rPr>
              <a:t>right</a:t>
            </a:r>
            <a:r>
              <a:rPr sz="1700" spc="-13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65" dirty="0">
                <a:solidFill>
                  <a:srgbClr val="FF0000"/>
                </a:solidFill>
                <a:latin typeface="SimSun"/>
                <a:cs typeface="SimSun"/>
              </a:rPr>
              <a:t>subtree</a:t>
            </a:r>
            <a:r>
              <a:rPr sz="1700" spc="-9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75" dirty="0">
                <a:solidFill>
                  <a:srgbClr val="3C3C3C"/>
                </a:solidFill>
                <a:latin typeface="SimSun"/>
                <a:cs typeface="SimSun"/>
              </a:rPr>
              <a:t>and</a:t>
            </a:r>
            <a:r>
              <a:rPr sz="17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50" dirty="0">
                <a:solidFill>
                  <a:srgbClr val="3C3C3C"/>
                </a:solidFill>
                <a:latin typeface="SimSun"/>
                <a:cs typeface="SimSun"/>
              </a:rPr>
              <a:t>insert</a:t>
            </a:r>
            <a:r>
              <a:rPr sz="17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90" dirty="0">
                <a:solidFill>
                  <a:srgbClr val="3C3C3C"/>
                </a:solidFill>
                <a:latin typeface="SimSun"/>
                <a:cs typeface="SimSun"/>
              </a:rPr>
              <a:t>data.</a:t>
            </a:r>
            <a:endParaRPr sz="1700">
              <a:latin typeface="SimSun"/>
              <a:cs typeface="SimSun"/>
            </a:endParaRPr>
          </a:p>
          <a:p>
            <a:pPr lvl="2">
              <a:lnSpc>
                <a:spcPct val="100000"/>
              </a:lnSpc>
              <a:spcBef>
                <a:spcPts val="30"/>
              </a:spcBef>
              <a:buClr>
                <a:srgbClr val="903062"/>
              </a:buClr>
              <a:buFont typeface="Cambria"/>
              <a:buChar char="◾"/>
            </a:pPr>
            <a:endParaRPr sz="14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buClr>
                <a:srgbClr val="903062"/>
              </a:buClr>
              <a:buSzPct val="9117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700" spc="165" dirty="0">
                <a:solidFill>
                  <a:srgbClr val="3C3C3C"/>
                </a:solidFill>
                <a:latin typeface="SimSun"/>
                <a:cs typeface="SimSun"/>
              </a:rPr>
              <a:t>Remember</a:t>
            </a:r>
            <a:r>
              <a:rPr sz="17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90" dirty="0">
                <a:solidFill>
                  <a:srgbClr val="3C3C3C"/>
                </a:solidFill>
                <a:latin typeface="SimSun"/>
                <a:cs typeface="SimSun"/>
              </a:rPr>
              <a:t>no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30" dirty="0">
                <a:solidFill>
                  <a:srgbClr val="3C3C3C"/>
                </a:solidFill>
                <a:latin typeface="SimSun"/>
                <a:cs typeface="SimSun"/>
              </a:rPr>
              <a:t>matter</a:t>
            </a:r>
            <a:r>
              <a:rPr sz="17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40" dirty="0">
                <a:solidFill>
                  <a:srgbClr val="3C3C3C"/>
                </a:solidFill>
                <a:latin typeface="SimSun"/>
                <a:cs typeface="SimSun"/>
              </a:rPr>
              <a:t>value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1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7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190" dirty="0">
                <a:solidFill>
                  <a:srgbClr val="3C3C3C"/>
                </a:solidFill>
                <a:latin typeface="SimSun"/>
                <a:cs typeface="SimSun"/>
              </a:rPr>
              <a:t>new</a:t>
            </a:r>
            <a:r>
              <a:rPr sz="17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30" dirty="0">
                <a:solidFill>
                  <a:srgbClr val="3C3C3C"/>
                </a:solidFill>
                <a:latin typeface="SimSun"/>
                <a:cs typeface="SimSun"/>
              </a:rPr>
              <a:t>key</a:t>
            </a:r>
            <a:r>
              <a:rPr sz="17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7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35" dirty="0">
                <a:solidFill>
                  <a:srgbClr val="3C3C3C"/>
                </a:solidFill>
                <a:latin typeface="SimSun"/>
                <a:cs typeface="SimSun"/>
              </a:rPr>
              <a:t>be</a:t>
            </a:r>
            <a:r>
              <a:rPr sz="17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20" dirty="0">
                <a:solidFill>
                  <a:srgbClr val="3C3C3C"/>
                </a:solidFill>
                <a:latin typeface="SimSun"/>
                <a:cs typeface="SimSun"/>
              </a:rPr>
              <a:t>inserted, </a:t>
            </a:r>
            <a:r>
              <a:rPr sz="1700" spc="-305" dirty="0">
                <a:solidFill>
                  <a:srgbClr val="3C3C3C"/>
                </a:solidFill>
                <a:latin typeface="SimSun"/>
                <a:cs typeface="SimSun"/>
              </a:rPr>
              <a:t>it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40" dirty="0">
                <a:solidFill>
                  <a:srgbClr val="3C3C3C"/>
                </a:solidFill>
                <a:latin typeface="SimSun"/>
                <a:cs typeface="SimSun"/>
              </a:rPr>
              <a:t>will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35" dirty="0">
                <a:solidFill>
                  <a:srgbClr val="3C3C3C"/>
                </a:solidFill>
                <a:latin typeface="SimSun"/>
                <a:cs typeface="SimSun"/>
              </a:rPr>
              <a:t>be</a:t>
            </a:r>
            <a:r>
              <a:rPr sz="17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inserted</a:t>
            </a:r>
            <a:r>
              <a:rPr sz="1700" spc="-114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80" dirty="0">
                <a:solidFill>
                  <a:srgbClr val="3C3C3C"/>
                </a:solidFill>
                <a:latin typeface="SimSun"/>
                <a:cs typeface="SimSun"/>
              </a:rPr>
              <a:t>as</a:t>
            </a:r>
            <a:r>
              <a:rPr sz="17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60" dirty="0">
                <a:solidFill>
                  <a:srgbClr val="3C3C3C"/>
                </a:solidFill>
                <a:latin typeface="SimSun"/>
                <a:cs typeface="SimSun"/>
              </a:rPr>
              <a:t>leaf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65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7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1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endParaRPr sz="1700">
              <a:latin typeface="SimSun"/>
              <a:cs typeface="SimSun"/>
            </a:endParaRPr>
          </a:p>
          <a:p>
            <a:pPr marL="318770">
              <a:lnSpc>
                <a:spcPct val="100000"/>
              </a:lnSpc>
              <a:spcBef>
                <a:spcPts val="815"/>
              </a:spcBef>
            </a:pPr>
            <a:r>
              <a:rPr sz="1700" spc="-160" dirty="0">
                <a:solidFill>
                  <a:srgbClr val="3C3C3C"/>
                </a:solidFill>
                <a:latin typeface="SimSun"/>
                <a:cs typeface="SimSun"/>
              </a:rPr>
              <a:t>tree.</a:t>
            </a:r>
            <a:r>
              <a:rPr sz="1700" spc="-114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10" dirty="0">
                <a:solidFill>
                  <a:srgbClr val="3C3C3C"/>
                </a:solidFill>
                <a:latin typeface="SimSun"/>
                <a:cs typeface="SimSun"/>
              </a:rPr>
              <a:t>(</a:t>
            </a:r>
            <a:r>
              <a:rPr sz="1700" spc="-110" dirty="0">
                <a:solidFill>
                  <a:srgbClr val="FF0000"/>
                </a:solidFill>
                <a:latin typeface="SimSun"/>
                <a:cs typeface="SimSun"/>
              </a:rPr>
              <a:t>unless</a:t>
            </a:r>
            <a:r>
              <a:rPr sz="1700" spc="-114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FF0000"/>
                </a:solidFill>
                <a:latin typeface="SimSun"/>
                <a:cs typeface="SimSun"/>
              </a:rPr>
              <a:t>the</a:t>
            </a:r>
            <a:r>
              <a:rPr sz="1700" spc="-9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195" dirty="0">
                <a:solidFill>
                  <a:srgbClr val="FF0000"/>
                </a:solidFill>
                <a:latin typeface="SimSun"/>
                <a:cs typeface="SimSun"/>
              </a:rPr>
              <a:t>new</a:t>
            </a:r>
            <a:r>
              <a:rPr sz="1700" spc="-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30" dirty="0">
                <a:solidFill>
                  <a:srgbClr val="FF0000"/>
                </a:solidFill>
                <a:latin typeface="SimSun"/>
                <a:cs typeface="SimSun"/>
              </a:rPr>
              <a:t>key</a:t>
            </a:r>
            <a:r>
              <a:rPr sz="1700" spc="-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254" dirty="0">
                <a:solidFill>
                  <a:srgbClr val="FF0000"/>
                </a:solidFill>
                <a:latin typeface="SimSun"/>
                <a:cs typeface="SimSun"/>
              </a:rPr>
              <a:t>is</a:t>
            </a:r>
            <a:r>
              <a:rPr sz="1700" spc="-9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50" dirty="0">
                <a:solidFill>
                  <a:srgbClr val="FF0000"/>
                </a:solidFill>
                <a:latin typeface="SimSun"/>
                <a:cs typeface="SimSun"/>
              </a:rPr>
              <a:t>already</a:t>
            </a:r>
            <a:r>
              <a:rPr sz="1700" spc="-11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114" dirty="0">
                <a:solidFill>
                  <a:srgbClr val="FF0000"/>
                </a:solidFill>
                <a:latin typeface="SimSun"/>
                <a:cs typeface="SimSun"/>
              </a:rPr>
              <a:t>in</a:t>
            </a:r>
            <a:r>
              <a:rPr sz="1700" spc="-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FF0000"/>
                </a:solidFill>
                <a:latin typeface="SimSun"/>
                <a:cs typeface="SimSun"/>
              </a:rPr>
              <a:t>the</a:t>
            </a:r>
            <a:r>
              <a:rPr sz="1700" spc="-10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FF0000"/>
                </a:solidFill>
                <a:latin typeface="SimSun"/>
                <a:cs typeface="SimSun"/>
              </a:rPr>
              <a:t>BST</a:t>
            </a:r>
            <a:r>
              <a:rPr sz="1700" spc="-55" dirty="0">
                <a:solidFill>
                  <a:srgbClr val="3C3C3C"/>
                </a:solidFill>
                <a:latin typeface="SimSun"/>
                <a:cs typeface="SimSun"/>
              </a:rPr>
              <a:t>).</a:t>
            </a:r>
            <a:endParaRPr sz="17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9993" y="6050076"/>
            <a:ext cx="19538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5" dirty="0">
                <a:solidFill>
                  <a:srgbClr val="903062"/>
                </a:solidFill>
                <a:latin typeface="Trebuchet MS"/>
                <a:cs typeface="Trebuchet MS"/>
              </a:rPr>
              <a:t>DATA</a:t>
            </a:r>
            <a:r>
              <a:rPr sz="900" spc="-4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903062"/>
                </a:solidFill>
                <a:latin typeface="Trebuchet MS"/>
                <a:cs typeface="Trebuchet MS"/>
              </a:rPr>
              <a:t>STRUCTURE</a:t>
            </a:r>
            <a:r>
              <a:rPr sz="900" spc="-4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105" dirty="0">
                <a:solidFill>
                  <a:srgbClr val="903062"/>
                </a:solidFill>
                <a:latin typeface="Trebuchet MS"/>
                <a:cs typeface="Trebuchet MS"/>
              </a:rPr>
              <a:t>AND</a:t>
            </a:r>
            <a:r>
              <a:rPr sz="900" spc="-35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40" dirty="0">
                <a:solidFill>
                  <a:srgbClr val="903062"/>
                </a:solidFill>
                <a:latin typeface="Trebuchet MS"/>
                <a:cs typeface="Trebuchet MS"/>
              </a:rPr>
              <a:t>ALGORITHM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91392" y="6054344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903062"/>
                </a:solidFill>
                <a:latin typeface="Trebuchet MS"/>
                <a:cs typeface="Trebuchet MS"/>
              </a:rPr>
              <a:t>31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97557" y="820292"/>
            <a:ext cx="4626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>
                <a:latin typeface="Georgia"/>
                <a:cs typeface="Georgia"/>
              </a:rPr>
              <a:t>Example:</a:t>
            </a:r>
            <a:r>
              <a:rPr spc="370" dirty="0">
                <a:latin typeface="Georgia"/>
                <a:cs typeface="Georgia"/>
              </a:rPr>
              <a:t> </a:t>
            </a:r>
            <a:r>
              <a:rPr spc="-45" dirty="0">
                <a:latin typeface="Georgia"/>
                <a:cs typeface="Georgia"/>
              </a:rPr>
              <a:t>Insert</a:t>
            </a:r>
            <a:r>
              <a:rPr spc="380" dirty="0">
                <a:latin typeface="Georgia"/>
                <a:cs typeface="Georgia"/>
              </a:rPr>
              <a:t> </a:t>
            </a:r>
            <a:r>
              <a:rPr spc="-5" dirty="0">
                <a:latin typeface="Georgia"/>
                <a:cs typeface="Georgia"/>
              </a:rPr>
              <a:t>the</a:t>
            </a:r>
            <a:r>
              <a:rPr spc="380" dirty="0">
                <a:latin typeface="Georgia"/>
                <a:cs typeface="Georgia"/>
              </a:rPr>
              <a:t> </a:t>
            </a:r>
            <a:r>
              <a:rPr spc="10" dirty="0">
                <a:latin typeface="Georgia"/>
                <a:cs typeface="Georgia"/>
              </a:rPr>
              <a:t>following</a:t>
            </a:r>
            <a:r>
              <a:rPr spc="385" dirty="0">
                <a:latin typeface="Georgia"/>
                <a:cs typeface="Georgia"/>
              </a:rPr>
              <a:t> </a:t>
            </a:r>
            <a:r>
              <a:rPr spc="40" dirty="0">
                <a:latin typeface="Georgia"/>
                <a:cs typeface="Georgia"/>
              </a:rPr>
              <a:t>key’s</a:t>
            </a:r>
            <a:r>
              <a:rPr spc="385" dirty="0">
                <a:latin typeface="Georgia"/>
                <a:cs typeface="Georgia"/>
              </a:rPr>
              <a:t> </a:t>
            </a:r>
            <a:r>
              <a:rPr spc="-15" dirty="0">
                <a:latin typeface="Georgia"/>
                <a:cs typeface="Georgia"/>
              </a:rPr>
              <a:t>in</a:t>
            </a:r>
            <a:r>
              <a:rPr spc="385" dirty="0">
                <a:latin typeface="Georgia"/>
                <a:cs typeface="Georgia"/>
              </a:rPr>
              <a:t> </a:t>
            </a:r>
            <a:r>
              <a:rPr spc="-30" dirty="0">
                <a:latin typeface="Georgia"/>
                <a:cs typeface="Georgia"/>
              </a:rPr>
              <a:t>BST.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27266" y="820292"/>
            <a:ext cx="32912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5" dirty="0">
                <a:latin typeface="Times New Roman"/>
                <a:cs typeface="Times New Roman"/>
              </a:rPr>
              <a:t>23,</a:t>
            </a:r>
            <a:r>
              <a:rPr sz="1800" b="1" spc="335" dirty="0">
                <a:latin typeface="Times New Roman"/>
                <a:cs typeface="Times New Roman"/>
              </a:rPr>
              <a:t> </a:t>
            </a:r>
            <a:r>
              <a:rPr sz="1800" b="1" spc="120" dirty="0">
                <a:latin typeface="Times New Roman"/>
                <a:cs typeface="Times New Roman"/>
              </a:rPr>
              <a:t>5,</a:t>
            </a:r>
            <a:r>
              <a:rPr sz="1800" b="1" spc="345" dirty="0">
                <a:latin typeface="Times New Roman"/>
                <a:cs typeface="Times New Roman"/>
              </a:rPr>
              <a:t> </a:t>
            </a:r>
            <a:r>
              <a:rPr sz="1800" b="1" spc="105" dirty="0">
                <a:latin typeface="Times New Roman"/>
                <a:cs typeface="Times New Roman"/>
              </a:rPr>
              <a:t>34,</a:t>
            </a:r>
            <a:r>
              <a:rPr sz="1800" b="1" spc="335" dirty="0">
                <a:latin typeface="Times New Roman"/>
                <a:cs typeface="Times New Roman"/>
              </a:rPr>
              <a:t> </a:t>
            </a:r>
            <a:r>
              <a:rPr sz="1800" b="1" spc="105" dirty="0">
                <a:latin typeface="Times New Roman"/>
                <a:cs typeface="Times New Roman"/>
              </a:rPr>
              <a:t>56,</a:t>
            </a:r>
            <a:r>
              <a:rPr sz="1800" b="1" spc="345" dirty="0">
                <a:latin typeface="Times New Roman"/>
                <a:cs typeface="Times New Roman"/>
              </a:rPr>
              <a:t> </a:t>
            </a:r>
            <a:r>
              <a:rPr sz="1800" b="1" spc="120" dirty="0">
                <a:latin typeface="Times New Roman"/>
                <a:cs typeface="Times New Roman"/>
              </a:rPr>
              <a:t>9,</a:t>
            </a:r>
            <a:r>
              <a:rPr sz="1800" b="1" spc="345" dirty="0">
                <a:latin typeface="Times New Roman"/>
                <a:cs typeface="Times New Roman"/>
              </a:rPr>
              <a:t> </a:t>
            </a:r>
            <a:r>
              <a:rPr sz="1800" b="1" spc="105" dirty="0">
                <a:latin typeface="Times New Roman"/>
                <a:cs typeface="Times New Roman"/>
              </a:rPr>
              <a:t>41,</a:t>
            </a:r>
            <a:r>
              <a:rPr sz="1800" b="1" spc="355" dirty="0">
                <a:latin typeface="Times New Roman"/>
                <a:cs typeface="Times New Roman"/>
              </a:rPr>
              <a:t> </a:t>
            </a:r>
            <a:r>
              <a:rPr sz="1800" b="1" spc="105" dirty="0">
                <a:latin typeface="Times New Roman"/>
                <a:cs typeface="Times New Roman"/>
              </a:rPr>
              <a:t>-1,</a:t>
            </a:r>
            <a:r>
              <a:rPr sz="1800" b="1" spc="335" dirty="0">
                <a:latin typeface="Times New Roman"/>
                <a:cs typeface="Times New Roman"/>
              </a:rPr>
              <a:t> </a:t>
            </a:r>
            <a:r>
              <a:rPr sz="1800" b="1" spc="120" dirty="0">
                <a:latin typeface="Times New Roman"/>
                <a:cs typeface="Times New Roman"/>
              </a:rPr>
              <a:t>8,</a:t>
            </a:r>
            <a:r>
              <a:rPr sz="1800" b="1" spc="345" dirty="0">
                <a:latin typeface="Times New Roman"/>
                <a:cs typeface="Times New Roman"/>
              </a:rPr>
              <a:t> </a:t>
            </a:r>
            <a:r>
              <a:rPr sz="1800" b="1" spc="75" dirty="0">
                <a:latin typeface="Times New Roman"/>
                <a:cs typeface="Times New Roman"/>
              </a:rPr>
              <a:t>73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1030" y="1274825"/>
            <a:ext cx="628015" cy="548640"/>
          </a:xfrm>
          <a:custGeom>
            <a:avLst/>
            <a:gdLst/>
            <a:ahLst/>
            <a:cxnLst/>
            <a:rect l="l" t="t" r="r" b="b"/>
            <a:pathLst>
              <a:path w="628015" h="548639">
                <a:moveTo>
                  <a:pt x="0" y="274320"/>
                </a:moveTo>
                <a:lnTo>
                  <a:pt x="4109" y="229821"/>
                </a:lnTo>
                <a:lnTo>
                  <a:pt x="16005" y="187610"/>
                </a:lnTo>
                <a:lnTo>
                  <a:pt x="35043" y="148250"/>
                </a:lnTo>
                <a:lnTo>
                  <a:pt x="60574" y="112306"/>
                </a:lnTo>
                <a:lnTo>
                  <a:pt x="91954" y="80343"/>
                </a:lnTo>
                <a:lnTo>
                  <a:pt x="128535" y="52925"/>
                </a:lnTo>
                <a:lnTo>
                  <a:pt x="169671" y="30617"/>
                </a:lnTo>
                <a:lnTo>
                  <a:pt x="214715" y="13984"/>
                </a:lnTo>
                <a:lnTo>
                  <a:pt x="263022" y="3590"/>
                </a:lnTo>
                <a:lnTo>
                  <a:pt x="313944" y="0"/>
                </a:lnTo>
                <a:lnTo>
                  <a:pt x="364865" y="3590"/>
                </a:lnTo>
                <a:lnTo>
                  <a:pt x="413172" y="13984"/>
                </a:lnTo>
                <a:lnTo>
                  <a:pt x="458216" y="30617"/>
                </a:lnTo>
                <a:lnTo>
                  <a:pt x="499352" y="52925"/>
                </a:lnTo>
                <a:lnTo>
                  <a:pt x="535933" y="80343"/>
                </a:lnTo>
                <a:lnTo>
                  <a:pt x="567313" y="112306"/>
                </a:lnTo>
                <a:lnTo>
                  <a:pt x="592844" y="148250"/>
                </a:lnTo>
                <a:lnTo>
                  <a:pt x="611882" y="187610"/>
                </a:lnTo>
                <a:lnTo>
                  <a:pt x="623778" y="229821"/>
                </a:lnTo>
                <a:lnTo>
                  <a:pt x="627888" y="274320"/>
                </a:lnTo>
                <a:lnTo>
                  <a:pt x="623778" y="318818"/>
                </a:lnTo>
                <a:lnTo>
                  <a:pt x="611882" y="361029"/>
                </a:lnTo>
                <a:lnTo>
                  <a:pt x="592844" y="400389"/>
                </a:lnTo>
                <a:lnTo>
                  <a:pt x="567313" y="436333"/>
                </a:lnTo>
                <a:lnTo>
                  <a:pt x="535933" y="468296"/>
                </a:lnTo>
                <a:lnTo>
                  <a:pt x="499352" y="495714"/>
                </a:lnTo>
                <a:lnTo>
                  <a:pt x="458216" y="518022"/>
                </a:lnTo>
                <a:lnTo>
                  <a:pt x="413172" y="534655"/>
                </a:lnTo>
                <a:lnTo>
                  <a:pt x="364865" y="545049"/>
                </a:lnTo>
                <a:lnTo>
                  <a:pt x="313944" y="548639"/>
                </a:lnTo>
                <a:lnTo>
                  <a:pt x="263022" y="545049"/>
                </a:lnTo>
                <a:lnTo>
                  <a:pt x="214715" y="534655"/>
                </a:lnTo>
                <a:lnTo>
                  <a:pt x="169671" y="518022"/>
                </a:lnTo>
                <a:lnTo>
                  <a:pt x="128535" y="495714"/>
                </a:lnTo>
                <a:lnTo>
                  <a:pt x="91954" y="468296"/>
                </a:lnTo>
                <a:lnTo>
                  <a:pt x="60574" y="436333"/>
                </a:lnTo>
                <a:lnTo>
                  <a:pt x="35043" y="400389"/>
                </a:lnTo>
                <a:lnTo>
                  <a:pt x="16005" y="361029"/>
                </a:lnTo>
                <a:lnTo>
                  <a:pt x="4109" y="318818"/>
                </a:lnTo>
                <a:lnTo>
                  <a:pt x="0" y="274320"/>
                </a:lnTo>
                <a:close/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06602" y="1385696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23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52016" y="1263396"/>
            <a:ext cx="1120140" cy="1318260"/>
            <a:chOff x="1652016" y="1263396"/>
            <a:chExt cx="1120140" cy="1318260"/>
          </a:xfrm>
        </p:grpSpPr>
        <p:sp>
          <p:nvSpPr>
            <p:cNvPr id="9" name="object 9"/>
            <p:cNvSpPr/>
            <p:nvPr/>
          </p:nvSpPr>
          <p:spPr>
            <a:xfrm>
              <a:off x="2134362" y="1274826"/>
              <a:ext cx="626745" cy="548640"/>
            </a:xfrm>
            <a:custGeom>
              <a:avLst/>
              <a:gdLst/>
              <a:ahLst/>
              <a:cxnLst/>
              <a:rect l="l" t="t" r="r" b="b"/>
              <a:pathLst>
                <a:path w="626744" h="548639">
                  <a:moveTo>
                    <a:pt x="0" y="274320"/>
                  </a:moveTo>
                  <a:lnTo>
                    <a:pt x="4098" y="229821"/>
                  </a:lnTo>
                  <a:lnTo>
                    <a:pt x="15965" y="187610"/>
                  </a:lnTo>
                  <a:lnTo>
                    <a:pt x="34955" y="148250"/>
                  </a:lnTo>
                  <a:lnTo>
                    <a:pt x="60423" y="112306"/>
                  </a:lnTo>
                  <a:lnTo>
                    <a:pt x="91725" y="80343"/>
                  </a:lnTo>
                  <a:lnTo>
                    <a:pt x="128217" y="52925"/>
                  </a:lnTo>
                  <a:lnTo>
                    <a:pt x="169253" y="30617"/>
                  </a:lnTo>
                  <a:lnTo>
                    <a:pt x="214189" y="13984"/>
                  </a:lnTo>
                  <a:lnTo>
                    <a:pt x="262380" y="3590"/>
                  </a:lnTo>
                  <a:lnTo>
                    <a:pt x="313181" y="0"/>
                  </a:lnTo>
                  <a:lnTo>
                    <a:pt x="363983" y="3590"/>
                  </a:lnTo>
                  <a:lnTo>
                    <a:pt x="412174" y="13984"/>
                  </a:lnTo>
                  <a:lnTo>
                    <a:pt x="457110" y="30617"/>
                  </a:lnTo>
                  <a:lnTo>
                    <a:pt x="498146" y="52925"/>
                  </a:lnTo>
                  <a:lnTo>
                    <a:pt x="534638" y="80343"/>
                  </a:lnTo>
                  <a:lnTo>
                    <a:pt x="565940" y="112306"/>
                  </a:lnTo>
                  <a:lnTo>
                    <a:pt x="591408" y="148250"/>
                  </a:lnTo>
                  <a:lnTo>
                    <a:pt x="610398" y="187610"/>
                  </a:lnTo>
                  <a:lnTo>
                    <a:pt x="622265" y="229821"/>
                  </a:lnTo>
                  <a:lnTo>
                    <a:pt x="626363" y="274320"/>
                  </a:lnTo>
                  <a:lnTo>
                    <a:pt x="622265" y="318818"/>
                  </a:lnTo>
                  <a:lnTo>
                    <a:pt x="610398" y="361029"/>
                  </a:lnTo>
                  <a:lnTo>
                    <a:pt x="591408" y="400389"/>
                  </a:lnTo>
                  <a:lnTo>
                    <a:pt x="565940" y="436333"/>
                  </a:lnTo>
                  <a:lnTo>
                    <a:pt x="534638" y="468296"/>
                  </a:lnTo>
                  <a:lnTo>
                    <a:pt x="498146" y="495714"/>
                  </a:lnTo>
                  <a:lnTo>
                    <a:pt x="457110" y="518022"/>
                  </a:lnTo>
                  <a:lnTo>
                    <a:pt x="412174" y="534655"/>
                  </a:lnTo>
                  <a:lnTo>
                    <a:pt x="363983" y="545049"/>
                  </a:lnTo>
                  <a:lnTo>
                    <a:pt x="313181" y="548639"/>
                  </a:lnTo>
                  <a:lnTo>
                    <a:pt x="262380" y="545049"/>
                  </a:lnTo>
                  <a:lnTo>
                    <a:pt x="214189" y="534655"/>
                  </a:lnTo>
                  <a:lnTo>
                    <a:pt x="169253" y="518022"/>
                  </a:lnTo>
                  <a:lnTo>
                    <a:pt x="128217" y="495714"/>
                  </a:lnTo>
                  <a:lnTo>
                    <a:pt x="91725" y="468296"/>
                  </a:lnTo>
                  <a:lnTo>
                    <a:pt x="60423" y="436333"/>
                  </a:lnTo>
                  <a:lnTo>
                    <a:pt x="34955" y="400389"/>
                  </a:lnTo>
                  <a:lnTo>
                    <a:pt x="15965" y="361029"/>
                  </a:lnTo>
                  <a:lnTo>
                    <a:pt x="4098" y="318818"/>
                  </a:lnTo>
                  <a:lnTo>
                    <a:pt x="0" y="274320"/>
                  </a:lnTo>
                  <a:close/>
                </a:path>
              </a:pathLst>
            </a:custGeom>
            <a:ln w="22860">
              <a:solidFill>
                <a:srgbClr val="4060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63446" y="2021586"/>
              <a:ext cx="628015" cy="548640"/>
            </a:xfrm>
            <a:custGeom>
              <a:avLst/>
              <a:gdLst/>
              <a:ahLst/>
              <a:cxnLst/>
              <a:rect l="l" t="t" r="r" b="b"/>
              <a:pathLst>
                <a:path w="628014" h="548639">
                  <a:moveTo>
                    <a:pt x="0" y="274319"/>
                  </a:moveTo>
                  <a:lnTo>
                    <a:pt x="4109" y="229821"/>
                  </a:lnTo>
                  <a:lnTo>
                    <a:pt x="16008" y="187610"/>
                  </a:lnTo>
                  <a:lnTo>
                    <a:pt x="35047" y="148250"/>
                  </a:lnTo>
                  <a:lnTo>
                    <a:pt x="60582" y="112306"/>
                  </a:lnTo>
                  <a:lnTo>
                    <a:pt x="91963" y="80343"/>
                  </a:lnTo>
                  <a:lnTo>
                    <a:pt x="128546" y="52925"/>
                  </a:lnTo>
                  <a:lnTo>
                    <a:pt x="169682" y="30617"/>
                  </a:lnTo>
                  <a:lnTo>
                    <a:pt x="214725" y="13984"/>
                  </a:lnTo>
                  <a:lnTo>
                    <a:pt x="263028" y="3590"/>
                  </a:lnTo>
                  <a:lnTo>
                    <a:pt x="313944" y="0"/>
                  </a:lnTo>
                  <a:lnTo>
                    <a:pt x="364859" y="3590"/>
                  </a:lnTo>
                  <a:lnTo>
                    <a:pt x="413162" y="13984"/>
                  </a:lnTo>
                  <a:lnTo>
                    <a:pt x="458205" y="30617"/>
                  </a:lnTo>
                  <a:lnTo>
                    <a:pt x="499341" y="52925"/>
                  </a:lnTo>
                  <a:lnTo>
                    <a:pt x="535924" y="80343"/>
                  </a:lnTo>
                  <a:lnTo>
                    <a:pt x="567305" y="112306"/>
                  </a:lnTo>
                  <a:lnTo>
                    <a:pt x="592840" y="148250"/>
                  </a:lnTo>
                  <a:lnTo>
                    <a:pt x="611879" y="187610"/>
                  </a:lnTo>
                  <a:lnTo>
                    <a:pt x="623778" y="229821"/>
                  </a:lnTo>
                  <a:lnTo>
                    <a:pt x="627888" y="274319"/>
                  </a:lnTo>
                  <a:lnTo>
                    <a:pt x="623778" y="318818"/>
                  </a:lnTo>
                  <a:lnTo>
                    <a:pt x="611879" y="361029"/>
                  </a:lnTo>
                  <a:lnTo>
                    <a:pt x="592840" y="400389"/>
                  </a:lnTo>
                  <a:lnTo>
                    <a:pt x="567305" y="436333"/>
                  </a:lnTo>
                  <a:lnTo>
                    <a:pt x="535924" y="468296"/>
                  </a:lnTo>
                  <a:lnTo>
                    <a:pt x="499341" y="495714"/>
                  </a:lnTo>
                  <a:lnTo>
                    <a:pt x="458205" y="518022"/>
                  </a:lnTo>
                  <a:lnTo>
                    <a:pt x="413162" y="534655"/>
                  </a:lnTo>
                  <a:lnTo>
                    <a:pt x="364859" y="545049"/>
                  </a:lnTo>
                  <a:lnTo>
                    <a:pt x="313944" y="548639"/>
                  </a:lnTo>
                  <a:lnTo>
                    <a:pt x="263028" y="545049"/>
                  </a:lnTo>
                  <a:lnTo>
                    <a:pt x="214725" y="534655"/>
                  </a:lnTo>
                  <a:lnTo>
                    <a:pt x="169682" y="518022"/>
                  </a:lnTo>
                  <a:lnTo>
                    <a:pt x="128546" y="495714"/>
                  </a:lnTo>
                  <a:lnTo>
                    <a:pt x="91963" y="468296"/>
                  </a:lnTo>
                  <a:lnTo>
                    <a:pt x="60582" y="436333"/>
                  </a:lnTo>
                  <a:lnTo>
                    <a:pt x="35047" y="400389"/>
                  </a:lnTo>
                  <a:lnTo>
                    <a:pt x="16008" y="361029"/>
                  </a:lnTo>
                  <a:lnTo>
                    <a:pt x="4109" y="318818"/>
                  </a:lnTo>
                  <a:lnTo>
                    <a:pt x="0" y="274319"/>
                  </a:lnTo>
                  <a:close/>
                </a:path>
              </a:pathLst>
            </a:custGeom>
            <a:ln w="228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907285" y="2131263"/>
            <a:ext cx="1403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76627" y="1736344"/>
            <a:ext cx="255904" cy="285115"/>
          </a:xfrm>
          <a:custGeom>
            <a:avLst/>
            <a:gdLst/>
            <a:ahLst/>
            <a:cxnLst/>
            <a:rect l="l" t="t" r="r" b="b"/>
            <a:pathLst>
              <a:path w="255905" h="285114">
                <a:moveTo>
                  <a:pt x="22479" y="202310"/>
                </a:moveTo>
                <a:lnTo>
                  <a:pt x="0" y="284606"/>
                </a:lnTo>
                <a:lnTo>
                  <a:pt x="79248" y="253237"/>
                </a:lnTo>
                <a:lnTo>
                  <a:pt x="69338" y="244347"/>
                </a:lnTo>
                <a:lnTo>
                  <a:pt x="40767" y="244347"/>
                </a:lnTo>
                <a:lnTo>
                  <a:pt x="35560" y="239648"/>
                </a:lnTo>
                <a:lnTo>
                  <a:pt x="35306" y="235584"/>
                </a:lnTo>
                <a:lnTo>
                  <a:pt x="46120" y="223519"/>
                </a:lnTo>
                <a:lnTo>
                  <a:pt x="22479" y="202310"/>
                </a:lnTo>
                <a:close/>
              </a:path>
              <a:path w="255905" h="285114">
                <a:moveTo>
                  <a:pt x="46120" y="223519"/>
                </a:moveTo>
                <a:lnTo>
                  <a:pt x="35306" y="235584"/>
                </a:lnTo>
                <a:lnTo>
                  <a:pt x="35560" y="239648"/>
                </a:lnTo>
                <a:lnTo>
                  <a:pt x="40767" y="244347"/>
                </a:lnTo>
                <a:lnTo>
                  <a:pt x="44704" y="244093"/>
                </a:lnTo>
                <a:lnTo>
                  <a:pt x="47117" y="241426"/>
                </a:lnTo>
                <a:lnTo>
                  <a:pt x="55569" y="231996"/>
                </a:lnTo>
                <a:lnTo>
                  <a:pt x="46120" y="223519"/>
                </a:lnTo>
                <a:close/>
              </a:path>
              <a:path w="255905" h="285114">
                <a:moveTo>
                  <a:pt x="55569" y="231996"/>
                </a:moveTo>
                <a:lnTo>
                  <a:pt x="47117" y="241426"/>
                </a:lnTo>
                <a:lnTo>
                  <a:pt x="44704" y="244093"/>
                </a:lnTo>
                <a:lnTo>
                  <a:pt x="40767" y="244347"/>
                </a:lnTo>
                <a:lnTo>
                  <a:pt x="69338" y="244347"/>
                </a:lnTo>
                <a:lnTo>
                  <a:pt x="55569" y="231996"/>
                </a:lnTo>
                <a:close/>
              </a:path>
              <a:path w="255905" h="285114">
                <a:moveTo>
                  <a:pt x="250190" y="0"/>
                </a:moveTo>
                <a:lnTo>
                  <a:pt x="246253" y="253"/>
                </a:lnTo>
                <a:lnTo>
                  <a:pt x="243840" y="2920"/>
                </a:lnTo>
                <a:lnTo>
                  <a:pt x="46120" y="223519"/>
                </a:lnTo>
                <a:lnTo>
                  <a:pt x="55569" y="231996"/>
                </a:lnTo>
                <a:lnTo>
                  <a:pt x="255651" y="8762"/>
                </a:lnTo>
                <a:lnTo>
                  <a:pt x="255397" y="4698"/>
                </a:lnTo>
                <a:lnTo>
                  <a:pt x="250190" y="0"/>
                </a:lnTo>
                <a:close/>
              </a:path>
            </a:pathLst>
          </a:custGeom>
          <a:solidFill>
            <a:srgbClr val="4512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22854" y="1283969"/>
            <a:ext cx="1097280" cy="1294130"/>
          </a:xfrm>
          <a:custGeom>
            <a:avLst/>
            <a:gdLst/>
            <a:ahLst/>
            <a:cxnLst/>
            <a:rect l="l" t="t" r="r" b="b"/>
            <a:pathLst>
              <a:path w="1097279" h="1294130">
                <a:moveTo>
                  <a:pt x="469392" y="274319"/>
                </a:moveTo>
                <a:lnTo>
                  <a:pt x="473501" y="229821"/>
                </a:lnTo>
                <a:lnTo>
                  <a:pt x="485400" y="187610"/>
                </a:lnTo>
                <a:lnTo>
                  <a:pt x="504439" y="148250"/>
                </a:lnTo>
                <a:lnTo>
                  <a:pt x="529974" y="112306"/>
                </a:lnTo>
                <a:lnTo>
                  <a:pt x="561355" y="80343"/>
                </a:lnTo>
                <a:lnTo>
                  <a:pt x="597938" y="52925"/>
                </a:lnTo>
                <a:lnTo>
                  <a:pt x="639074" y="30617"/>
                </a:lnTo>
                <a:lnTo>
                  <a:pt x="684117" y="13984"/>
                </a:lnTo>
                <a:lnTo>
                  <a:pt x="732420" y="3590"/>
                </a:lnTo>
                <a:lnTo>
                  <a:pt x="783335" y="0"/>
                </a:lnTo>
                <a:lnTo>
                  <a:pt x="834251" y="3590"/>
                </a:lnTo>
                <a:lnTo>
                  <a:pt x="882554" y="13984"/>
                </a:lnTo>
                <a:lnTo>
                  <a:pt x="927597" y="30617"/>
                </a:lnTo>
                <a:lnTo>
                  <a:pt x="968733" y="52925"/>
                </a:lnTo>
                <a:lnTo>
                  <a:pt x="1005316" y="80343"/>
                </a:lnTo>
                <a:lnTo>
                  <a:pt x="1036697" y="112306"/>
                </a:lnTo>
                <a:lnTo>
                  <a:pt x="1062232" y="148250"/>
                </a:lnTo>
                <a:lnTo>
                  <a:pt x="1081271" y="187610"/>
                </a:lnTo>
                <a:lnTo>
                  <a:pt x="1093170" y="229821"/>
                </a:lnTo>
                <a:lnTo>
                  <a:pt x="1097280" y="274319"/>
                </a:lnTo>
                <a:lnTo>
                  <a:pt x="1093170" y="318818"/>
                </a:lnTo>
                <a:lnTo>
                  <a:pt x="1081271" y="361029"/>
                </a:lnTo>
                <a:lnTo>
                  <a:pt x="1062232" y="400389"/>
                </a:lnTo>
                <a:lnTo>
                  <a:pt x="1036697" y="436333"/>
                </a:lnTo>
                <a:lnTo>
                  <a:pt x="1005316" y="468296"/>
                </a:lnTo>
                <a:lnTo>
                  <a:pt x="968733" y="495714"/>
                </a:lnTo>
                <a:lnTo>
                  <a:pt x="927597" y="518022"/>
                </a:lnTo>
                <a:lnTo>
                  <a:pt x="882554" y="534655"/>
                </a:lnTo>
                <a:lnTo>
                  <a:pt x="834251" y="545049"/>
                </a:lnTo>
                <a:lnTo>
                  <a:pt x="783335" y="548639"/>
                </a:lnTo>
                <a:lnTo>
                  <a:pt x="732420" y="545049"/>
                </a:lnTo>
                <a:lnTo>
                  <a:pt x="684117" y="534655"/>
                </a:lnTo>
                <a:lnTo>
                  <a:pt x="639074" y="518022"/>
                </a:lnTo>
                <a:lnTo>
                  <a:pt x="597938" y="495714"/>
                </a:lnTo>
                <a:lnTo>
                  <a:pt x="561355" y="468296"/>
                </a:lnTo>
                <a:lnTo>
                  <a:pt x="529974" y="436333"/>
                </a:lnTo>
                <a:lnTo>
                  <a:pt x="504439" y="400389"/>
                </a:lnTo>
                <a:lnTo>
                  <a:pt x="485400" y="361029"/>
                </a:lnTo>
                <a:lnTo>
                  <a:pt x="473501" y="318818"/>
                </a:lnTo>
                <a:lnTo>
                  <a:pt x="469392" y="274319"/>
                </a:lnTo>
                <a:close/>
              </a:path>
              <a:path w="1097279" h="1294130">
                <a:moveTo>
                  <a:pt x="0" y="1019555"/>
                </a:moveTo>
                <a:lnTo>
                  <a:pt x="4098" y="975057"/>
                </a:lnTo>
                <a:lnTo>
                  <a:pt x="15965" y="932846"/>
                </a:lnTo>
                <a:lnTo>
                  <a:pt x="34955" y="893486"/>
                </a:lnTo>
                <a:lnTo>
                  <a:pt x="60423" y="857542"/>
                </a:lnTo>
                <a:lnTo>
                  <a:pt x="91725" y="825579"/>
                </a:lnTo>
                <a:lnTo>
                  <a:pt x="128217" y="798161"/>
                </a:lnTo>
                <a:lnTo>
                  <a:pt x="169253" y="775853"/>
                </a:lnTo>
                <a:lnTo>
                  <a:pt x="214189" y="759220"/>
                </a:lnTo>
                <a:lnTo>
                  <a:pt x="262380" y="748826"/>
                </a:lnTo>
                <a:lnTo>
                  <a:pt x="313181" y="745235"/>
                </a:lnTo>
                <a:lnTo>
                  <a:pt x="363983" y="748826"/>
                </a:lnTo>
                <a:lnTo>
                  <a:pt x="412174" y="759220"/>
                </a:lnTo>
                <a:lnTo>
                  <a:pt x="457110" y="775853"/>
                </a:lnTo>
                <a:lnTo>
                  <a:pt x="498146" y="798161"/>
                </a:lnTo>
                <a:lnTo>
                  <a:pt x="534638" y="825579"/>
                </a:lnTo>
                <a:lnTo>
                  <a:pt x="565940" y="857542"/>
                </a:lnTo>
                <a:lnTo>
                  <a:pt x="591408" y="893486"/>
                </a:lnTo>
                <a:lnTo>
                  <a:pt x="610398" y="932846"/>
                </a:lnTo>
                <a:lnTo>
                  <a:pt x="622265" y="975057"/>
                </a:lnTo>
                <a:lnTo>
                  <a:pt x="626363" y="1019555"/>
                </a:lnTo>
                <a:lnTo>
                  <a:pt x="622265" y="1064054"/>
                </a:lnTo>
                <a:lnTo>
                  <a:pt x="610398" y="1106265"/>
                </a:lnTo>
                <a:lnTo>
                  <a:pt x="591408" y="1145625"/>
                </a:lnTo>
                <a:lnTo>
                  <a:pt x="565940" y="1181569"/>
                </a:lnTo>
                <a:lnTo>
                  <a:pt x="534638" y="1213532"/>
                </a:lnTo>
                <a:lnTo>
                  <a:pt x="498146" y="1240950"/>
                </a:lnTo>
                <a:lnTo>
                  <a:pt x="457110" y="1263258"/>
                </a:lnTo>
                <a:lnTo>
                  <a:pt x="412174" y="1279891"/>
                </a:lnTo>
                <a:lnTo>
                  <a:pt x="363983" y="1290285"/>
                </a:lnTo>
                <a:lnTo>
                  <a:pt x="313181" y="1293876"/>
                </a:lnTo>
                <a:lnTo>
                  <a:pt x="262380" y="1290285"/>
                </a:lnTo>
                <a:lnTo>
                  <a:pt x="214189" y="1279891"/>
                </a:lnTo>
                <a:lnTo>
                  <a:pt x="169253" y="1263258"/>
                </a:lnTo>
                <a:lnTo>
                  <a:pt x="128217" y="1240950"/>
                </a:lnTo>
                <a:lnTo>
                  <a:pt x="91725" y="1213532"/>
                </a:lnTo>
                <a:lnTo>
                  <a:pt x="60423" y="1181569"/>
                </a:lnTo>
                <a:lnTo>
                  <a:pt x="34955" y="1145625"/>
                </a:lnTo>
                <a:lnTo>
                  <a:pt x="15965" y="1106265"/>
                </a:lnTo>
                <a:lnTo>
                  <a:pt x="4098" y="1064054"/>
                </a:lnTo>
                <a:lnTo>
                  <a:pt x="0" y="1019555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265678" y="21398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001261" y="1986533"/>
            <a:ext cx="628015" cy="548640"/>
          </a:xfrm>
          <a:custGeom>
            <a:avLst/>
            <a:gdLst/>
            <a:ahLst/>
            <a:cxnLst/>
            <a:rect l="l" t="t" r="r" b="b"/>
            <a:pathLst>
              <a:path w="628014" h="548639">
                <a:moveTo>
                  <a:pt x="0" y="274319"/>
                </a:moveTo>
                <a:lnTo>
                  <a:pt x="4109" y="229821"/>
                </a:lnTo>
                <a:lnTo>
                  <a:pt x="16008" y="187610"/>
                </a:lnTo>
                <a:lnTo>
                  <a:pt x="35047" y="148250"/>
                </a:lnTo>
                <a:lnTo>
                  <a:pt x="60582" y="112306"/>
                </a:lnTo>
                <a:lnTo>
                  <a:pt x="91963" y="80343"/>
                </a:lnTo>
                <a:lnTo>
                  <a:pt x="128546" y="52925"/>
                </a:lnTo>
                <a:lnTo>
                  <a:pt x="169682" y="30617"/>
                </a:lnTo>
                <a:lnTo>
                  <a:pt x="214725" y="13984"/>
                </a:lnTo>
                <a:lnTo>
                  <a:pt x="263028" y="3590"/>
                </a:lnTo>
                <a:lnTo>
                  <a:pt x="313943" y="0"/>
                </a:lnTo>
                <a:lnTo>
                  <a:pt x="364859" y="3590"/>
                </a:lnTo>
                <a:lnTo>
                  <a:pt x="413162" y="13984"/>
                </a:lnTo>
                <a:lnTo>
                  <a:pt x="458205" y="30617"/>
                </a:lnTo>
                <a:lnTo>
                  <a:pt x="499341" y="52925"/>
                </a:lnTo>
                <a:lnTo>
                  <a:pt x="535924" y="80343"/>
                </a:lnTo>
                <a:lnTo>
                  <a:pt x="567305" y="112306"/>
                </a:lnTo>
                <a:lnTo>
                  <a:pt x="592840" y="148250"/>
                </a:lnTo>
                <a:lnTo>
                  <a:pt x="611879" y="187610"/>
                </a:lnTo>
                <a:lnTo>
                  <a:pt x="623778" y="229821"/>
                </a:lnTo>
                <a:lnTo>
                  <a:pt x="627888" y="274319"/>
                </a:lnTo>
                <a:lnTo>
                  <a:pt x="623778" y="318818"/>
                </a:lnTo>
                <a:lnTo>
                  <a:pt x="611879" y="361029"/>
                </a:lnTo>
                <a:lnTo>
                  <a:pt x="592840" y="400389"/>
                </a:lnTo>
                <a:lnTo>
                  <a:pt x="567305" y="436333"/>
                </a:lnTo>
                <a:lnTo>
                  <a:pt x="535924" y="468296"/>
                </a:lnTo>
                <a:lnTo>
                  <a:pt x="499341" y="495714"/>
                </a:lnTo>
                <a:lnTo>
                  <a:pt x="458205" y="518022"/>
                </a:lnTo>
                <a:lnTo>
                  <a:pt x="413162" y="534655"/>
                </a:lnTo>
                <a:lnTo>
                  <a:pt x="364859" y="545049"/>
                </a:lnTo>
                <a:lnTo>
                  <a:pt x="313943" y="548639"/>
                </a:lnTo>
                <a:lnTo>
                  <a:pt x="263028" y="545049"/>
                </a:lnTo>
                <a:lnTo>
                  <a:pt x="214725" y="534655"/>
                </a:lnTo>
                <a:lnTo>
                  <a:pt x="169682" y="518022"/>
                </a:lnTo>
                <a:lnTo>
                  <a:pt x="128546" y="495714"/>
                </a:lnTo>
                <a:lnTo>
                  <a:pt x="91963" y="468296"/>
                </a:lnTo>
                <a:lnTo>
                  <a:pt x="60582" y="436333"/>
                </a:lnTo>
                <a:lnTo>
                  <a:pt x="35047" y="400389"/>
                </a:lnTo>
                <a:lnTo>
                  <a:pt x="16008" y="361029"/>
                </a:lnTo>
                <a:lnTo>
                  <a:pt x="4109" y="318818"/>
                </a:lnTo>
                <a:lnTo>
                  <a:pt x="0" y="274319"/>
                </a:lnTo>
                <a:close/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187444" y="2097151"/>
            <a:ext cx="254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34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34511" y="1743836"/>
            <a:ext cx="853440" cy="285115"/>
          </a:xfrm>
          <a:custGeom>
            <a:avLst/>
            <a:gdLst/>
            <a:ahLst/>
            <a:cxnLst/>
            <a:rect l="l" t="t" r="r" b="b"/>
            <a:pathLst>
              <a:path w="853439" h="285114">
                <a:moveTo>
                  <a:pt x="255651" y="8890"/>
                </a:moveTo>
                <a:lnTo>
                  <a:pt x="255397" y="4826"/>
                </a:lnTo>
                <a:lnTo>
                  <a:pt x="250190" y="127"/>
                </a:lnTo>
                <a:lnTo>
                  <a:pt x="246253" y="381"/>
                </a:lnTo>
                <a:lnTo>
                  <a:pt x="243840" y="3048"/>
                </a:lnTo>
                <a:lnTo>
                  <a:pt x="46113" y="223647"/>
                </a:lnTo>
                <a:lnTo>
                  <a:pt x="22479" y="202438"/>
                </a:lnTo>
                <a:lnTo>
                  <a:pt x="0" y="284734"/>
                </a:lnTo>
                <a:lnTo>
                  <a:pt x="79248" y="253365"/>
                </a:lnTo>
                <a:lnTo>
                  <a:pt x="69329" y="244475"/>
                </a:lnTo>
                <a:lnTo>
                  <a:pt x="55562" y="232130"/>
                </a:lnTo>
                <a:lnTo>
                  <a:pt x="255651" y="8890"/>
                </a:lnTo>
                <a:close/>
              </a:path>
              <a:path w="853439" h="285114">
                <a:moveTo>
                  <a:pt x="853186" y="260858"/>
                </a:moveTo>
                <a:lnTo>
                  <a:pt x="848385" y="214503"/>
                </a:lnTo>
                <a:lnTo>
                  <a:pt x="844423" y="176149"/>
                </a:lnTo>
                <a:lnTo>
                  <a:pt x="817689" y="193167"/>
                </a:lnTo>
                <a:lnTo>
                  <a:pt x="697230" y="3810"/>
                </a:lnTo>
                <a:lnTo>
                  <a:pt x="695325" y="889"/>
                </a:lnTo>
                <a:lnTo>
                  <a:pt x="691388" y="0"/>
                </a:lnTo>
                <a:lnTo>
                  <a:pt x="685546" y="3810"/>
                </a:lnTo>
                <a:lnTo>
                  <a:pt x="684657" y="7747"/>
                </a:lnTo>
                <a:lnTo>
                  <a:pt x="686562" y="10668"/>
                </a:lnTo>
                <a:lnTo>
                  <a:pt x="806983" y="199974"/>
                </a:lnTo>
                <a:lnTo>
                  <a:pt x="780161" y="217043"/>
                </a:lnTo>
                <a:lnTo>
                  <a:pt x="853186" y="260858"/>
                </a:lnTo>
                <a:close/>
              </a:path>
            </a:pathLst>
          </a:custGeom>
          <a:solidFill>
            <a:srgbClr val="4512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74970" y="1285494"/>
            <a:ext cx="626745" cy="548640"/>
          </a:xfrm>
          <a:custGeom>
            <a:avLst/>
            <a:gdLst/>
            <a:ahLst/>
            <a:cxnLst/>
            <a:rect l="l" t="t" r="r" b="b"/>
            <a:pathLst>
              <a:path w="626745" h="548639">
                <a:moveTo>
                  <a:pt x="0" y="274319"/>
                </a:moveTo>
                <a:lnTo>
                  <a:pt x="4098" y="229821"/>
                </a:lnTo>
                <a:lnTo>
                  <a:pt x="15965" y="187610"/>
                </a:lnTo>
                <a:lnTo>
                  <a:pt x="34955" y="148250"/>
                </a:lnTo>
                <a:lnTo>
                  <a:pt x="60423" y="112306"/>
                </a:lnTo>
                <a:lnTo>
                  <a:pt x="91725" y="80343"/>
                </a:lnTo>
                <a:lnTo>
                  <a:pt x="128217" y="52925"/>
                </a:lnTo>
                <a:lnTo>
                  <a:pt x="169253" y="30617"/>
                </a:lnTo>
                <a:lnTo>
                  <a:pt x="214189" y="13984"/>
                </a:lnTo>
                <a:lnTo>
                  <a:pt x="262380" y="3590"/>
                </a:lnTo>
                <a:lnTo>
                  <a:pt x="313181" y="0"/>
                </a:lnTo>
                <a:lnTo>
                  <a:pt x="363983" y="3590"/>
                </a:lnTo>
                <a:lnTo>
                  <a:pt x="412174" y="13984"/>
                </a:lnTo>
                <a:lnTo>
                  <a:pt x="457110" y="30617"/>
                </a:lnTo>
                <a:lnTo>
                  <a:pt x="498146" y="52925"/>
                </a:lnTo>
                <a:lnTo>
                  <a:pt x="534638" y="80343"/>
                </a:lnTo>
                <a:lnTo>
                  <a:pt x="565940" y="112306"/>
                </a:lnTo>
                <a:lnTo>
                  <a:pt x="591408" y="148250"/>
                </a:lnTo>
                <a:lnTo>
                  <a:pt x="610398" y="187610"/>
                </a:lnTo>
                <a:lnTo>
                  <a:pt x="622265" y="229821"/>
                </a:lnTo>
                <a:lnTo>
                  <a:pt x="626363" y="274319"/>
                </a:lnTo>
                <a:lnTo>
                  <a:pt x="622265" y="318818"/>
                </a:lnTo>
                <a:lnTo>
                  <a:pt x="610398" y="361029"/>
                </a:lnTo>
                <a:lnTo>
                  <a:pt x="591408" y="400389"/>
                </a:lnTo>
                <a:lnTo>
                  <a:pt x="565940" y="436333"/>
                </a:lnTo>
                <a:lnTo>
                  <a:pt x="534638" y="468296"/>
                </a:lnTo>
                <a:lnTo>
                  <a:pt x="498146" y="495714"/>
                </a:lnTo>
                <a:lnTo>
                  <a:pt x="457110" y="518022"/>
                </a:lnTo>
                <a:lnTo>
                  <a:pt x="412174" y="534655"/>
                </a:lnTo>
                <a:lnTo>
                  <a:pt x="363983" y="545049"/>
                </a:lnTo>
                <a:lnTo>
                  <a:pt x="313181" y="548639"/>
                </a:lnTo>
                <a:lnTo>
                  <a:pt x="262380" y="545049"/>
                </a:lnTo>
                <a:lnTo>
                  <a:pt x="214189" y="534655"/>
                </a:lnTo>
                <a:lnTo>
                  <a:pt x="169253" y="518022"/>
                </a:lnTo>
                <a:lnTo>
                  <a:pt x="128217" y="495714"/>
                </a:lnTo>
                <a:lnTo>
                  <a:pt x="91725" y="468296"/>
                </a:lnTo>
                <a:lnTo>
                  <a:pt x="60423" y="436333"/>
                </a:lnTo>
                <a:lnTo>
                  <a:pt x="34955" y="400389"/>
                </a:lnTo>
                <a:lnTo>
                  <a:pt x="15965" y="361029"/>
                </a:lnTo>
                <a:lnTo>
                  <a:pt x="4098" y="318818"/>
                </a:lnTo>
                <a:lnTo>
                  <a:pt x="0" y="274319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319654" y="1395425"/>
            <a:ext cx="35953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0965" algn="l"/>
                <a:tab pos="3353435" algn="l"/>
              </a:tabLst>
            </a:pPr>
            <a:r>
              <a:rPr sz="2700" spc="-67" baseline="3086" dirty="0">
                <a:latin typeface="Trebuchet MS"/>
                <a:cs typeface="Trebuchet MS"/>
              </a:rPr>
              <a:t>23	</a:t>
            </a:r>
            <a:r>
              <a:rPr sz="1800" spc="-45" dirty="0">
                <a:latin typeface="Trebuchet MS"/>
                <a:cs typeface="Trebuchet MS"/>
              </a:rPr>
              <a:t>23	</a:t>
            </a:r>
            <a:r>
              <a:rPr sz="1800" spc="-50" dirty="0">
                <a:latin typeface="Trebuchet MS"/>
                <a:cs typeface="Trebuchet MS"/>
              </a:rPr>
              <a:t>23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004053" y="2030729"/>
            <a:ext cx="628015" cy="548640"/>
          </a:xfrm>
          <a:custGeom>
            <a:avLst/>
            <a:gdLst/>
            <a:ahLst/>
            <a:cxnLst/>
            <a:rect l="l" t="t" r="r" b="b"/>
            <a:pathLst>
              <a:path w="628014" h="548639">
                <a:moveTo>
                  <a:pt x="0" y="274320"/>
                </a:moveTo>
                <a:lnTo>
                  <a:pt x="4109" y="229821"/>
                </a:lnTo>
                <a:lnTo>
                  <a:pt x="16008" y="187610"/>
                </a:lnTo>
                <a:lnTo>
                  <a:pt x="35047" y="148250"/>
                </a:lnTo>
                <a:lnTo>
                  <a:pt x="60582" y="112306"/>
                </a:lnTo>
                <a:lnTo>
                  <a:pt x="91963" y="80343"/>
                </a:lnTo>
                <a:lnTo>
                  <a:pt x="128546" y="52925"/>
                </a:lnTo>
                <a:lnTo>
                  <a:pt x="169682" y="30617"/>
                </a:lnTo>
                <a:lnTo>
                  <a:pt x="214725" y="13984"/>
                </a:lnTo>
                <a:lnTo>
                  <a:pt x="263028" y="3590"/>
                </a:lnTo>
                <a:lnTo>
                  <a:pt x="313944" y="0"/>
                </a:lnTo>
                <a:lnTo>
                  <a:pt x="364859" y="3590"/>
                </a:lnTo>
                <a:lnTo>
                  <a:pt x="413162" y="13984"/>
                </a:lnTo>
                <a:lnTo>
                  <a:pt x="458205" y="30617"/>
                </a:lnTo>
                <a:lnTo>
                  <a:pt x="499341" y="52925"/>
                </a:lnTo>
                <a:lnTo>
                  <a:pt x="535924" y="80343"/>
                </a:lnTo>
                <a:lnTo>
                  <a:pt x="567305" y="112306"/>
                </a:lnTo>
                <a:lnTo>
                  <a:pt x="592840" y="148250"/>
                </a:lnTo>
                <a:lnTo>
                  <a:pt x="611879" y="187610"/>
                </a:lnTo>
                <a:lnTo>
                  <a:pt x="623778" y="229821"/>
                </a:lnTo>
                <a:lnTo>
                  <a:pt x="627888" y="274320"/>
                </a:lnTo>
                <a:lnTo>
                  <a:pt x="623778" y="318818"/>
                </a:lnTo>
                <a:lnTo>
                  <a:pt x="611879" y="361029"/>
                </a:lnTo>
                <a:lnTo>
                  <a:pt x="592840" y="400389"/>
                </a:lnTo>
                <a:lnTo>
                  <a:pt x="567305" y="436333"/>
                </a:lnTo>
                <a:lnTo>
                  <a:pt x="535924" y="468296"/>
                </a:lnTo>
                <a:lnTo>
                  <a:pt x="499341" y="495714"/>
                </a:lnTo>
                <a:lnTo>
                  <a:pt x="458205" y="518022"/>
                </a:lnTo>
                <a:lnTo>
                  <a:pt x="413162" y="534655"/>
                </a:lnTo>
                <a:lnTo>
                  <a:pt x="364859" y="545049"/>
                </a:lnTo>
                <a:lnTo>
                  <a:pt x="313944" y="548640"/>
                </a:lnTo>
                <a:lnTo>
                  <a:pt x="263028" y="545049"/>
                </a:lnTo>
                <a:lnTo>
                  <a:pt x="214725" y="534655"/>
                </a:lnTo>
                <a:lnTo>
                  <a:pt x="169682" y="518022"/>
                </a:lnTo>
                <a:lnTo>
                  <a:pt x="128546" y="495714"/>
                </a:lnTo>
                <a:lnTo>
                  <a:pt x="91963" y="468296"/>
                </a:lnTo>
                <a:lnTo>
                  <a:pt x="60582" y="436333"/>
                </a:lnTo>
                <a:lnTo>
                  <a:pt x="35047" y="400389"/>
                </a:lnTo>
                <a:lnTo>
                  <a:pt x="16008" y="361029"/>
                </a:lnTo>
                <a:lnTo>
                  <a:pt x="4109" y="318818"/>
                </a:lnTo>
                <a:lnTo>
                  <a:pt x="0" y="274320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248147" y="214198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983985" y="1988057"/>
            <a:ext cx="628015" cy="548640"/>
          </a:xfrm>
          <a:custGeom>
            <a:avLst/>
            <a:gdLst/>
            <a:ahLst/>
            <a:cxnLst/>
            <a:rect l="l" t="t" r="r" b="b"/>
            <a:pathLst>
              <a:path w="628015" h="548639">
                <a:moveTo>
                  <a:pt x="0" y="274319"/>
                </a:moveTo>
                <a:lnTo>
                  <a:pt x="4109" y="229821"/>
                </a:lnTo>
                <a:lnTo>
                  <a:pt x="16008" y="187610"/>
                </a:lnTo>
                <a:lnTo>
                  <a:pt x="35047" y="148250"/>
                </a:lnTo>
                <a:lnTo>
                  <a:pt x="60582" y="112306"/>
                </a:lnTo>
                <a:lnTo>
                  <a:pt x="91963" y="80343"/>
                </a:lnTo>
                <a:lnTo>
                  <a:pt x="128546" y="52925"/>
                </a:lnTo>
                <a:lnTo>
                  <a:pt x="169682" y="30617"/>
                </a:lnTo>
                <a:lnTo>
                  <a:pt x="214725" y="13984"/>
                </a:lnTo>
                <a:lnTo>
                  <a:pt x="263028" y="3590"/>
                </a:lnTo>
                <a:lnTo>
                  <a:pt x="313943" y="0"/>
                </a:lnTo>
                <a:lnTo>
                  <a:pt x="364859" y="3590"/>
                </a:lnTo>
                <a:lnTo>
                  <a:pt x="413162" y="13984"/>
                </a:lnTo>
                <a:lnTo>
                  <a:pt x="458205" y="30617"/>
                </a:lnTo>
                <a:lnTo>
                  <a:pt x="499341" y="52925"/>
                </a:lnTo>
                <a:lnTo>
                  <a:pt x="535924" y="80343"/>
                </a:lnTo>
                <a:lnTo>
                  <a:pt x="567305" y="112306"/>
                </a:lnTo>
                <a:lnTo>
                  <a:pt x="592840" y="148250"/>
                </a:lnTo>
                <a:lnTo>
                  <a:pt x="611879" y="187610"/>
                </a:lnTo>
                <a:lnTo>
                  <a:pt x="623778" y="229821"/>
                </a:lnTo>
                <a:lnTo>
                  <a:pt x="627888" y="274319"/>
                </a:lnTo>
                <a:lnTo>
                  <a:pt x="623778" y="318818"/>
                </a:lnTo>
                <a:lnTo>
                  <a:pt x="611879" y="361029"/>
                </a:lnTo>
                <a:lnTo>
                  <a:pt x="592840" y="400389"/>
                </a:lnTo>
                <a:lnTo>
                  <a:pt x="567305" y="436333"/>
                </a:lnTo>
                <a:lnTo>
                  <a:pt x="535924" y="468296"/>
                </a:lnTo>
                <a:lnTo>
                  <a:pt x="499341" y="495714"/>
                </a:lnTo>
                <a:lnTo>
                  <a:pt x="458205" y="518022"/>
                </a:lnTo>
                <a:lnTo>
                  <a:pt x="413162" y="534655"/>
                </a:lnTo>
                <a:lnTo>
                  <a:pt x="364859" y="545049"/>
                </a:lnTo>
                <a:lnTo>
                  <a:pt x="313943" y="548639"/>
                </a:lnTo>
                <a:lnTo>
                  <a:pt x="263028" y="545049"/>
                </a:lnTo>
                <a:lnTo>
                  <a:pt x="214725" y="534655"/>
                </a:lnTo>
                <a:lnTo>
                  <a:pt x="169682" y="518022"/>
                </a:lnTo>
                <a:lnTo>
                  <a:pt x="128546" y="495714"/>
                </a:lnTo>
                <a:lnTo>
                  <a:pt x="91963" y="468296"/>
                </a:lnTo>
                <a:lnTo>
                  <a:pt x="60582" y="436333"/>
                </a:lnTo>
                <a:lnTo>
                  <a:pt x="35047" y="400389"/>
                </a:lnTo>
                <a:lnTo>
                  <a:pt x="16008" y="361029"/>
                </a:lnTo>
                <a:lnTo>
                  <a:pt x="4109" y="318818"/>
                </a:lnTo>
                <a:lnTo>
                  <a:pt x="0" y="274319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170167" y="2098624"/>
            <a:ext cx="2540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Trebuchet MS"/>
                <a:cs typeface="Trebuchet MS"/>
              </a:rPr>
              <a:t>34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489953" y="2711957"/>
            <a:ext cx="626745" cy="548640"/>
          </a:xfrm>
          <a:custGeom>
            <a:avLst/>
            <a:gdLst/>
            <a:ahLst/>
            <a:cxnLst/>
            <a:rect l="l" t="t" r="r" b="b"/>
            <a:pathLst>
              <a:path w="626745" h="548639">
                <a:moveTo>
                  <a:pt x="0" y="274319"/>
                </a:moveTo>
                <a:lnTo>
                  <a:pt x="4098" y="229821"/>
                </a:lnTo>
                <a:lnTo>
                  <a:pt x="15965" y="187610"/>
                </a:lnTo>
                <a:lnTo>
                  <a:pt x="34955" y="148250"/>
                </a:lnTo>
                <a:lnTo>
                  <a:pt x="60423" y="112306"/>
                </a:lnTo>
                <a:lnTo>
                  <a:pt x="91725" y="80343"/>
                </a:lnTo>
                <a:lnTo>
                  <a:pt x="128217" y="52925"/>
                </a:lnTo>
                <a:lnTo>
                  <a:pt x="169253" y="30617"/>
                </a:lnTo>
                <a:lnTo>
                  <a:pt x="214189" y="13984"/>
                </a:lnTo>
                <a:lnTo>
                  <a:pt x="262380" y="3590"/>
                </a:lnTo>
                <a:lnTo>
                  <a:pt x="313181" y="0"/>
                </a:lnTo>
                <a:lnTo>
                  <a:pt x="363983" y="3590"/>
                </a:lnTo>
                <a:lnTo>
                  <a:pt x="412174" y="13984"/>
                </a:lnTo>
                <a:lnTo>
                  <a:pt x="457110" y="30617"/>
                </a:lnTo>
                <a:lnTo>
                  <a:pt x="498146" y="52925"/>
                </a:lnTo>
                <a:lnTo>
                  <a:pt x="534638" y="80343"/>
                </a:lnTo>
                <a:lnTo>
                  <a:pt x="565940" y="112306"/>
                </a:lnTo>
                <a:lnTo>
                  <a:pt x="591408" y="148250"/>
                </a:lnTo>
                <a:lnTo>
                  <a:pt x="610398" y="187610"/>
                </a:lnTo>
                <a:lnTo>
                  <a:pt x="622265" y="229821"/>
                </a:lnTo>
                <a:lnTo>
                  <a:pt x="626364" y="274319"/>
                </a:lnTo>
                <a:lnTo>
                  <a:pt x="622265" y="318818"/>
                </a:lnTo>
                <a:lnTo>
                  <a:pt x="610398" y="361029"/>
                </a:lnTo>
                <a:lnTo>
                  <a:pt x="591408" y="400389"/>
                </a:lnTo>
                <a:lnTo>
                  <a:pt x="565940" y="436333"/>
                </a:lnTo>
                <a:lnTo>
                  <a:pt x="534638" y="468296"/>
                </a:lnTo>
                <a:lnTo>
                  <a:pt x="498146" y="495714"/>
                </a:lnTo>
                <a:lnTo>
                  <a:pt x="457110" y="518022"/>
                </a:lnTo>
                <a:lnTo>
                  <a:pt x="412174" y="534655"/>
                </a:lnTo>
                <a:lnTo>
                  <a:pt x="363983" y="545049"/>
                </a:lnTo>
                <a:lnTo>
                  <a:pt x="313181" y="548639"/>
                </a:lnTo>
                <a:lnTo>
                  <a:pt x="262380" y="545049"/>
                </a:lnTo>
                <a:lnTo>
                  <a:pt x="214189" y="534655"/>
                </a:lnTo>
                <a:lnTo>
                  <a:pt x="169253" y="518022"/>
                </a:lnTo>
                <a:lnTo>
                  <a:pt x="128217" y="495714"/>
                </a:lnTo>
                <a:lnTo>
                  <a:pt x="91725" y="468296"/>
                </a:lnTo>
                <a:lnTo>
                  <a:pt x="60423" y="436333"/>
                </a:lnTo>
                <a:lnTo>
                  <a:pt x="34955" y="400389"/>
                </a:lnTo>
                <a:lnTo>
                  <a:pt x="15965" y="361029"/>
                </a:lnTo>
                <a:lnTo>
                  <a:pt x="4098" y="318818"/>
                </a:lnTo>
                <a:lnTo>
                  <a:pt x="0" y="274319"/>
                </a:lnTo>
                <a:close/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675246" y="2822194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56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317235" y="1745360"/>
            <a:ext cx="1358900" cy="965200"/>
            <a:chOff x="5317235" y="1745360"/>
            <a:chExt cx="1358900" cy="965200"/>
          </a:xfrm>
        </p:grpSpPr>
        <p:sp>
          <p:nvSpPr>
            <p:cNvPr id="27" name="object 27"/>
            <p:cNvSpPr/>
            <p:nvPr/>
          </p:nvSpPr>
          <p:spPr>
            <a:xfrm>
              <a:off x="5317235" y="1745487"/>
              <a:ext cx="255904" cy="285115"/>
            </a:xfrm>
            <a:custGeom>
              <a:avLst/>
              <a:gdLst/>
              <a:ahLst/>
              <a:cxnLst/>
              <a:rect l="l" t="t" r="r" b="b"/>
              <a:pathLst>
                <a:path w="255904" h="285114">
                  <a:moveTo>
                    <a:pt x="22478" y="202311"/>
                  </a:moveTo>
                  <a:lnTo>
                    <a:pt x="0" y="284607"/>
                  </a:lnTo>
                  <a:lnTo>
                    <a:pt x="79248" y="253237"/>
                  </a:lnTo>
                  <a:lnTo>
                    <a:pt x="69338" y="244348"/>
                  </a:lnTo>
                  <a:lnTo>
                    <a:pt x="40766" y="244348"/>
                  </a:lnTo>
                  <a:lnTo>
                    <a:pt x="35560" y="239649"/>
                  </a:lnTo>
                  <a:lnTo>
                    <a:pt x="35305" y="235585"/>
                  </a:lnTo>
                  <a:lnTo>
                    <a:pt x="46120" y="223519"/>
                  </a:lnTo>
                  <a:lnTo>
                    <a:pt x="22478" y="202311"/>
                  </a:lnTo>
                  <a:close/>
                </a:path>
                <a:path w="255904" h="285114">
                  <a:moveTo>
                    <a:pt x="46120" y="223519"/>
                  </a:moveTo>
                  <a:lnTo>
                    <a:pt x="35305" y="235585"/>
                  </a:lnTo>
                  <a:lnTo>
                    <a:pt x="35560" y="239649"/>
                  </a:lnTo>
                  <a:lnTo>
                    <a:pt x="40766" y="244348"/>
                  </a:lnTo>
                  <a:lnTo>
                    <a:pt x="44703" y="244094"/>
                  </a:lnTo>
                  <a:lnTo>
                    <a:pt x="47116" y="241426"/>
                  </a:lnTo>
                  <a:lnTo>
                    <a:pt x="55569" y="231996"/>
                  </a:lnTo>
                  <a:lnTo>
                    <a:pt x="46120" y="223519"/>
                  </a:lnTo>
                  <a:close/>
                </a:path>
                <a:path w="255904" h="285114">
                  <a:moveTo>
                    <a:pt x="55569" y="231996"/>
                  </a:moveTo>
                  <a:lnTo>
                    <a:pt x="47116" y="241426"/>
                  </a:lnTo>
                  <a:lnTo>
                    <a:pt x="44703" y="244094"/>
                  </a:lnTo>
                  <a:lnTo>
                    <a:pt x="40766" y="244348"/>
                  </a:lnTo>
                  <a:lnTo>
                    <a:pt x="69338" y="244348"/>
                  </a:lnTo>
                  <a:lnTo>
                    <a:pt x="55569" y="231996"/>
                  </a:lnTo>
                  <a:close/>
                </a:path>
                <a:path w="255904" h="285114">
                  <a:moveTo>
                    <a:pt x="250189" y="0"/>
                  </a:moveTo>
                  <a:lnTo>
                    <a:pt x="246252" y="253"/>
                  </a:lnTo>
                  <a:lnTo>
                    <a:pt x="243839" y="2921"/>
                  </a:lnTo>
                  <a:lnTo>
                    <a:pt x="46120" y="223519"/>
                  </a:lnTo>
                  <a:lnTo>
                    <a:pt x="55569" y="231996"/>
                  </a:lnTo>
                  <a:lnTo>
                    <a:pt x="255650" y="8762"/>
                  </a:lnTo>
                  <a:lnTo>
                    <a:pt x="255397" y="4699"/>
                  </a:lnTo>
                  <a:lnTo>
                    <a:pt x="250189" y="0"/>
                  </a:lnTo>
                  <a:close/>
                </a:path>
              </a:pathLst>
            </a:custGeom>
            <a:solidFill>
              <a:srgbClr val="4512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01892" y="1745360"/>
              <a:ext cx="165227" cy="21755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510908" y="2449448"/>
              <a:ext cx="165735" cy="260985"/>
            </a:xfrm>
            <a:custGeom>
              <a:avLst/>
              <a:gdLst/>
              <a:ahLst/>
              <a:cxnLst/>
              <a:rect l="l" t="t" r="r" b="b"/>
              <a:pathLst>
                <a:path w="165734" h="260985">
                  <a:moveTo>
                    <a:pt x="119528" y="199532"/>
                  </a:moveTo>
                  <a:lnTo>
                    <a:pt x="92583" y="216280"/>
                  </a:lnTo>
                  <a:lnTo>
                    <a:pt x="165226" y="260858"/>
                  </a:lnTo>
                  <a:lnTo>
                    <a:pt x="160901" y="214249"/>
                  </a:lnTo>
                  <a:lnTo>
                    <a:pt x="132080" y="214249"/>
                  </a:lnTo>
                  <a:lnTo>
                    <a:pt x="128143" y="213233"/>
                  </a:lnTo>
                  <a:lnTo>
                    <a:pt x="126238" y="210312"/>
                  </a:lnTo>
                  <a:lnTo>
                    <a:pt x="119528" y="199532"/>
                  </a:lnTo>
                  <a:close/>
                </a:path>
                <a:path w="165734" h="260985">
                  <a:moveTo>
                    <a:pt x="130328" y="192819"/>
                  </a:moveTo>
                  <a:lnTo>
                    <a:pt x="119528" y="199532"/>
                  </a:lnTo>
                  <a:lnTo>
                    <a:pt x="126320" y="210438"/>
                  </a:lnTo>
                  <a:lnTo>
                    <a:pt x="128143" y="213233"/>
                  </a:lnTo>
                  <a:lnTo>
                    <a:pt x="132080" y="214249"/>
                  </a:lnTo>
                  <a:lnTo>
                    <a:pt x="135000" y="212343"/>
                  </a:lnTo>
                  <a:lnTo>
                    <a:pt x="138049" y="210438"/>
                  </a:lnTo>
                  <a:lnTo>
                    <a:pt x="138938" y="206628"/>
                  </a:lnTo>
                  <a:lnTo>
                    <a:pt x="130328" y="192819"/>
                  </a:lnTo>
                  <a:close/>
                </a:path>
                <a:path w="165734" h="260985">
                  <a:moveTo>
                    <a:pt x="157352" y="176022"/>
                  </a:moveTo>
                  <a:lnTo>
                    <a:pt x="130328" y="192819"/>
                  </a:lnTo>
                  <a:lnTo>
                    <a:pt x="138938" y="206628"/>
                  </a:lnTo>
                  <a:lnTo>
                    <a:pt x="138049" y="210438"/>
                  </a:lnTo>
                  <a:lnTo>
                    <a:pt x="135000" y="212343"/>
                  </a:lnTo>
                  <a:lnTo>
                    <a:pt x="132080" y="214249"/>
                  </a:lnTo>
                  <a:lnTo>
                    <a:pt x="160901" y="214249"/>
                  </a:lnTo>
                  <a:lnTo>
                    <a:pt x="157352" y="176022"/>
                  </a:lnTo>
                  <a:close/>
                </a:path>
                <a:path w="165734" h="260985">
                  <a:moveTo>
                    <a:pt x="6858" y="0"/>
                  </a:moveTo>
                  <a:lnTo>
                    <a:pt x="3937" y="1904"/>
                  </a:lnTo>
                  <a:lnTo>
                    <a:pt x="889" y="3683"/>
                  </a:lnTo>
                  <a:lnTo>
                    <a:pt x="0" y="7620"/>
                  </a:lnTo>
                  <a:lnTo>
                    <a:pt x="1905" y="10540"/>
                  </a:lnTo>
                  <a:lnTo>
                    <a:pt x="119528" y="199532"/>
                  </a:lnTo>
                  <a:lnTo>
                    <a:pt x="130328" y="192819"/>
                  </a:lnTo>
                  <a:lnTo>
                    <a:pt x="12573" y="3937"/>
                  </a:lnTo>
                  <a:lnTo>
                    <a:pt x="10795" y="888"/>
                  </a:lnTo>
                  <a:lnTo>
                    <a:pt x="6858" y="0"/>
                  </a:lnTo>
                  <a:close/>
                </a:path>
              </a:pathLst>
            </a:custGeom>
            <a:solidFill>
              <a:srgbClr val="4512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7736585" y="1270253"/>
            <a:ext cx="626745" cy="548640"/>
          </a:xfrm>
          <a:custGeom>
            <a:avLst/>
            <a:gdLst/>
            <a:ahLst/>
            <a:cxnLst/>
            <a:rect l="l" t="t" r="r" b="b"/>
            <a:pathLst>
              <a:path w="626745" h="548639">
                <a:moveTo>
                  <a:pt x="0" y="274320"/>
                </a:moveTo>
                <a:lnTo>
                  <a:pt x="4098" y="229821"/>
                </a:lnTo>
                <a:lnTo>
                  <a:pt x="15965" y="187610"/>
                </a:lnTo>
                <a:lnTo>
                  <a:pt x="34955" y="148250"/>
                </a:lnTo>
                <a:lnTo>
                  <a:pt x="60423" y="112306"/>
                </a:lnTo>
                <a:lnTo>
                  <a:pt x="91725" y="80343"/>
                </a:lnTo>
                <a:lnTo>
                  <a:pt x="128217" y="52925"/>
                </a:lnTo>
                <a:lnTo>
                  <a:pt x="169253" y="30617"/>
                </a:lnTo>
                <a:lnTo>
                  <a:pt x="214189" y="13984"/>
                </a:lnTo>
                <a:lnTo>
                  <a:pt x="262380" y="3590"/>
                </a:lnTo>
                <a:lnTo>
                  <a:pt x="313182" y="0"/>
                </a:lnTo>
                <a:lnTo>
                  <a:pt x="363983" y="3590"/>
                </a:lnTo>
                <a:lnTo>
                  <a:pt x="412174" y="13984"/>
                </a:lnTo>
                <a:lnTo>
                  <a:pt x="457110" y="30617"/>
                </a:lnTo>
                <a:lnTo>
                  <a:pt x="498146" y="52925"/>
                </a:lnTo>
                <a:lnTo>
                  <a:pt x="534638" y="80343"/>
                </a:lnTo>
                <a:lnTo>
                  <a:pt x="565940" y="112306"/>
                </a:lnTo>
                <a:lnTo>
                  <a:pt x="591408" y="148250"/>
                </a:lnTo>
                <a:lnTo>
                  <a:pt x="610398" y="187610"/>
                </a:lnTo>
                <a:lnTo>
                  <a:pt x="622265" y="229821"/>
                </a:lnTo>
                <a:lnTo>
                  <a:pt x="626364" y="274320"/>
                </a:lnTo>
                <a:lnTo>
                  <a:pt x="622265" y="318818"/>
                </a:lnTo>
                <a:lnTo>
                  <a:pt x="610398" y="361029"/>
                </a:lnTo>
                <a:lnTo>
                  <a:pt x="591408" y="400389"/>
                </a:lnTo>
                <a:lnTo>
                  <a:pt x="565940" y="436333"/>
                </a:lnTo>
                <a:lnTo>
                  <a:pt x="534638" y="468296"/>
                </a:lnTo>
                <a:lnTo>
                  <a:pt x="498146" y="495714"/>
                </a:lnTo>
                <a:lnTo>
                  <a:pt x="457110" y="518022"/>
                </a:lnTo>
                <a:lnTo>
                  <a:pt x="412174" y="534655"/>
                </a:lnTo>
                <a:lnTo>
                  <a:pt x="363983" y="545049"/>
                </a:lnTo>
                <a:lnTo>
                  <a:pt x="313182" y="548640"/>
                </a:lnTo>
                <a:lnTo>
                  <a:pt x="262380" y="545049"/>
                </a:lnTo>
                <a:lnTo>
                  <a:pt x="214189" y="534655"/>
                </a:lnTo>
                <a:lnTo>
                  <a:pt x="169253" y="518022"/>
                </a:lnTo>
                <a:lnTo>
                  <a:pt x="128217" y="495714"/>
                </a:lnTo>
                <a:lnTo>
                  <a:pt x="91725" y="468296"/>
                </a:lnTo>
                <a:lnTo>
                  <a:pt x="60423" y="436333"/>
                </a:lnTo>
                <a:lnTo>
                  <a:pt x="34955" y="400389"/>
                </a:lnTo>
                <a:lnTo>
                  <a:pt x="15965" y="361029"/>
                </a:lnTo>
                <a:lnTo>
                  <a:pt x="4098" y="318818"/>
                </a:lnTo>
                <a:lnTo>
                  <a:pt x="0" y="274320"/>
                </a:lnTo>
                <a:close/>
              </a:path>
            </a:pathLst>
          </a:custGeom>
          <a:ln w="22859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922132" y="1379982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23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265669" y="2015489"/>
            <a:ext cx="628015" cy="548640"/>
          </a:xfrm>
          <a:custGeom>
            <a:avLst/>
            <a:gdLst/>
            <a:ahLst/>
            <a:cxnLst/>
            <a:rect l="l" t="t" r="r" b="b"/>
            <a:pathLst>
              <a:path w="628015" h="548639">
                <a:moveTo>
                  <a:pt x="0" y="274320"/>
                </a:moveTo>
                <a:lnTo>
                  <a:pt x="4109" y="229821"/>
                </a:lnTo>
                <a:lnTo>
                  <a:pt x="16008" y="187610"/>
                </a:lnTo>
                <a:lnTo>
                  <a:pt x="35047" y="148250"/>
                </a:lnTo>
                <a:lnTo>
                  <a:pt x="60582" y="112306"/>
                </a:lnTo>
                <a:lnTo>
                  <a:pt x="91963" y="80343"/>
                </a:lnTo>
                <a:lnTo>
                  <a:pt x="128546" y="52925"/>
                </a:lnTo>
                <a:lnTo>
                  <a:pt x="169682" y="30617"/>
                </a:lnTo>
                <a:lnTo>
                  <a:pt x="214725" y="13984"/>
                </a:lnTo>
                <a:lnTo>
                  <a:pt x="263028" y="3590"/>
                </a:lnTo>
                <a:lnTo>
                  <a:pt x="313944" y="0"/>
                </a:lnTo>
                <a:lnTo>
                  <a:pt x="364859" y="3590"/>
                </a:lnTo>
                <a:lnTo>
                  <a:pt x="413162" y="13984"/>
                </a:lnTo>
                <a:lnTo>
                  <a:pt x="458205" y="30617"/>
                </a:lnTo>
                <a:lnTo>
                  <a:pt x="499341" y="52925"/>
                </a:lnTo>
                <a:lnTo>
                  <a:pt x="535924" y="80343"/>
                </a:lnTo>
                <a:lnTo>
                  <a:pt x="567305" y="112306"/>
                </a:lnTo>
                <a:lnTo>
                  <a:pt x="592840" y="148250"/>
                </a:lnTo>
                <a:lnTo>
                  <a:pt x="611879" y="187610"/>
                </a:lnTo>
                <a:lnTo>
                  <a:pt x="623778" y="229821"/>
                </a:lnTo>
                <a:lnTo>
                  <a:pt x="627887" y="274320"/>
                </a:lnTo>
                <a:lnTo>
                  <a:pt x="623778" y="318818"/>
                </a:lnTo>
                <a:lnTo>
                  <a:pt x="611879" y="361029"/>
                </a:lnTo>
                <a:lnTo>
                  <a:pt x="592840" y="400389"/>
                </a:lnTo>
                <a:lnTo>
                  <a:pt x="567305" y="436333"/>
                </a:lnTo>
                <a:lnTo>
                  <a:pt x="535924" y="468296"/>
                </a:lnTo>
                <a:lnTo>
                  <a:pt x="499341" y="495714"/>
                </a:lnTo>
                <a:lnTo>
                  <a:pt x="458205" y="518022"/>
                </a:lnTo>
                <a:lnTo>
                  <a:pt x="413162" y="534655"/>
                </a:lnTo>
                <a:lnTo>
                  <a:pt x="364859" y="545049"/>
                </a:lnTo>
                <a:lnTo>
                  <a:pt x="313944" y="548639"/>
                </a:lnTo>
                <a:lnTo>
                  <a:pt x="263028" y="545049"/>
                </a:lnTo>
                <a:lnTo>
                  <a:pt x="214725" y="534655"/>
                </a:lnTo>
                <a:lnTo>
                  <a:pt x="169682" y="518022"/>
                </a:lnTo>
                <a:lnTo>
                  <a:pt x="128546" y="495714"/>
                </a:lnTo>
                <a:lnTo>
                  <a:pt x="91963" y="468296"/>
                </a:lnTo>
                <a:lnTo>
                  <a:pt x="60582" y="436333"/>
                </a:lnTo>
                <a:lnTo>
                  <a:pt x="35047" y="400389"/>
                </a:lnTo>
                <a:lnTo>
                  <a:pt x="16008" y="361029"/>
                </a:lnTo>
                <a:lnTo>
                  <a:pt x="4109" y="318818"/>
                </a:lnTo>
                <a:lnTo>
                  <a:pt x="0" y="274320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509764" y="2125726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245602" y="1972817"/>
            <a:ext cx="626745" cy="548640"/>
          </a:xfrm>
          <a:custGeom>
            <a:avLst/>
            <a:gdLst/>
            <a:ahLst/>
            <a:cxnLst/>
            <a:rect l="l" t="t" r="r" b="b"/>
            <a:pathLst>
              <a:path w="626745" h="548639">
                <a:moveTo>
                  <a:pt x="0" y="274320"/>
                </a:moveTo>
                <a:lnTo>
                  <a:pt x="4098" y="229821"/>
                </a:lnTo>
                <a:lnTo>
                  <a:pt x="15965" y="187610"/>
                </a:lnTo>
                <a:lnTo>
                  <a:pt x="34955" y="148250"/>
                </a:lnTo>
                <a:lnTo>
                  <a:pt x="60423" y="112306"/>
                </a:lnTo>
                <a:lnTo>
                  <a:pt x="91725" y="80343"/>
                </a:lnTo>
                <a:lnTo>
                  <a:pt x="128217" y="52925"/>
                </a:lnTo>
                <a:lnTo>
                  <a:pt x="169253" y="30617"/>
                </a:lnTo>
                <a:lnTo>
                  <a:pt x="214189" y="13984"/>
                </a:lnTo>
                <a:lnTo>
                  <a:pt x="262380" y="3590"/>
                </a:lnTo>
                <a:lnTo>
                  <a:pt x="313181" y="0"/>
                </a:lnTo>
                <a:lnTo>
                  <a:pt x="363983" y="3590"/>
                </a:lnTo>
                <a:lnTo>
                  <a:pt x="412174" y="13984"/>
                </a:lnTo>
                <a:lnTo>
                  <a:pt x="457110" y="30617"/>
                </a:lnTo>
                <a:lnTo>
                  <a:pt x="498146" y="52925"/>
                </a:lnTo>
                <a:lnTo>
                  <a:pt x="534638" y="80343"/>
                </a:lnTo>
                <a:lnTo>
                  <a:pt x="565940" y="112306"/>
                </a:lnTo>
                <a:lnTo>
                  <a:pt x="591408" y="148250"/>
                </a:lnTo>
                <a:lnTo>
                  <a:pt x="610398" y="187610"/>
                </a:lnTo>
                <a:lnTo>
                  <a:pt x="622265" y="229821"/>
                </a:lnTo>
                <a:lnTo>
                  <a:pt x="626364" y="274320"/>
                </a:lnTo>
                <a:lnTo>
                  <a:pt x="622265" y="318818"/>
                </a:lnTo>
                <a:lnTo>
                  <a:pt x="610398" y="361029"/>
                </a:lnTo>
                <a:lnTo>
                  <a:pt x="591408" y="400389"/>
                </a:lnTo>
                <a:lnTo>
                  <a:pt x="565940" y="436333"/>
                </a:lnTo>
                <a:lnTo>
                  <a:pt x="534638" y="468296"/>
                </a:lnTo>
                <a:lnTo>
                  <a:pt x="498146" y="495714"/>
                </a:lnTo>
                <a:lnTo>
                  <a:pt x="457110" y="518022"/>
                </a:lnTo>
                <a:lnTo>
                  <a:pt x="412174" y="534655"/>
                </a:lnTo>
                <a:lnTo>
                  <a:pt x="363983" y="545049"/>
                </a:lnTo>
                <a:lnTo>
                  <a:pt x="313181" y="548640"/>
                </a:lnTo>
                <a:lnTo>
                  <a:pt x="262380" y="545049"/>
                </a:lnTo>
                <a:lnTo>
                  <a:pt x="214189" y="534655"/>
                </a:lnTo>
                <a:lnTo>
                  <a:pt x="169253" y="518022"/>
                </a:lnTo>
                <a:lnTo>
                  <a:pt x="128217" y="495714"/>
                </a:lnTo>
                <a:lnTo>
                  <a:pt x="91725" y="468296"/>
                </a:lnTo>
                <a:lnTo>
                  <a:pt x="60423" y="436333"/>
                </a:lnTo>
                <a:lnTo>
                  <a:pt x="34955" y="400389"/>
                </a:lnTo>
                <a:lnTo>
                  <a:pt x="15965" y="361029"/>
                </a:lnTo>
                <a:lnTo>
                  <a:pt x="4098" y="318818"/>
                </a:lnTo>
                <a:lnTo>
                  <a:pt x="0" y="274320"/>
                </a:lnTo>
                <a:close/>
              </a:path>
            </a:pathLst>
          </a:custGeom>
          <a:ln w="22859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431783" y="2083053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34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750045" y="2695194"/>
            <a:ext cx="628015" cy="548640"/>
          </a:xfrm>
          <a:custGeom>
            <a:avLst/>
            <a:gdLst/>
            <a:ahLst/>
            <a:cxnLst/>
            <a:rect l="l" t="t" r="r" b="b"/>
            <a:pathLst>
              <a:path w="628015" h="548639">
                <a:moveTo>
                  <a:pt x="0" y="274319"/>
                </a:moveTo>
                <a:lnTo>
                  <a:pt x="4109" y="229821"/>
                </a:lnTo>
                <a:lnTo>
                  <a:pt x="16008" y="187610"/>
                </a:lnTo>
                <a:lnTo>
                  <a:pt x="35047" y="148250"/>
                </a:lnTo>
                <a:lnTo>
                  <a:pt x="60582" y="112306"/>
                </a:lnTo>
                <a:lnTo>
                  <a:pt x="91963" y="80343"/>
                </a:lnTo>
                <a:lnTo>
                  <a:pt x="128546" y="52925"/>
                </a:lnTo>
                <a:lnTo>
                  <a:pt x="169682" y="30617"/>
                </a:lnTo>
                <a:lnTo>
                  <a:pt x="214725" y="13984"/>
                </a:lnTo>
                <a:lnTo>
                  <a:pt x="263028" y="3590"/>
                </a:lnTo>
                <a:lnTo>
                  <a:pt x="313944" y="0"/>
                </a:lnTo>
                <a:lnTo>
                  <a:pt x="364859" y="3590"/>
                </a:lnTo>
                <a:lnTo>
                  <a:pt x="413162" y="13984"/>
                </a:lnTo>
                <a:lnTo>
                  <a:pt x="458205" y="30617"/>
                </a:lnTo>
                <a:lnTo>
                  <a:pt x="499341" y="52925"/>
                </a:lnTo>
                <a:lnTo>
                  <a:pt x="535924" y="80343"/>
                </a:lnTo>
                <a:lnTo>
                  <a:pt x="567305" y="112306"/>
                </a:lnTo>
                <a:lnTo>
                  <a:pt x="592840" y="148250"/>
                </a:lnTo>
                <a:lnTo>
                  <a:pt x="611879" y="187610"/>
                </a:lnTo>
                <a:lnTo>
                  <a:pt x="623778" y="229821"/>
                </a:lnTo>
                <a:lnTo>
                  <a:pt x="627887" y="274319"/>
                </a:lnTo>
                <a:lnTo>
                  <a:pt x="623778" y="318818"/>
                </a:lnTo>
                <a:lnTo>
                  <a:pt x="611879" y="361029"/>
                </a:lnTo>
                <a:lnTo>
                  <a:pt x="592840" y="400389"/>
                </a:lnTo>
                <a:lnTo>
                  <a:pt x="567305" y="436333"/>
                </a:lnTo>
                <a:lnTo>
                  <a:pt x="535924" y="468296"/>
                </a:lnTo>
                <a:lnTo>
                  <a:pt x="499341" y="495714"/>
                </a:lnTo>
                <a:lnTo>
                  <a:pt x="458205" y="518022"/>
                </a:lnTo>
                <a:lnTo>
                  <a:pt x="413162" y="534655"/>
                </a:lnTo>
                <a:lnTo>
                  <a:pt x="364859" y="545049"/>
                </a:lnTo>
                <a:lnTo>
                  <a:pt x="313944" y="548639"/>
                </a:lnTo>
                <a:lnTo>
                  <a:pt x="263028" y="545049"/>
                </a:lnTo>
                <a:lnTo>
                  <a:pt x="214725" y="534655"/>
                </a:lnTo>
                <a:lnTo>
                  <a:pt x="169682" y="518022"/>
                </a:lnTo>
                <a:lnTo>
                  <a:pt x="128546" y="495714"/>
                </a:lnTo>
                <a:lnTo>
                  <a:pt x="91963" y="468296"/>
                </a:lnTo>
                <a:lnTo>
                  <a:pt x="60582" y="436333"/>
                </a:lnTo>
                <a:lnTo>
                  <a:pt x="35047" y="400389"/>
                </a:lnTo>
                <a:lnTo>
                  <a:pt x="16008" y="361029"/>
                </a:lnTo>
                <a:lnTo>
                  <a:pt x="4109" y="318818"/>
                </a:lnTo>
                <a:lnTo>
                  <a:pt x="0" y="274319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936863" y="2806446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56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736585" y="2786633"/>
            <a:ext cx="626745" cy="548640"/>
          </a:xfrm>
          <a:custGeom>
            <a:avLst/>
            <a:gdLst/>
            <a:ahLst/>
            <a:cxnLst/>
            <a:rect l="l" t="t" r="r" b="b"/>
            <a:pathLst>
              <a:path w="626745" h="548639">
                <a:moveTo>
                  <a:pt x="0" y="274319"/>
                </a:moveTo>
                <a:lnTo>
                  <a:pt x="4098" y="229821"/>
                </a:lnTo>
                <a:lnTo>
                  <a:pt x="15965" y="187610"/>
                </a:lnTo>
                <a:lnTo>
                  <a:pt x="34955" y="148250"/>
                </a:lnTo>
                <a:lnTo>
                  <a:pt x="60423" y="112306"/>
                </a:lnTo>
                <a:lnTo>
                  <a:pt x="91725" y="80343"/>
                </a:lnTo>
                <a:lnTo>
                  <a:pt x="128217" y="52925"/>
                </a:lnTo>
                <a:lnTo>
                  <a:pt x="169253" y="30617"/>
                </a:lnTo>
                <a:lnTo>
                  <a:pt x="214189" y="13984"/>
                </a:lnTo>
                <a:lnTo>
                  <a:pt x="262380" y="3590"/>
                </a:lnTo>
                <a:lnTo>
                  <a:pt x="313182" y="0"/>
                </a:lnTo>
                <a:lnTo>
                  <a:pt x="363983" y="3590"/>
                </a:lnTo>
                <a:lnTo>
                  <a:pt x="412174" y="13984"/>
                </a:lnTo>
                <a:lnTo>
                  <a:pt x="457110" y="30617"/>
                </a:lnTo>
                <a:lnTo>
                  <a:pt x="498146" y="52925"/>
                </a:lnTo>
                <a:lnTo>
                  <a:pt x="534638" y="80343"/>
                </a:lnTo>
                <a:lnTo>
                  <a:pt x="565940" y="112306"/>
                </a:lnTo>
                <a:lnTo>
                  <a:pt x="591408" y="148250"/>
                </a:lnTo>
                <a:lnTo>
                  <a:pt x="610398" y="187610"/>
                </a:lnTo>
                <a:lnTo>
                  <a:pt x="622265" y="229821"/>
                </a:lnTo>
                <a:lnTo>
                  <a:pt x="626364" y="274319"/>
                </a:lnTo>
                <a:lnTo>
                  <a:pt x="622265" y="318818"/>
                </a:lnTo>
                <a:lnTo>
                  <a:pt x="610398" y="361029"/>
                </a:lnTo>
                <a:lnTo>
                  <a:pt x="591408" y="400389"/>
                </a:lnTo>
                <a:lnTo>
                  <a:pt x="565940" y="436333"/>
                </a:lnTo>
                <a:lnTo>
                  <a:pt x="534638" y="468296"/>
                </a:lnTo>
                <a:lnTo>
                  <a:pt x="498146" y="495714"/>
                </a:lnTo>
                <a:lnTo>
                  <a:pt x="457110" y="518022"/>
                </a:lnTo>
                <a:lnTo>
                  <a:pt x="412174" y="534655"/>
                </a:lnTo>
                <a:lnTo>
                  <a:pt x="363983" y="545049"/>
                </a:lnTo>
                <a:lnTo>
                  <a:pt x="313182" y="548639"/>
                </a:lnTo>
                <a:lnTo>
                  <a:pt x="262380" y="545049"/>
                </a:lnTo>
                <a:lnTo>
                  <a:pt x="214189" y="534655"/>
                </a:lnTo>
                <a:lnTo>
                  <a:pt x="169253" y="518022"/>
                </a:lnTo>
                <a:lnTo>
                  <a:pt x="128217" y="495714"/>
                </a:lnTo>
                <a:lnTo>
                  <a:pt x="91725" y="468296"/>
                </a:lnTo>
                <a:lnTo>
                  <a:pt x="60423" y="436333"/>
                </a:lnTo>
                <a:lnTo>
                  <a:pt x="34955" y="400389"/>
                </a:lnTo>
                <a:lnTo>
                  <a:pt x="15965" y="361029"/>
                </a:lnTo>
                <a:lnTo>
                  <a:pt x="4098" y="318818"/>
                </a:lnTo>
                <a:lnTo>
                  <a:pt x="0" y="274319"/>
                </a:lnTo>
                <a:close/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980044" y="2897251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9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7698993" y="1730120"/>
            <a:ext cx="1242060" cy="1055370"/>
            <a:chOff x="7698993" y="1730120"/>
            <a:chExt cx="1242060" cy="1055370"/>
          </a:xfrm>
        </p:grpSpPr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63635" y="1730247"/>
              <a:ext cx="196215" cy="241807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698993" y="1730120"/>
              <a:ext cx="1242060" cy="1055370"/>
            </a:xfrm>
            <a:custGeom>
              <a:avLst/>
              <a:gdLst/>
              <a:ahLst/>
              <a:cxnLst/>
              <a:rect l="l" t="t" r="r" b="b"/>
              <a:pathLst>
                <a:path w="1242059" h="1055370">
                  <a:moveTo>
                    <a:pt x="135890" y="6477"/>
                  </a:moveTo>
                  <a:lnTo>
                    <a:pt x="134366" y="2794"/>
                  </a:lnTo>
                  <a:lnTo>
                    <a:pt x="131191" y="1397"/>
                  </a:lnTo>
                  <a:lnTo>
                    <a:pt x="127889" y="0"/>
                  </a:lnTo>
                  <a:lnTo>
                    <a:pt x="124206" y="1524"/>
                  </a:lnTo>
                  <a:lnTo>
                    <a:pt x="122809" y="4699"/>
                  </a:lnTo>
                  <a:lnTo>
                    <a:pt x="29146" y="222021"/>
                  </a:lnTo>
                  <a:lnTo>
                    <a:pt x="0" y="209423"/>
                  </a:lnTo>
                  <a:lnTo>
                    <a:pt x="4826" y="294513"/>
                  </a:lnTo>
                  <a:lnTo>
                    <a:pt x="65443" y="243459"/>
                  </a:lnTo>
                  <a:lnTo>
                    <a:pt x="69977" y="239649"/>
                  </a:lnTo>
                  <a:lnTo>
                    <a:pt x="40805" y="227050"/>
                  </a:lnTo>
                  <a:lnTo>
                    <a:pt x="134493" y="9779"/>
                  </a:lnTo>
                  <a:lnTo>
                    <a:pt x="135890" y="6477"/>
                  </a:lnTo>
                  <a:close/>
                </a:path>
                <a:path w="1242059" h="1055370">
                  <a:moveTo>
                    <a:pt x="349377" y="1055243"/>
                  </a:moveTo>
                  <a:lnTo>
                    <a:pt x="339826" y="1013333"/>
                  </a:lnTo>
                  <a:lnTo>
                    <a:pt x="330454" y="972185"/>
                  </a:lnTo>
                  <a:lnTo>
                    <a:pt x="305981" y="992327"/>
                  </a:lnTo>
                  <a:lnTo>
                    <a:pt x="105791" y="748411"/>
                  </a:lnTo>
                  <a:lnTo>
                    <a:pt x="103505" y="745744"/>
                  </a:lnTo>
                  <a:lnTo>
                    <a:pt x="99568" y="745363"/>
                  </a:lnTo>
                  <a:lnTo>
                    <a:pt x="96774" y="747522"/>
                  </a:lnTo>
                  <a:lnTo>
                    <a:pt x="94107" y="749808"/>
                  </a:lnTo>
                  <a:lnTo>
                    <a:pt x="93726" y="753745"/>
                  </a:lnTo>
                  <a:lnTo>
                    <a:pt x="95885" y="756539"/>
                  </a:lnTo>
                  <a:lnTo>
                    <a:pt x="296151" y="1000417"/>
                  </a:lnTo>
                  <a:lnTo>
                    <a:pt x="271653" y="1020572"/>
                  </a:lnTo>
                  <a:lnTo>
                    <a:pt x="349377" y="1055243"/>
                  </a:lnTo>
                  <a:close/>
                </a:path>
                <a:path w="1242059" h="1055370">
                  <a:moveTo>
                    <a:pt x="1242060" y="956691"/>
                  </a:moveTo>
                  <a:lnTo>
                    <a:pt x="1236738" y="910717"/>
                  </a:lnTo>
                  <a:lnTo>
                    <a:pt x="1232281" y="872109"/>
                  </a:lnTo>
                  <a:lnTo>
                    <a:pt x="1205687" y="889482"/>
                  </a:lnTo>
                  <a:lnTo>
                    <a:pt x="1084199" y="703453"/>
                  </a:lnTo>
                  <a:lnTo>
                    <a:pt x="1080262" y="702564"/>
                  </a:lnTo>
                  <a:lnTo>
                    <a:pt x="1074420" y="706374"/>
                  </a:lnTo>
                  <a:lnTo>
                    <a:pt x="1073531" y="710311"/>
                  </a:lnTo>
                  <a:lnTo>
                    <a:pt x="1195095" y="896404"/>
                  </a:lnTo>
                  <a:lnTo>
                    <a:pt x="1168527" y="913765"/>
                  </a:lnTo>
                  <a:lnTo>
                    <a:pt x="1242060" y="956691"/>
                  </a:lnTo>
                  <a:close/>
                </a:path>
              </a:pathLst>
            </a:custGeom>
            <a:solidFill>
              <a:srgbClr val="4512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/>
          <p:nvPr/>
        </p:nvSpPr>
        <p:spPr>
          <a:xfrm>
            <a:off x="9978390" y="1265682"/>
            <a:ext cx="628015" cy="548640"/>
          </a:xfrm>
          <a:custGeom>
            <a:avLst/>
            <a:gdLst/>
            <a:ahLst/>
            <a:cxnLst/>
            <a:rect l="l" t="t" r="r" b="b"/>
            <a:pathLst>
              <a:path w="628015" h="548639">
                <a:moveTo>
                  <a:pt x="0" y="274319"/>
                </a:moveTo>
                <a:lnTo>
                  <a:pt x="4109" y="229821"/>
                </a:lnTo>
                <a:lnTo>
                  <a:pt x="16008" y="187610"/>
                </a:lnTo>
                <a:lnTo>
                  <a:pt x="35047" y="148250"/>
                </a:lnTo>
                <a:lnTo>
                  <a:pt x="60582" y="112306"/>
                </a:lnTo>
                <a:lnTo>
                  <a:pt x="91963" y="80343"/>
                </a:lnTo>
                <a:lnTo>
                  <a:pt x="128546" y="52925"/>
                </a:lnTo>
                <a:lnTo>
                  <a:pt x="169682" y="30617"/>
                </a:lnTo>
                <a:lnTo>
                  <a:pt x="214725" y="13984"/>
                </a:lnTo>
                <a:lnTo>
                  <a:pt x="263028" y="3590"/>
                </a:lnTo>
                <a:lnTo>
                  <a:pt x="313943" y="0"/>
                </a:lnTo>
                <a:lnTo>
                  <a:pt x="364859" y="3590"/>
                </a:lnTo>
                <a:lnTo>
                  <a:pt x="413162" y="13984"/>
                </a:lnTo>
                <a:lnTo>
                  <a:pt x="458205" y="30617"/>
                </a:lnTo>
                <a:lnTo>
                  <a:pt x="499341" y="52925"/>
                </a:lnTo>
                <a:lnTo>
                  <a:pt x="535924" y="80343"/>
                </a:lnTo>
                <a:lnTo>
                  <a:pt x="567305" y="112306"/>
                </a:lnTo>
                <a:lnTo>
                  <a:pt x="592840" y="148250"/>
                </a:lnTo>
                <a:lnTo>
                  <a:pt x="611879" y="187610"/>
                </a:lnTo>
                <a:lnTo>
                  <a:pt x="623778" y="229821"/>
                </a:lnTo>
                <a:lnTo>
                  <a:pt x="627887" y="274319"/>
                </a:lnTo>
                <a:lnTo>
                  <a:pt x="623778" y="318818"/>
                </a:lnTo>
                <a:lnTo>
                  <a:pt x="611879" y="361029"/>
                </a:lnTo>
                <a:lnTo>
                  <a:pt x="592840" y="400389"/>
                </a:lnTo>
                <a:lnTo>
                  <a:pt x="567305" y="436333"/>
                </a:lnTo>
                <a:lnTo>
                  <a:pt x="535924" y="468296"/>
                </a:lnTo>
                <a:lnTo>
                  <a:pt x="499341" y="495714"/>
                </a:lnTo>
                <a:lnTo>
                  <a:pt x="458205" y="518022"/>
                </a:lnTo>
                <a:lnTo>
                  <a:pt x="413162" y="534655"/>
                </a:lnTo>
                <a:lnTo>
                  <a:pt x="364859" y="545049"/>
                </a:lnTo>
                <a:lnTo>
                  <a:pt x="313943" y="548639"/>
                </a:lnTo>
                <a:lnTo>
                  <a:pt x="263028" y="545049"/>
                </a:lnTo>
                <a:lnTo>
                  <a:pt x="214725" y="534655"/>
                </a:lnTo>
                <a:lnTo>
                  <a:pt x="169682" y="518022"/>
                </a:lnTo>
                <a:lnTo>
                  <a:pt x="128546" y="495714"/>
                </a:lnTo>
                <a:lnTo>
                  <a:pt x="91963" y="468296"/>
                </a:lnTo>
                <a:lnTo>
                  <a:pt x="60582" y="436333"/>
                </a:lnTo>
                <a:lnTo>
                  <a:pt x="35047" y="400389"/>
                </a:lnTo>
                <a:lnTo>
                  <a:pt x="16008" y="361029"/>
                </a:lnTo>
                <a:lnTo>
                  <a:pt x="4109" y="318818"/>
                </a:lnTo>
                <a:lnTo>
                  <a:pt x="0" y="274319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0165460" y="1376298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23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508997" y="2010917"/>
            <a:ext cx="626745" cy="548640"/>
          </a:xfrm>
          <a:custGeom>
            <a:avLst/>
            <a:gdLst/>
            <a:ahLst/>
            <a:cxnLst/>
            <a:rect l="l" t="t" r="r" b="b"/>
            <a:pathLst>
              <a:path w="626745" h="548639">
                <a:moveTo>
                  <a:pt x="0" y="274320"/>
                </a:moveTo>
                <a:lnTo>
                  <a:pt x="4098" y="229821"/>
                </a:lnTo>
                <a:lnTo>
                  <a:pt x="15965" y="187610"/>
                </a:lnTo>
                <a:lnTo>
                  <a:pt x="34955" y="148250"/>
                </a:lnTo>
                <a:lnTo>
                  <a:pt x="60423" y="112306"/>
                </a:lnTo>
                <a:lnTo>
                  <a:pt x="91725" y="80343"/>
                </a:lnTo>
                <a:lnTo>
                  <a:pt x="128217" y="52925"/>
                </a:lnTo>
                <a:lnTo>
                  <a:pt x="169253" y="30617"/>
                </a:lnTo>
                <a:lnTo>
                  <a:pt x="214189" y="13984"/>
                </a:lnTo>
                <a:lnTo>
                  <a:pt x="262380" y="3590"/>
                </a:lnTo>
                <a:lnTo>
                  <a:pt x="313181" y="0"/>
                </a:lnTo>
                <a:lnTo>
                  <a:pt x="363983" y="3590"/>
                </a:lnTo>
                <a:lnTo>
                  <a:pt x="412174" y="13984"/>
                </a:lnTo>
                <a:lnTo>
                  <a:pt x="457110" y="30617"/>
                </a:lnTo>
                <a:lnTo>
                  <a:pt x="498146" y="52925"/>
                </a:lnTo>
                <a:lnTo>
                  <a:pt x="534638" y="80343"/>
                </a:lnTo>
                <a:lnTo>
                  <a:pt x="565940" y="112306"/>
                </a:lnTo>
                <a:lnTo>
                  <a:pt x="591408" y="148250"/>
                </a:lnTo>
                <a:lnTo>
                  <a:pt x="610398" y="187610"/>
                </a:lnTo>
                <a:lnTo>
                  <a:pt x="622265" y="229821"/>
                </a:lnTo>
                <a:lnTo>
                  <a:pt x="626363" y="274320"/>
                </a:lnTo>
                <a:lnTo>
                  <a:pt x="622265" y="318818"/>
                </a:lnTo>
                <a:lnTo>
                  <a:pt x="610398" y="361029"/>
                </a:lnTo>
                <a:lnTo>
                  <a:pt x="591408" y="400389"/>
                </a:lnTo>
                <a:lnTo>
                  <a:pt x="565940" y="436333"/>
                </a:lnTo>
                <a:lnTo>
                  <a:pt x="534638" y="468296"/>
                </a:lnTo>
                <a:lnTo>
                  <a:pt x="498146" y="495714"/>
                </a:lnTo>
                <a:lnTo>
                  <a:pt x="457110" y="518022"/>
                </a:lnTo>
                <a:lnTo>
                  <a:pt x="412174" y="534655"/>
                </a:lnTo>
                <a:lnTo>
                  <a:pt x="363983" y="545049"/>
                </a:lnTo>
                <a:lnTo>
                  <a:pt x="313181" y="548640"/>
                </a:lnTo>
                <a:lnTo>
                  <a:pt x="262380" y="545049"/>
                </a:lnTo>
                <a:lnTo>
                  <a:pt x="214189" y="534655"/>
                </a:lnTo>
                <a:lnTo>
                  <a:pt x="169253" y="518022"/>
                </a:lnTo>
                <a:lnTo>
                  <a:pt x="128217" y="495714"/>
                </a:lnTo>
                <a:lnTo>
                  <a:pt x="91725" y="468296"/>
                </a:lnTo>
                <a:lnTo>
                  <a:pt x="60423" y="436333"/>
                </a:lnTo>
                <a:lnTo>
                  <a:pt x="34955" y="400389"/>
                </a:lnTo>
                <a:lnTo>
                  <a:pt x="15965" y="361029"/>
                </a:lnTo>
                <a:lnTo>
                  <a:pt x="4098" y="318818"/>
                </a:lnTo>
                <a:lnTo>
                  <a:pt x="0" y="274320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9753092" y="212217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0488930" y="1968245"/>
            <a:ext cx="626745" cy="548640"/>
          </a:xfrm>
          <a:custGeom>
            <a:avLst/>
            <a:gdLst/>
            <a:ahLst/>
            <a:cxnLst/>
            <a:rect l="l" t="t" r="r" b="b"/>
            <a:pathLst>
              <a:path w="626745" h="548639">
                <a:moveTo>
                  <a:pt x="0" y="274319"/>
                </a:moveTo>
                <a:lnTo>
                  <a:pt x="4098" y="229821"/>
                </a:lnTo>
                <a:lnTo>
                  <a:pt x="15965" y="187610"/>
                </a:lnTo>
                <a:lnTo>
                  <a:pt x="34955" y="148250"/>
                </a:lnTo>
                <a:lnTo>
                  <a:pt x="60423" y="112306"/>
                </a:lnTo>
                <a:lnTo>
                  <a:pt x="91725" y="80343"/>
                </a:lnTo>
                <a:lnTo>
                  <a:pt x="128217" y="52925"/>
                </a:lnTo>
                <a:lnTo>
                  <a:pt x="169253" y="30617"/>
                </a:lnTo>
                <a:lnTo>
                  <a:pt x="214189" y="13984"/>
                </a:lnTo>
                <a:lnTo>
                  <a:pt x="262380" y="3590"/>
                </a:lnTo>
                <a:lnTo>
                  <a:pt x="313181" y="0"/>
                </a:lnTo>
                <a:lnTo>
                  <a:pt x="363983" y="3590"/>
                </a:lnTo>
                <a:lnTo>
                  <a:pt x="412174" y="13984"/>
                </a:lnTo>
                <a:lnTo>
                  <a:pt x="457110" y="30617"/>
                </a:lnTo>
                <a:lnTo>
                  <a:pt x="498146" y="52925"/>
                </a:lnTo>
                <a:lnTo>
                  <a:pt x="534638" y="80343"/>
                </a:lnTo>
                <a:lnTo>
                  <a:pt x="565940" y="112306"/>
                </a:lnTo>
                <a:lnTo>
                  <a:pt x="591408" y="148250"/>
                </a:lnTo>
                <a:lnTo>
                  <a:pt x="610398" y="187610"/>
                </a:lnTo>
                <a:lnTo>
                  <a:pt x="622265" y="229821"/>
                </a:lnTo>
                <a:lnTo>
                  <a:pt x="626364" y="274319"/>
                </a:lnTo>
                <a:lnTo>
                  <a:pt x="622265" y="318818"/>
                </a:lnTo>
                <a:lnTo>
                  <a:pt x="610398" y="361029"/>
                </a:lnTo>
                <a:lnTo>
                  <a:pt x="591408" y="400389"/>
                </a:lnTo>
                <a:lnTo>
                  <a:pt x="565940" y="436333"/>
                </a:lnTo>
                <a:lnTo>
                  <a:pt x="534638" y="468296"/>
                </a:lnTo>
                <a:lnTo>
                  <a:pt x="498146" y="495714"/>
                </a:lnTo>
                <a:lnTo>
                  <a:pt x="457110" y="518022"/>
                </a:lnTo>
                <a:lnTo>
                  <a:pt x="412174" y="534655"/>
                </a:lnTo>
                <a:lnTo>
                  <a:pt x="363983" y="545049"/>
                </a:lnTo>
                <a:lnTo>
                  <a:pt x="313181" y="548639"/>
                </a:lnTo>
                <a:lnTo>
                  <a:pt x="262380" y="545049"/>
                </a:lnTo>
                <a:lnTo>
                  <a:pt x="214189" y="534655"/>
                </a:lnTo>
                <a:lnTo>
                  <a:pt x="169253" y="518022"/>
                </a:lnTo>
                <a:lnTo>
                  <a:pt x="128217" y="495714"/>
                </a:lnTo>
                <a:lnTo>
                  <a:pt x="91725" y="468296"/>
                </a:lnTo>
                <a:lnTo>
                  <a:pt x="60423" y="436333"/>
                </a:lnTo>
                <a:lnTo>
                  <a:pt x="34955" y="400389"/>
                </a:lnTo>
                <a:lnTo>
                  <a:pt x="15965" y="361029"/>
                </a:lnTo>
                <a:lnTo>
                  <a:pt x="4098" y="318818"/>
                </a:lnTo>
                <a:lnTo>
                  <a:pt x="0" y="274319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0675111" y="2079497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34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0993373" y="2692145"/>
            <a:ext cx="628015" cy="548640"/>
          </a:xfrm>
          <a:custGeom>
            <a:avLst/>
            <a:gdLst/>
            <a:ahLst/>
            <a:cxnLst/>
            <a:rect l="l" t="t" r="r" b="b"/>
            <a:pathLst>
              <a:path w="628015" h="548639">
                <a:moveTo>
                  <a:pt x="0" y="274319"/>
                </a:moveTo>
                <a:lnTo>
                  <a:pt x="4109" y="229821"/>
                </a:lnTo>
                <a:lnTo>
                  <a:pt x="16008" y="187610"/>
                </a:lnTo>
                <a:lnTo>
                  <a:pt x="35047" y="148250"/>
                </a:lnTo>
                <a:lnTo>
                  <a:pt x="60582" y="112306"/>
                </a:lnTo>
                <a:lnTo>
                  <a:pt x="91963" y="80343"/>
                </a:lnTo>
                <a:lnTo>
                  <a:pt x="128546" y="52925"/>
                </a:lnTo>
                <a:lnTo>
                  <a:pt x="169682" y="30617"/>
                </a:lnTo>
                <a:lnTo>
                  <a:pt x="214725" y="13984"/>
                </a:lnTo>
                <a:lnTo>
                  <a:pt x="263028" y="3590"/>
                </a:lnTo>
                <a:lnTo>
                  <a:pt x="313944" y="0"/>
                </a:lnTo>
                <a:lnTo>
                  <a:pt x="364859" y="3590"/>
                </a:lnTo>
                <a:lnTo>
                  <a:pt x="413162" y="13984"/>
                </a:lnTo>
                <a:lnTo>
                  <a:pt x="458205" y="30617"/>
                </a:lnTo>
                <a:lnTo>
                  <a:pt x="499341" y="52925"/>
                </a:lnTo>
                <a:lnTo>
                  <a:pt x="535924" y="80343"/>
                </a:lnTo>
                <a:lnTo>
                  <a:pt x="567305" y="112306"/>
                </a:lnTo>
                <a:lnTo>
                  <a:pt x="592840" y="148250"/>
                </a:lnTo>
                <a:lnTo>
                  <a:pt x="611879" y="187610"/>
                </a:lnTo>
                <a:lnTo>
                  <a:pt x="623778" y="229821"/>
                </a:lnTo>
                <a:lnTo>
                  <a:pt x="627887" y="274319"/>
                </a:lnTo>
                <a:lnTo>
                  <a:pt x="623778" y="318818"/>
                </a:lnTo>
                <a:lnTo>
                  <a:pt x="611879" y="361029"/>
                </a:lnTo>
                <a:lnTo>
                  <a:pt x="592840" y="400389"/>
                </a:lnTo>
                <a:lnTo>
                  <a:pt x="567305" y="436333"/>
                </a:lnTo>
                <a:lnTo>
                  <a:pt x="535924" y="468296"/>
                </a:lnTo>
                <a:lnTo>
                  <a:pt x="499341" y="495714"/>
                </a:lnTo>
                <a:lnTo>
                  <a:pt x="458205" y="518022"/>
                </a:lnTo>
                <a:lnTo>
                  <a:pt x="413162" y="534655"/>
                </a:lnTo>
                <a:lnTo>
                  <a:pt x="364859" y="545049"/>
                </a:lnTo>
                <a:lnTo>
                  <a:pt x="313944" y="548639"/>
                </a:lnTo>
                <a:lnTo>
                  <a:pt x="263028" y="545049"/>
                </a:lnTo>
                <a:lnTo>
                  <a:pt x="214725" y="534655"/>
                </a:lnTo>
                <a:lnTo>
                  <a:pt x="169682" y="518022"/>
                </a:lnTo>
                <a:lnTo>
                  <a:pt x="128546" y="495714"/>
                </a:lnTo>
                <a:lnTo>
                  <a:pt x="91963" y="468296"/>
                </a:lnTo>
                <a:lnTo>
                  <a:pt x="60582" y="436333"/>
                </a:lnTo>
                <a:lnTo>
                  <a:pt x="35047" y="400389"/>
                </a:lnTo>
                <a:lnTo>
                  <a:pt x="16008" y="361029"/>
                </a:lnTo>
                <a:lnTo>
                  <a:pt x="4109" y="318818"/>
                </a:lnTo>
                <a:lnTo>
                  <a:pt x="0" y="274319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1180191" y="2802763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56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9978390" y="2782061"/>
            <a:ext cx="628015" cy="548640"/>
          </a:xfrm>
          <a:custGeom>
            <a:avLst/>
            <a:gdLst/>
            <a:ahLst/>
            <a:cxnLst/>
            <a:rect l="l" t="t" r="r" b="b"/>
            <a:pathLst>
              <a:path w="628015" h="548639">
                <a:moveTo>
                  <a:pt x="0" y="274320"/>
                </a:moveTo>
                <a:lnTo>
                  <a:pt x="4109" y="229821"/>
                </a:lnTo>
                <a:lnTo>
                  <a:pt x="16008" y="187610"/>
                </a:lnTo>
                <a:lnTo>
                  <a:pt x="35047" y="148250"/>
                </a:lnTo>
                <a:lnTo>
                  <a:pt x="60582" y="112306"/>
                </a:lnTo>
                <a:lnTo>
                  <a:pt x="91963" y="80343"/>
                </a:lnTo>
                <a:lnTo>
                  <a:pt x="128546" y="52925"/>
                </a:lnTo>
                <a:lnTo>
                  <a:pt x="169682" y="30617"/>
                </a:lnTo>
                <a:lnTo>
                  <a:pt x="214725" y="13984"/>
                </a:lnTo>
                <a:lnTo>
                  <a:pt x="263028" y="3590"/>
                </a:lnTo>
                <a:lnTo>
                  <a:pt x="313943" y="0"/>
                </a:lnTo>
                <a:lnTo>
                  <a:pt x="364859" y="3590"/>
                </a:lnTo>
                <a:lnTo>
                  <a:pt x="413162" y="13984"/>
                </a:lnTo>
                <a:lnTo>
                  <a:pt x="458205" y="30617"/>
                </a:lnTo>
                <a:lnTo>
                  <a:pt x="499341" y="52925"/>
                </a:lnTo>
                <a:lnTo>
                  <a:pt x="535924" y="80343"/>
                </a:lnTo>
                <a:lnTo>
                  <a:pt x="567305" y="112306"/>
                </a:lnTo>
                <a:lnTo>
                  <a:pt x="592840" y="148250"/>
                </a:lnTo>
                <a:lnTo>
                  <a:pt x="611879" y="187610"/>
                </a:lnTo>
                <a:lnTo>
                  <a:pt x="623778" y="229821"/>
                </a:lnTo>
                <a:lnTo>
                  <a:pt x="627887" y="274320"/>
                </a:lnTo>
                <a:lnTo>
                  <a:pt x="623778" y="318818"/>
                </a:lnTo>
                <a:lnTo>
                  <a:pt x="611879" y="361029"/>
                </a:lnTo>
                <a:lnTo>
                  <a:pt x="592840" y="400389"/>
                </a:lnTo>
                <a:lnTo>
                  <a:pt x="567305" y="436333"/>
                </a:lnTo>
                <a:lnTo>
                  <a:pt x="535924" y="468296"/>
                </a:lnTo>
                <a:lnTo>
                  <a:pt x="499341" y="495714"/>
                </a:lnTo>
                <a:lnTo>
                  <a:pt x="458205" y="518022"/>
                </a:lnTo>
                <a:lnTo>
                  <a:pt x="413162" y="534655"/>
                </a:lnTo>
                <a:lnTo>
                  <a:pt x="364859" y="545049"/>
                </a:lnTo>
                <a:lnTo>
                  <a:pt x="313943" y="548639"/>
                </a:lnTo>
                <a:lnTo>
                  <a:pt x="263028" y="545049"/>
                </a:lnTo>
                <a:lnTo>
                  <a:pt x="214725" y="534655"/>
                </a:lnTo>
                <a:lnTo>
                  <a:pt x="169682" y="518022"/>
                </a:lnTo>
                <a:lnTo>
                  <a:pt x="128546" y="495714"/>
                </a:lnTo>
                <a:lnTo>
                  <a:pt x="91963" y="468296"/>
                </a:lnTo>
                <a:lnTo>
                  <a:pt x="60582" y="436333"/>
                </a:lnTo>
                <a:lnTo>
                  <a:pt x="35047" y="400389"/>
                </a:lnTo>
                <a:lnTo>
                  <a:pt x="16008" y="361029"/>
                </a:lnTo>
                <a:lnTo>
                  <a:pt x="4109" y="318818"/>
                </a:lnTo>
                <a:lnTo>
                  <a:pt x="0" y="274320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0223372" y="2893009"/>
            <a:ext cx="1403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9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0616945" y="3536441"/>
            <a:ext cx="626745" cy="548640"/>
          </a:xfrm>
          <a:custGeom>
            <a:avLst/>
            <a:gdLst/>
            <a:ahLst/>
            <a:cxnLst/>
            <a:rect l="l" t="t" r="r" b="b"/>
            <a:pathLst>
              <a:path w="626745" h="548639">
                <a:moveTo>
                  <a:pt x="0" y="274320"/>
                </a:moveTo>
                <a:lnTo>
                  <a:pt x="4098" y="229821"/>
                </a:lnTo>
                <a:lnTo>
                  <a:pt x="15965" y="187610"/>
                </a:lnTo>
                <a:lnTo>
                  <a:pt x="34955" y="148250"/>
                </a:lnTo>
                <a:lnTo>
                  <a:pt x="60423" y="112306"/>
                </a:lnTo>
                <a:lnTo>
                  <a:pt x="91725" y="80343"/>
                </a:lnTo>
                <a:lnTo>
                  <a:pt x="128217" y="52925"/>
                </a:lnTo>
                <a:lnTo>
                  <a:pt x="169253" y="30617"/>
                </a:lnTo>
                <a:lnTo>
                  <a:pt x="214189" y="13984"/>
                </a:lnTo>
                <a:lnTo>
                  <a:pt x="262380" y="3590"/>
                </a:lnTo>
                <a:lnTo>
                  <a:pt x="313181" y="0"/>
                </a:lnTo>
                <a:lnTo>
                  <a:pt x="363983" y="3590"/>
                </a:lnTo>
                <a:lnTo>
                  <a:pt x="412174" y="13984"/>
                </a:lnTo>
                <a:lnTo>
                  <a:pt x="457110" y="30617"/>
                </a:lnTo>
                <a:lnTo>
                  <a:pt x="498146" y="52925"/>
                </a:lnTo>
                <a:lnTo>
                  <a:pt x="534638" y="80343"/>
                </a:lnTo>
                <a:lnTo>
                  <a:pt x="565940" y="112306"/>
                </a:lnTo>
                <a:lnTo>
                  <a:pt x="591408" y="148250"/>
                </a:lnTo>
                <a:lnTo>
                  <a:pt x="610398" y="187610"/>
                </a:lnTo>
                <a:lnTo>
                  <a:pt x="622265" y="229821"/>
                </a:lnTo>
                <a:lnTo>
                  <a:pt x="626363" y="274320"/>
                </a:lnTo>
                <a:lnTo>
                  <a:pt x="622265" y="318818"/>
                </a:lnTo>
                <a:lnTo>
                  <a:pt x="610398" y="361029"/>
                </a:lnTo>
                <a:lnTo>
                  <a:pt x="591408" y="400389"/>
                </a:lnTo>
                <a:lnTo>
                  <a:pt x="565940" y="436333"/>
                </a:lnTo>
                <a:lnTo>
                  <a:pt x="534638" y="468296"/>
                </a:lnTo>
                <a:lnTo>
                  <a:pt x="498146" y="495714"/>
                </a:lnTo>
                <a:lnTo>
                  <a:pt x="457110" y="518022"/>
                </a:lnTo>
                <a:lnTo>
                  <a:pt x="412174" y="534655"/>
                </a:lnTo>
                <a:lnTo>
                  <a:pt x="363983" y="545049"/>
                </a:lnTo>
                <a:lnTo>
                  <a:pt x="313181" y="548640"/>
                </a:lnTo>
                <a:lnTo>
                  <a:pt x="262380" y="545049"/>
                </a:lnTo>
                <a:lnTo>
                  <a:pt x="214189" y="534655"/>
                </a:lnTo>
                <a:lnTo>
                  <a:pt x="169253" y="518022"/>
                </a:lnTo>
                <a:lnTo>
                  <a:pt x="128217" y="495714"/>
                </a:lnTo>
                <a:lnTo>
                  <a:pt x="91725" y="468296"/>
                </a:lnTo>
                <a:lnTo>
                  <a:pt x="60423" y="436333"/>
                </a:lnTo>
                <a:lnTo>
                  <a:pt x="34955" y="400389"/>
                </a:lnTo>
                <a:lnTo>
                  <a:pt x="15965" y="361029"/>
                </a:lnTo>
                <a:lnTo>
                  <a:pt x="4098" y="318818"/>
                </a:lnTo>
                <a:lnTo>
                  <a:pt x="0" y="274320"/>
                </a:lnTo>
                <a:close/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0803381" y="3647643"/>
            <a:ext cx="2540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Trebuchet MS"/>
                <a:cs typeface="Trebuchet MS"/>
              </a:rPr>
              <a:t>41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9930130" y="1751457"/>
            <a:ext cx="1267460" cy="1837055"/>
            <a:chOff x="9930130" y="1751457"/>
            <a:chExt cx="1267460" cy="1837055"/>
          </a:xfrm>
        </p:grpSpPr>
        <p:pic>
          <p:nvPicPr>
            <p:cNvPr id="56" name="object 5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94772" y="1751584"/>
              <a:ext cx="196214" cy="241807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9930130" y="1751456"/>
              <a:ext cx="1267460" cy="1837055"/>
            </a:xfrm>
            <a:custGeom>
              <a:avLst/>
              <a:gdLst/>
              <a:ahLst/>
              <a:cxnLst/>
              <a:rect l="l" t="t" r="r" b="b"/>
              <a:pathLst>
                <a:path w="1267459" h="1837054">
                  <a:moveTo>
                    <a:pt x="135890" y="6477"/>
                  </a:moveTo>
                  <a:lnTo>
                    <a:pt x="134366" y="2794"/>
                  </a:lnTo>
                  <a:lnTo>
                    <a:pt x="131191" y="1397"/>
                  </a:lnTo>
                  <a:lnTo>
                    <a:pt x="127889" y="0"/>
                  </a:lnTo>
                  <a:lnTo>
                    <a:pt x="124206" y="1524"/>
                  </a:lnTo>
                  <a:lnTo>
                    <a:pt x="122809" y="4699"/>
                  </a:lnTo>
                  <a:lnTo>
                    <a:pt x="29146" y="222021"/>
                  </a:lnTo>
                  <a:lnTo>
                    <a:pt x="0" y="209423"/>
                  </a:lnTo>
                  <a:lnTo>
                    <a:pt x="4826" y="294513"/>
                  </a:lnTo>
                  <a:lnTo>
                    <a:pt x="65443" y="243459"/>
                  </a:lnTo>
                  <a:lnTo>
                    <a:pt x="69977" y="239649"/>
                  </a:lnTo>
                  <a:lnTo>
                    <a:pt x="40805" y="227050"/>
                  </a:lnTo>
                  <a:lnTo>
                    <a:pt x="134493" y="9779"/>
                  </a:lnTo>
                  <a:lnTo>
                    <a:pt x="135890" y="6477"/>
                  </a:lnTo>
                  <a:close/>
                </a:path>
                <a:path w="1267459" h="1837054">
                  <a:moveTo>
                    <a:pt x="349377" y="1056767"/>
                  </a:moveTo>
                  <a:lnTo>
                    <a:pt x="339826" y="1014857"/>
                  </a:lnTo>
                  <a:lnTo>
                    <a:pt x="330454" y="973709"/>
                  </a:lnTo>
                  <a:lnTo>
                    <a:pt x="305981" y="993851"/>
                  </a:lnTo>
                  <a:lnTo>
                    <a:pt x="105791" y="749935"/>
                  </a:lnTo>
                  <a:lnTo>
                    <a:pt x="103505" y="747268"/>
                  </a:lnTo>
                  <a:lnTo>
                    <a:pt x="99568" y="746887"/>
                  </a:lnTo>
                  <a:lnTo>
                    <a:pt x="96774" y="749046"/>
                  </a:lnTo>
                  <a:lnTo>
                    <a:pt x="94107" y="751332"/>
                  </a:lnTo>
                  <a:lnTo>
                    <a:pt x="93726" y="755269"/>
                  </a:lnTo>
                  <a:lnTo>
                    <a:pt x="95885" y="758063"/>
                  </a:lnTo>
                  <a:lnTo>
                    <a:pt x="296151" y="1001941"/>
                  </a:lnTo>
                  <a:lnTo>
                    <a:pt x="271653" y="1022096"/>
                  </a:lnTo>
                  <a:lnTo>
                    <a:pt x="349377" y="1056767"/>
                  </a:lnTo>
                  <a:close/>
                </a:path>
                <a:path w="1267459" h="1837054">
                  <a:moveTo>
                    <a:pt x="1242060" y="958215"/>
                  </a:moveTo>
                  <a:lnTo>
                    <a:pt x="1236738" y="912241"/>
                  </a:lnTo>
                  <a:lnTo>
                    <a:pt x="1232281" y="873633"/>
                  </a:lnTo>
                  <a:lnTo>
                    <a:pt x="1205687" y="891006"/>
                  </a:lnTo>
                  <a:lnTo>
                    <a:pt x="1084199" y="704977"/>
                  </a:lnTo>
                  <a:lnTo>
                    <a:pt x="1080262" y="704088"/>
                  </a:lnTo>
                  <a:lnTo>
                    <a:pt x="1074420" y="707898"/>
                  </a:lnTo>
                  <a:lnTo>
                    <a:pt x="1073531" y="711835"/>
                  </a:lnTo>
                  <a:lnTo>
                    <a:pt x="1195095" y="897928"/>
                  </a:lnTo>
                  <a:lnTo>
                    <a:pt x="1168527" y="915289"/>
                  </a:lnTo>
                  <a:lnTo>
                    <a:pt x="1242060" y="958215"/>
                  </a:lnTo>
                  <a:close/>
                </a:path>
                <a:path w="1267459" h="1837054">
                  <a:moveTo>
                    <a:pt x="1267333" y="1458722"/>
                  </a:moveTo>
                  <a:lnTo>
                    <a:pt x="1265809" y="1455039"/>
                  </a:lnTo>
                  <a:lnTo>
                    <a:pt x="1262507" y="1453769"/>
                  </a:lnTo>
                  <a:lnTo>
                    <a:pt x="1259332" y="1452372"/>
                  </a:lnTo>
                  <a:lnTo>
                    <a:pt x="1255522" y="1453896"/>
                  </a:lnTo>
                  <a:lnTo>
                    <a:pt x="1254252" y="1457198"/>
                  </a:lnTo>
                  <a:lnTo>
                    <a:pt x="1128293" y="1763649"/>
                  </a:lnTo>
                  <a:lnTo>
                    <a:pt x="1098931" y="1751584"/>
                  </a:lnTo>
                  <a:lnTo>
                    <a:pt x="1105154" y="1836547"/>
                  </a:lnTo>
                  <a:lnTo>
                    <a:pt x="1164310" y="1784985"/>
                  </a:lnTo>
                  <a:lnTo>
                    <a:pt x="1169416" y="1780540"/>
                  </a:lnTo>
                  <a:lnTo>
                    <a:pt x="1139990" y="1768462"/>
                  </a:lnTo>
                  <a:lnTo>
                    <a:pt x="1265936" y="1462024"/>
                  </a:lnTo>
                  <a:lnTo>
                    <a:pt x="1267333" y="1458722"/>
                  </a:lnTo>
                  <a:close/>
                </a:path>
              </a:pathLst>
            </a:custGeom>
            <a:solidFill>
              <a:srgbClr val="4512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/>
          <p:nvPr/>
        </p:nvSpPr>
        <p:spPr>
          <a:xfrm>
            <a:off x="2161794" y="3627882"/>
            <a:ext cx="626745" cy="548640"/>
          </a:xfrm>
          <a:custGeom>
            <a:avLst/>
            <a:gdLst/>
            <a:ahLst/>
            <a:cxnLst/>
            <a:rect l="l" t="t" r="r" b="b"/>
            <a:pathLst>
              <a:path w="626744" h="548639">
                <a:moveTo>
                  <a:pt x="0" y="274320"/>
                </a:moveTo>
                <a:lnTo>
                  <a:pt x="4098" y="229821"/>
                </a:lnTo>
                <a:lnTo>
                  <a:pt x="15965" y="187610"/>
                </a:lnTo>
                <a:lnTo>
                  <a:pt x="34955" y="148250"/>
                </a:lnTo>
                <a:lnTo>
                  <a:pt x="60423" y="112306"/>
                </a:lnTo>
                <a:lnTo>
                  <a:pt x="91725" y="80343"/>
                </a:lnTo>
                <a:lnTo>
                  <a:pt x="128217" y="52925"/>
                </a:lnTo>
                <a:lnTo>
                  <a:pt x="169253" y="30617"/>
                </a:lnTo>
                <a:lnTo>
                  <a:pt x="214189" y="13984"/>
                </a:lnTo>
                <a:lnTo>
                  <a:pt x="262380" y="3590"/>
                </a:lnTo>
                <a:lnTo>
                  <a:pt x="313181" y="0"/>
                </a:lnTo>
                <a:lnTo>
                  <a:pt x="363983" y="3590"/>
                </a:lnTo>
                <a:lnTo>
                  <a:pt x="412174" y="13984"/>
                </a:lnTo>
                <a:lnTo>
                  <a:pt x="457110" y="30617"/>
                </a:lnTo>
                <a:lnTo>
                  <a:pt x="498146" y="52925"/>
                </a:lnTo>
                <a:lnTo>
                  <a:pt x="534638" y="80343"/>
                </a:lnTo>
                <a:lnTo>
                  <a:pt x="565940" y="112306"/>
                </a:lnTo>
                <a:lnTo>
                  <a:pt x="591408" y="148250"/>
                </a:lnTo>
                <a:lnTo>
                  <a:pt x="610398" y="187610"/>
                </a:lnTo>
                <a:lnTo>
                  <a:pt x="622265" y="229821"/>
                </a:lnTo>
                <a:lnTo>
                  <a:pt x="626363" y="274320"/>
                </a:lnTo>
                <a:lnTo>
                  <a:pt x="622265" y="318818"/>
                </a:lnTo>
                <a:lnTo>
                  <a:pt x="610398" y="361029"/>
                </a:lnTo>
                <a:lnTo>
                  <a:pt x="591408" y="400389"/>
                </a:lnTo>
                <a:lnTo>
                  <a:pt x="565940" y="436333"/>
                </a:lnTo>
                <a:lnTo>
                  <a:pt x="534638" y="468296"/>
                </a:lnTo>
                <a:lnTo>
                  <a:pt x="498146" y="495714"/>
                </a:lnTo>
                <a:lnTo>
                  <a:pt x="457110" y="518022"/>
                </a:lnTo>
                <a:lnTo>
                  <a:pt x="412174" y="534655"/>
                </a:lnTo>
                <a:lnTo>
                  <a:pt x="363983" y="545049"/>
                </a:lnTo>
                <a:lnTo>
                  <a:pt x="313181" y="548640"/>
                </a:lnTo>
                <a:lnTo>
                  <a:pt x="262380" y="545049"/>
                </a:lnTo>
                <a:lnTo>
                  <a:pt x="214189" y="534655"/>
                </a:lnTo>
                <a:lnTo>
                  <a:pt x="169253" y="518022"/>
                </a:lnTo>
                <a:lnTo>
                  <a:pt x="128217" y="495714"/>
                </a:lnTo>
                <a:lnTo>
                  <a:pt x="91725" y="468296"/>
                </a:lnTo>
                <a:lnTo>
                  <a:pt x="60423" y="436333"/>
                </a:lnTo>
                <a:lnTo>
                  <a:pt x="34955" y="400389"/>
                </a:lnTo>
                <a:lnTo>
                  <a:pt x="15965" y="361029"/>
                </a:lnTo>
                <a:lnTo>
                  <a:pt x="4098" y="318818"/>
                </a:lnTo>
                <a:lnTo>
                  <a:pt x="0" y="274320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2347341" y="3738498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23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690877" y="4373117"/>
            <a:ext cx="628015" cy="548640"/>
          </a:xfrm>
          <a:custGeom>
            <a:avLst/>
            <a:gdLst/>
            <a:ahLst/>
            <a:cxnLst/>
            <a:rect l="l" t="t" r="r" b="b"/>
            <a:pathLst>
              <a:path w="628014" h="548639">
                <a:moveTo>
                  <a:pt x="0" y="274319"/>
                </a:moveTo>
                <a:lnTo>
                  <a:pt x="4109" y="229821"/>
                </a:lnTo>
                <a:lnTo>
                  <a:pt x="16008" y="187610"/>
                </a:lnTo>
                <a:lnTo>
                  <a:pt x="35047" y="148250"/>
                </a:lnTo>
                <a:lnTo>
                  <a:pt x="60582" y="112306"/>
                </a:lnTo>
                <a:lnTo>
                  <a:pt x="91963" y="80343"/>
                </a:lnTo>
                <a:lnTo>
                  <a:pt x="128546" y="52925"/>
                </a:lnTo>
                <a:lnTo>
                  <a:pt x="169682" y="30617"/>
                </a:lnTo>
                <a:lnTo>
                  <a:pt x="214725" y="13984"/>
                </a:lnTo>
                <a:lnTo>
                  <a:pt x="263028" y="3590"/>
                </a:lnTo>
                <a:lnTo>
                  <a:pt x="313944" y="0"/>
                </a:lnTo>
                <a:lnTo>
                  <a:pt x="364859" y="3590"/>
                </a:lnTo>
                <a:lnTo>
                  <a:pt x="413162" y="13984"/>
                </a:lnTo>
                <a:lnTo>
                  <a:pt x="458205" y="30617"/>
                </a:lnTo>
                <a:lnTo>
                  <a:pt x="499341" y="52925"/>
                </a:lnTo>
                <a:lnTo>
                  <a:pt x="535924" y="80343"/>
                </a:lnTo>
                <a:lnTo>
                  <a:pt x="567305" y="112306"/>
                </a:lnTo>
                <a:lnTo>
                  <a:pt x="592840" y="148250"/>
                </a:lnTo>
                <a:lnTo>
                  <a:pt x="611879" y="187610"/>
                </a:lnTo>
                <a:lnTo>
                  <a:pt x="623778" y="229821"/>
                </a:lnTo>
                <a:lnTo>
                  <a:pt x="627888" y="274319"/>
                </a:lnTo>
                <a:lnTo>
                  <a:pt x="623778" y="318818"/>
                </a:lnTo>
                <a:lnTo>
                  <a:pt x="611879" y="361029"/>
                </a:lnTo>
                <a:lnTo>
                  <a:pt x="592840" y="400389"/>
                </a:lnTo>
                <a:lnTo>
                  <a:pt x="567305" y="436333"/>
                </a:lnTo>
                <a:lnTo>
                  <a:pt x="535924" y="468296"/>
                </a:lnTo>
                <a:lnTo>
                  <a:pt x="499341" y="495714"/>
                </a:lnTo>
                <a:lnTo>
                  <a:pt x="458205" y="518022"/>
                </a:lnTo>
                <a:lnTo>
                  <a:pt x="413162" y="534655"/>
                </a:lnTo>
                <a:lnTo>
                  <a:pt x="364859" y="545049"/>
                </a:lnTo>
                <a:lnTo>
                  <a:pt x="313944" y="548639"/>
                </a:lnTo>
                <a:lnTo>
                  <a:pt x="263028" y="545049"/>
                </a:lnTo>
                <a:lnTo>
                  <a:pt x="214725" y="534655"/>
                </a:lnTo>
                <a:lnTo>
                  <a:pt x="169682" y="518022"/>
                </a:lnTo>
                <a:lnTo>
                  <a:pt x="128546" y="495714"/>
                </a:lnTo>
                <a:lnTo>
                  <a:pt x="91963" y="468296"/>
                </a:lnTo>
                <a:lnTo>
                  <a:pt x="60582" y="436333"/>
                </a:lnTo>
                <a:lnTo>
                  <a:pt x="35047" y="400389"/>
                </a:lnTo>
                <a:lnTo>
                  <a:pt x="16008" y="361029"/>
                </a:lnTo>
                <a:lnTo>
                  <a:pt x="4109" y="318818"/>
                </a:lnTo>
                <a:lnTo>
                  <a:pt x="0" y="274319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1934972" y="448437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670810" y="4330446"/>
            <a:ext cx="628015" cy="548640"/>
          </a:xfrm>
          <a:custGeom>
            <a:avLst/>
            <a:gdLst/>
            <a:ahLst/>
            <a:cxnLst/>
            <a:rect l="l" t="t" r="r" b="b"/>
            <a:pathLst>
              <a:path w="628014" h="548639">
                <a:moveTo>
                  <a:pt x="0" y="274319"/>
                </a:moveTo>
                <a:lnTo>
                  <a:pt x="4109" y="229821"/>
                </a:lnTo>
                <a:lnTo>
                  <a:pt x="16008" y="187610"/>
                </a:lnTo>
                <a:lnTo>
                  <a:pt x="35047" y="148250"/>
                </a:lnTo>
                <a:lnTo>
                  <a:pt x="60582" y="112306"/>
                </a:lnTo>
                <a:lnTo>
                  <a:pt x="91963" y="80343"/>
                </a:lnTo>
                <a:lnTo>
                  <a:pt x="128546" y="52925"/>
                </a:lnTo>
                <a:lnTo>
                  <a:pt x="169682" y="30617"/>
                </a:lnTo>
                <a:lnTo>
                  <a:pt x="214725" y="13984"/>
                </a:lnTo>
                <a:lnTo>
                  <a:pt x="263028" y="3590"/>
                </a:lnTo>
                <a:lnTo>
                  <a:pt x="313944" y="0"/>
                </a:lnTo>
                <a:lnTo>
                  <a:pt x="364859" y="3590"/>
                </a:lnTo>
                <a:lnTo>
                  <a:pt x="413162" y="13984"/>
                </a:lnTo>
                <a:lnTo>
                  <a:pt x="458205" y="30617"/>
                </a:lnTo>
                <a:lnTo>
                  <a:pt x="499341" y="52925"/>
                </a:lnTo>
                <a:lnTo>
                  <a:pt x="535924" y="80343"/>
                </a:lnTo>
                <a:lnTo>
                  <a:pt x="567305" y="112306"/>
                </a:lnTo>
                <a:lnTo>
                  <a:pt x="592840" y="148250"/>
                </a:lnTo>
                <a:lnTo>
                  <a:pt x="611879" y="187610"/>
                </a:lnTo>
                <a:lnTo>
                  <a:pt x="623778" y="229821"/>
                </a:lnTo>
                <a:lnTo>
                  <a:pt x="627888" y="274319"/>
                </a:lnTo>
                <a:lnTo>
                  <a:pt x="623778" y="318818"/>
                </a:lnTo>
                <a:lnTo>
                  <a:pt x="611879" y="361029"/>
                </a:lnTo>
                <a:lnTo>
                  <a:pt x="592840" y="400389"/>
                </a:lnTo>
                <a:lnTo>
                  <a:pt x="567305" y="436333"/>
                </a:lnTo>
                <a:lnTo>
                  <a:pt x="535924" y="468296"/>
                </a:lnTo>
                <a:lnTo>
                  <a:pt x="499341" y="495714"/>
                </a:lnTo>
                <a:lnTo>
                  <a:pt x="458205" y="518022"/>
                </a:lnTo>
                <a:lnTo>
                  <a:pt x="413162" y="534655"/>
                </a:lnTo>
                <a:lnTo>
                  <a:pt x="364859" y="545049"/>
                </a:lnTo>
                <a:lnTo>
                  <a:pt x="313944" y="548639"/>
                </a:lnTo>
                <a:lnTo>
                  <a:pt x="263028" y="545049"/>
                </a:lnTo>
                <a:lnTo>
                  <a:pt x="214725" y="534655"/>
                </a:lnTo>
                <a:lnTo>
                  <a:pt x="169682" y="518022"/>
                </a:lnTo>
                <a:lnTo>
                  <a:pt x="128546" y="495714"/>
                </a:lnTo>
                <a:lnTo>
                  <a:pt x="91963" y="468296"/>
                </a:lnTo>
                <a:lnTo>
                  <a:pt x="60582" y="436333"/>
                </a:lnTo>
                <a:lnTo>
                  <a:pt x="35047" y="400389"/>
                </a:lnTo>
                <a:lnTo>
                  <a:pt x="16008" y="361029"/>
                </a:lnTo>
                <a:lnTo>
                  <a:pt x="4109" y="318818"/>
                </a:lnTo>
                <a:lnTo>
                  <a:pt x="0" y="274319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2856738" y="4441697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34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3176777" y="5052821"/>
            <a:ext cx="626745" cy="548640"/>
          </a:xfrm>
          <a:custGeom>
            <a:avLst/>
            <a:gdLst/>
            <a:ahLst/>
            <a:cxnLst/>
            <a:rect l="l" t="t" r="r" b="b"/>
            <a:pathLst>
              <a:path w="626745" h="548639">
                <a:moveTo>
                  <a:pt x="0" y="274319"/>
                </a:moveTo>
                <a:lnTo>
                  <a:pt x="4098" y="229821"/>
                </a:lnTo>
                <a:lnTo>
                  <a:pt x="15965" y="187610"/>
                </a:lnTo>
                <a:lnTo>
                  <a:pt x="34955" y="148250"/>
                </a:lnTo>
                <a:lnTo>
                  <a:pt x="60423" y="112306"/>
                </a:lnTo>
                <a:lnTo>
                  <a:pt x="91725" y="80343"/>
                </a:lnTo>
                <a:lnTo>
                  <a:pt x="128217" y="52925"/>
                </a:lnTo>
                <a:lnTo>
                  <a:pt x="169253" y="30617"/>
                </a:lnTo>
                <a:lnTo>
                  <a:pt x="214189" y="13984"/>
                </a:lnTo>
                <a:lnTo>
                  <a:pt x="262380" y="3590"/>
                </a:lnTo>
                <a:lnTo>
                  <a:pt x="313182" y="0"/>
                </a:lnTo>
                <a:lnTo>
                  <a:pt x="363983" y="3590"/>
                </a:lnTo>
                <a:lnTo>
                  <a:pt x="412174" y="13984"/>
                </a:lnTo>
                <a:lnTo>
                  <a:pt x="457110" y="30617"/>
                </a:lnTo>
                <a:lnTo>
                  <a:pt x="498146" y="52925"/>
                </a:lnTo>
                <a:lnTo>
                  <a:pt x="534638" y="80343"/>
                </a:lnTo>
                <a:lnTo>
                  <a:pt x="565940" y="112306"/>
                </a:lnTo>
                <a:lnTo>
                  <a:pt x="591408" y="148250"/>
                </a:lnTo>
                <a:lnTo>
                  <a:pt x="610398" y="187610"/>
                </a:lnTo>
                <a:lnTo>
                  <a:pt x="622265" y="229821"/>
                </a:lnTo>
                <a:lnTo>
                  <a:pt x="626363" y="274319"/>
                </a:lnTo>
                <a:lnTo>
                  <a:pt x="622265" y="318818"/>
                </a:lnTo>
                <a:lnTo>
                  <a:pt x="610398" y="361029"/>
                </a:lnTo>
                <a:lnTo>
                  <a:pt x="591408" y="400389"/>
                </a:lnTo>
                <a:lnTo>
                  <a:pt x="565940" y="436333"/>
                </a:lnTo>
                <a:lnTo>
                  <a:pt x="534638" y="468296"/>
                </a:lnTo>
                <a:lnTo>
                  <a:pt x="498146" y="495714"/>
                </a:lnTo>
                <a:lnTo>
                  <a:pt x="457110" y="518022"/>
                </a:lnTo>
                <a:lnTo>
                  <a:pt x="412174" y="534655"/>
                </a:lnTo>
                <a:lnTo>
                  <a:pt x="363983" y="545049"/>
                </a:lnTo>
                <a:lnTo>
                  <a:pt x="313182" y="548639"/>
                </a:lnTo>
                <a:lnTo>
                  <a:pt x="262380" y="545049"/>
                </a:lnTo>
                <a:lnTo>
                  <a:pt x="214189" y="534655"/>
                </a:lnTo>
                <a:lnTo>
                  <a:pt x="169253" y="518022"/>
                </a:lnTo>
                <a:lnTo>
                  <a:pt x="128217" y="495714"/>
                </a:lnTo>
                <a:lnTo>
                  <a:pt x="91725" y="468296"/>
                </a:lnTo>
                <a:lnTo>
                  <a:pt x="60423" y="436333"/>
                </a:lnTo>
                <a:lnTo>
                  <a:pt x="34955" y="400389"/>
                </a:lnTo>
                <a:lnTo>
                  <a:pt x="15965" y="361029"/>
                </a:lnTo>
                <a:lnTo>
                  <a:pt x="4098" y="318818"/>
                </a:lnTo>
                <a:lnTo>
                  <a:pt x="0" y="274319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3362071" y="5164963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56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161794" y="5144261"/>
            <a:ext cx="626745" cy="548640"/>
          </a:xfrm>
          <a:custGeom>
            <a:avLst/>
            <a:gdLst/>
            <a:ahLst/>
            <a:cxnLst/>
            <a:rect l="l" t="t" r="r" b="b"/>
            <a:pathLst>
              <a:path w="626744" h="548639">
                <a:moveTo>
                  <a:pt x="0" y="274319"/>
                </a:moveTo>
                <a:lnTo>
                  <a:pt x="4098" y="229821"/>
                </a:lnTo>
                <a:lnTo>
                  <a:pt x="15965" y="187610"/>
                </a:lnTo>
                <a:lnTo>
                  <a:pt x="34955" y="148250"/>
                </a:lnTo>
                <a:lnTo>
                  <a:pt x="60423" y="112306"/>
                </a:lnTo>
                <a:lnTo>
                  <a:pt x="91725" y="80343"/>
                </a:lnTo>
                <a:lnTo>
                  <a:pt x="128217" y="52925"/>
                </a:lnTo>
                <a:lnTo>
                  <a:pt x="169253" y="30617"/>
                </a:lnTo>
                <a:lnTo>
                  <a:pt x="214189" y="13984"/>
                </a:lnTo>
                <a:lnTo>
                  <a:pt x="262380" y="3590"/>
                </a:lnTo>
                <a:lnTo>
                  <a:pt x="313181" y="0"/>
                </a:lnTo>
                <a:lnTo>
                  <a:pt x="363983" y="3590"/>
                </a:lnTo>
                <a:lnTo>
                  <a:pt x="412174" y="13984"/>
                </a:lnTo>
                <a:lnTo>
                  <a:pt x="457110" y="30617"/>
                </a:lnTo>
                <a:lnTo>
                  <a:pt x="498146" y="52925"/>
                </a:lnTo>
                <a:lnTo>
                  <a:pt x="534638" y="80343"/>
                </a:lnTo>
                <a:lnTo>
                  <a:pt x="565940" y="112306"/>
                </a:lnTo>
                <a:lnTo>
                  <a:pt x="591408" y="148250"/>
                </a:lnTo>
                <a:lnTo>
                  <a:pt x="610398" y="187610"/>
                </a:lnTo>
                <a:lnTo>
                  <a:pt x="622265" y="229821"/>
                </a:lnTo>
                <a:lnTo>
                  <a:pt x="626363" y="274319"/>
                </a:lnTo>
                <a:lnTo>
                  <a:pt x="622265" y="318818"/>
                </a:lnTo>
                <a:lnTo>
                  <a:pt x="610398" y="361029"/>
                </a:lnTo>
                <a:lnTo>
                  <a:pt x="591408" y="400389"/>
                </a:lnTo>
                <a:lnTo>
                  <a:pt x="565940" y="436333"/>
                </a:lnTo>
                <a:lnTo>
                  <a:pt x="534638" y="468296"/>
                </a:lnTo>
                <a:lnTo>
                  <a:pt x="498146" y="495714"/>
                </a:lnTo>
                <a:lnTo>
                  <a:pt x="457110" y="518022"/>
                </a:lnTo>
                <a:lnTo>
                  <a:pt x="412174" y="534655"/>
                </a:lnTo>
                <a:lnTo>
                  <a:pt x="363983" y="545049"/>
                </a:lnTo>
                <a:lnTo>
                  <a:pt x="313181" y="548640"/>
                </a:lnTo>
                <a:lnTo>
                  <a:pt x="262380" y="545049"/>
                </a:lnTo>
                <a:lnTo>
                  <a:pt x="214189" y="534655"/>
                </a:lnTo>
                <a:lnTo>
                  <a:pt x="169253" y="518022"/>
                </a:lnTo>
                <a:lnTo>
                  <a:pt x="128217" y="495714"/>
                </a:lnTo>
                <a:lnTo>
                  <a:pt x="91725" y="468296"/>
                </a:lnTo>
                <a:lnTo>
                  <a:pt x="60423" y="436333"/>
                </a:lnTo>
                <a:lnTo>
                  <a:pt x="34955" y="400389"/>
                </a:lnTo>
                <a:lnTo>
                  <a:pt x="15965" y="361029"/>
                </a:lnTo>
                <a:lnTo>
                  <a:pt x="4098" y="318818"/>
                </a:lnTo>
                <a:lnTo>
                  <a:pt x="0" y="274319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2405252" y="5255209"/>
            <a:ext cx="1403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9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800350" y="5898641"/>
            <a:ext cx="626745" cy="548640"/>
          </a:xfrm>
          <a:custGeom>
            <a:avLst/>
            <a:gdLst/>
            <a:ahLst/>
            <a:cxnLst/>
            <a:rect l="l" t="t" r="r" b="b"/>
            <a:pathLst>
              <a:path w="626745" h="548639">
                <a:moveTo>
                  <a:pt x="0" y="274320"/>
                </a:moveTo>
                <a:lnTo>
                  <a:pt x="4098" y="229824"/>
                </a:lnTo>
                <a:lnTo>
                  <a:pt x="15965" y="187615"/>
                </a:lnTo>
                <a:lnTo>
                  <a:pt x="34955" y="148256"/>
                </a:lnTo>
                <a:lnTo>
                  <a:pt x="60423" y="112312"/>
                </a:lnTo>
                <a:lnTo>
                  <a:pt x="91725" y="80348"/>
                </a:lnTo>
                <a:lnTo>
                  <a:pt x="128217" y="52929"/>
                </a:lnTo>
                <a:lnTo>
                  <a:pt x="169253" y="30619"/>
                </a:lnTo>
                <a:lnTo>
                  <a:pt x="214189" y="13985"/>
                </a:lnTo>
                <a:lnTo>
                  <a:pt x="262380" y="3590"/>
                </a:lnTo>
                <a:lnTo>
                  <a:pt x="313181" y="0"/>
                </a:lnTo>
                <a:lnTo>
                  <a:pt x="363983" y="3590"/>
                </a:lnTo>
                <a:lnTo>
                  <a:pt x="412174" y="13985"/>
                </a:lnTo>
                <a:lnTo>
                  <a:pt x="457110" y="30619"/>
                </a:lnTo>
                <a:lnTo>
                  <a:pt x="498146" y="52929"/>
                </a:lnTo>
                <a:lnTo>
                  <a:pt x="534638" y="80348"/>
                </a:lnTo>
                <a:lnTo>
                  <a:pt x="565940" y="112312"/>
                </a:lnTo>
                <a:lnTo>
                  <a:pt x="591408" y="148256"/>
                </a:lnTo>
                <a:lnTo>
                  <a:pt x="610398" y="187615"/>
                </a:lnTo>
                <a:lnTo>
                  <a:pt x="622265" y="229824"/>
                </a:lnTo>
                <a:lnTo>
                  <a:pt x="626363" y="274320"/>
                </a:lnTo>
                <a:lnTo>
                  <a:pt x="622265" y="318815"/>
                </a:lnTo>
                <a:lnTo>
                  <a:pt x="610398" y="361024"/>
                </a:lnTo>
                <a:lnTo>
                  <a:pt x="591408" y="400383"/>
                </a:lnTo>
                <a:lnTo>
                  <a:pt x="565940" y="436327"/>
                </a:lnTo>
                <a:lnTo>
                  <a:pt x="534638" y="468291"/>
                </a:lnTo>
                <a:lnTo>
                  <a:pt x="498146" y="495710"/>
                </a:lnTo>
                <a:lnTo>
                  <a:pt x="457110" y="518020"/>
                </a:lnTo>
                <a:lnTo>
                  <a:pt x="412174" y="534654"/>
                </a:lnTo>
                <a:lnTo>
                  <a:pt x="363983" y="545049"/>
                </a:lnTo>
                <a:lnTo>
                  <a:pt x="313181" y="548640"/>
                </a:lnTo>
                <a:lnTo>
                  <a:pt x="262380" y="545049"/>
                </a:lnTo>
                <a:lnTo>
                  <a:pt x="214189" y="534654"/>
                </a:lnTo>
                <a:lnTo>
                  <a:pt x="169253" y="518020"/>
                </a:lnTo>
                <a:lnTo>
                  <a:pt x="128217" y="495710"/>
                </a:lnTo>
                <a:lnTo>
                  <a:pt x="91725" y="468291"/>
                </a:lnTo>
                <a:lnTo>
                  <a:pt x="60423" y="436327"/>
                </a:lnTo>
                <a:lnTo>
                  <a:pt x="34955" y="400383"/>
                </a:lnTo>
                <a:lnTo>
                  <a:pt x="15965" y="361024"/>
                </a:lnTo>
                <a:lnTo>
                  <a:pt x="4098" y="318815"/>
                </a:lnTo>
                <a:lnTo>
                  <a:pt x="0" y="274320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2985261" y="6009843"/>
            <a:ext cx="2540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Trebuchet MS"/>
                <a:cs typeface="Trebuchet MS"/>
              </a:rPr>
              <a:t>41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146810" y="5110734"/>
            <a:ext cx="628015" cy="548640"/>
          </a:xfrm>
          <a:custGeom>
            <a:avLst/>
            <a:gdLst/>
            <a:ahLst/>
            <a:cxnLst/>
            <a:rect l="l" t="t" r="r" b="b"/>
            <a:pathLst>
              <a:path w="628014" h="548639">
                <a:moveTo>
                  <a:pt x="0" y="274320"/>
                </a:moveTo>
                <a:lnTo>
                  <a:pt x="4109" y="229821"/>
                </a:lnTo>
                <a:lnTo>
                  <a:pt x="16008" y="187610"/>
                </a:lnTo>
                <a:lnTo>
                  <a:pt x="35047" y="148250"/>
                </a:lnTo>
                <a:lnTo>
                  <a:pt x="60582" y="112306"/>
                </a:lnTo>
                <a:lnTo>
                  <a:pt x="91963" y="80343"/>
                </a:lnTo>
                <a:lnTo>
                  <a:pt x="128546" y="52925"/>
                </a:lnTo>
                <a:lnTo>
                  <a:pt x="169682" y="30617"/>
                </a:lnTo>
                <a:lnTo>
                  <a:pt x="214725" y="13984"/>
                </a:lnTo>
                <a:lnTo>
                  <a:pt x="263028" y="3590"/>
                </a:lnTo>
                <a:lnTo>
                  <a:pt x="313944" y="0"/>
                </a:lnTo>
                <a:lnTo>
                  <a:pt x="364859" y="3590"/>
                </a:lnTo>
                <a:lnTo>
                  <a:pt x="413162" y="13984"/>
                </a:lnTo>
                <a:lnTo>
                  <a:pt x="458205" y="30617"/>
                </a:lnTo>
                <a:lnTo>
                  <a:pt x="499341" y="52925"/>
                </a:lnTo>
                <a:lnTo>
                  <a:pt x="535924" y="80343"/>
                </a:lnTo>
                <a:lnTo>
                  <a:pt x="567305" y="112306"/>
                </a:lnTo>
                <a:lnTo>
                  <a:pt x="592840" y="148250"/>
                </a:lnTo>
                <a:lnTo>
                  <a:pt x="611879" y="187610"/>
                </a:lnTo>
                <a:lnTo>
                  <a:pt x="623778" y="229821"/>
                </a:lnTo>
                <a:lnTo>
                  <a:pt x="627888" y="274320"/>
                </a:lnTo>
                <a:lnTo>
                  <a:pt x="623778" y="318818"/>
                </a:lnTo>
                <a:lnTo>
                  <a:pt x="611879" y="361029"/>
                </a:lnTo>
                <a:lnTo>
                  <a:pt x="592840" y="400389"/>
                </a:lnTo>
                <a:lnTo>
                  <a:pt x="567305" y="436333"/>
                </a:lnTo>
                <a:lnTo>
                  <a:pt x="535924" y="468296"/>
                </a:lnTo>
                <a:lnTo>
                  <a:pt x="499341" y="495714"/>
                </a:lnTo>
                <a:lnTo>
                  <a:pt x="458205" y="518022"/>
                </a:lnTo>
                <a:lnTo>
                  <a:pt x="413162" y="534655"/>
                </a:lnTo>
                <a:lnTo>
                  <a:pt x="364859" y="545049"/>
                </a:lnTo>
                <a:lnTo>
                  <a:pt x="313944" y="548640"/>
                </a:lnTo>
                <a:lnTo>
                  <a:pt x="263028" y="545049"/>
                </a:lnTo>
                <a:lnTo>
                  <a:pt x="214725" y="534655"/>
                </a:lnTo>
                <a:lnTo>
                  <a:pt x="169682" y="518022"/>
                </a:lnTo>
                <a:lnTo>
                  <a:pt x="128546" y="495714"/>
                </a:lnTo>
                <a:lnTo>
                  <a:pt x="91963" y="468296"/>
                </a:lnTo>
                <a:lnTo>
                  <a:pt x="60582" y="436333"/>
                </a:lnTo>
                <a:lnTo>
                  <a:pt x="35047" y="400389"/>
                </a:lnTo>
                <a:lnTo>
                  <a:pt x="16008" y="361029"/>
                </a:lnTo>
                <a:lnTo>
                  <a:pt x="4109" y="318818"/>
                </a:lnTo>
                <a:lnTo>
                  <a:pt x="0" y="274320"/>
                </a:lnTo>
                <a:close/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1354074" y="5221604"/>
            <a:ext cx="213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Trebuchet MS"/>
                <a:cs typeface="Trebuchet MS"/>
              </a:rPr>
              <a:t>-</a:t>
            </a:r>
            <a:r>
              <a:rPr sz="1800" spc="-45" dirty="0"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1571244" y="4077080"/>
            <a:ext cx="1796414" cy="1837055"/>
            <a:chOff x="1571244" y="4077080"/>
            <a:chExt cx="1796414" cy="1837055"/>
          </a:xfrm>
        </p:grpSpPr>
        <p:pic>
          <p:nvPicPr>
            <p:cNvPr id="73" name="object 7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4460" y="4077207"/>
              <a:ext cx="196214" cy="241808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1571244" y="4077080"/>
              <a:ext cx="1796414" cy="1837055"/>
            </a:xfrm>
            <a:custGeom>
              <a:avLst/>
              <a:gdLst/>
              <a:ahLst/>
              <a:cxnLst/>
              <a:rect l="l" t="t" r="r" b="b"/>
              <a:pathLst>
                <a:path w="1796414" h="1837054">
                  <a:moveTo>
                    <a:pt x="219075" y="764286"/>
                  </a:moveTo>
                  <a:lnTo>
                    <a:pt x="218567" y="760222"/>
                  </a:lnTo>
                  <a:lnTo>
                    <a:pt x="215773" y="758063"/>
                  </a:lnTo>
                  <a:lnTo>
                    <a:pt x="212979" y="756031"/>
                  </a:lnTo>
                  <a:lnTo>
                    <a:pt x="209042" y="756539"/>
                  </a:lnTo>
                  <a:lnTo>
                    <a:pt x="206883" y="759206"/>
                  </a:lnTo>
                  <a:lnTo>
                    <a:pt x="41567" y="972921"/>
                  </a:lnTo>
                  <a:lnTo>
                    <a:pt x="16510" y="953516"/>
                  </a:lnTo>
                  <a:lnTo>
                    <a:pt x="0" y="1037082"/>
                  </a:lnTo>
                  <a:lnTo>
                    <a:pt x="76695" y="1000125"/>
                  </a:lnTo>
                  <a:lnTo>
                    <a:pt x="68834" y="994029"/>
                  </a:lnTo>
                  <a:lnTo>
                    <a:pt x="51638" y="980732"/>
                  </a:lnTo>
                  <a:lnTo>
                    <a:pt x="219075" y="764286"/>
                  </a:lnTo>
                  <a:close/>
                </a:path>
                <a:path w="1796414" h="1837054">
                  <a:moveTo>
                    <a:pt x="664464" y="6477"/>
                  </a:moveTo>
                  <a:lnTo>
                    <a:pt x="662940" y="2794"/>
                  </a:lnTo>
                  <a:lnTo>
                    <a:pt x="659765" y="1397"/>
                  </a:lnTo>
                  <a:lnTo>
                    <a:pt x="656463" y="0"/>
                  </a:lnTo>
                  <a:lnTo>
                    <a:pt x="652780" y="1524"/>
                  </a:lnTo>
                  <a:lnTo>
                    <a:pt x="651383" y="4699"/>
                  </a:lnTo>
                  <a:lnTo>
                    <a:pt x="557720" y="222021"/>
                  </a:lnTo>
                  <a:lnTo>
                    <a:pt x="528574" y="209423"/>
                  </a:lnTo>
                  <a:lnTo>
                    <a:pt x="533400" y="294513"/>
                  </a:lnTo>
                  <a:lnTo>
                    <a:pt x="594017" y="243459"/>
                  </a:lnTo>
                  <a:lnTo>
                    <a:pt x="598551" y="239649"/>
                  </a:lnTo>
                  <a:lnTo>
                    <a:pt x="569379" y="227050"/>
                  </a:lnTo>
                  <a:lnTo>
                    <a:pt x="663067" y="9779"/>
                  </a:lnTo>
                  <a:lnTo>
                    <a:pt x="664464" y="6477"/>
                  </a:lnTo>
                  <a:close/>
                </a:path>
                <a:path w="1796414" h="1837054">
                  <a:moveTo>
                    <a:pt x="879475" y="1056767"/>
                  </a:moveTo>
                  <a:lnTo>
                    <a:pt x="869924" y="1014857"/>
                  </a:lnTo>
                  <a:lnTo>
                    <a:pt x="860552" y="973709"/>
                  </a:lnTo>
                  <a:lnTo>
                    <a:pt x="836079" y="993851"/>
                  </a:lnTo>
                  <a:lnTo>
                    <a:pt x="635889" y="749935"/>
                  </a:lnTo>
                  <a:lnTo>
                    <a:pt x="633603" y="747268"/>
                  </a:lnTo>
                  <a:lnTo>
                    <a:pt x="629666" y="746887"/>
                  </a:lnTo>
                  <a:lnTo>
                    <a:pt x="626872" y="749046"/>
                  </a:lnTo>
                  <a:lnTo>
                    <a:pt x="624205" y="751332"/>
                  </a:lnTo>
                  <a:lnTo>
                    <a:pt x="623824" y="755269"/>
                  </a:lnTo>
                  <a:lnTo>
                    <a:pt x="625983" y="758063"/>
                  </a:lnTo>
                  <a:lnTo>
                    <a:pt x="826249" y="1001941"/>
                  </a:lnTo>
                  <a:lnTo>
                    <a:pt x="801751" y="1022096"/>
                  </a:lnTo>
                  <a:lnTo>
                    <a:pt x="879475" y="1056767"/>
                  </a:lnTo>
                  <a:close/>
                </a:path>
                <a:path w="1796414" h="1837054">
                  <a:moveTo>
                    <a:pt x="1772158" y="958215"/>
                  </a:moveTo>
                  <a:lnTo>
                    <a:pt x="1766836" y="912241"/>
                  </a:lnTo>
                  <a:lnTo>
                    <a:pt x="1762379" y="873633"/>
                  </a:lnTo>
                  <a:lnTo>
                    <a:pt x="1735785" y="891006"/>
                  </a:lnTo>
                  <a:lnTo>
                    <a:pt x="1614297" y="704977"/>
                  </a:lnTo>
                  <a:lnTo>
                    <a:pt x="1610360" y="704088"/>
                  </a:lnTo>
                  <a:lnTo>
                    <a:pt x="1604518" y="707898"/>
                  </a:lnTo>
                  <a:lnTo>
                    <a:pt x="1603629" y="711835"/>
                  </a:lnTo>
                  <a:lnTo>
                    <a:pt x="1725193" y="897928"/>
                  </a:lnTo>
                  <a:lnTo>
                    <a:pt x="1698625" y="915289"/>
                  </a:lnTo>
                  <a:lnTo>
                    <a:pt x="1772158" y="958215"/>
                  </a:lnTo>
                  <a:close/>
                </a:path>
                <a:path w="1796414" h="1837054">
                  <a:moveTo>
                    <a:pt x="1795907" y="1458722"/>
                  </a:moveTo>
                  <a:lnTo>
                    <a:pt x="1794383" y="1455039"/>
                  </a:lnTo>
                  <a:lnTo>
                    <a:pt x="1791081" y="1453769"/>
                  </a:lnTo>
                  <a:lnTo>
                    <a:pt x="1787906" y="1452372"/>
                  </a:lnTo>
                  <a:lnTo>
                    <a:pt x="1784096" y="1453896"/>
                  </a:lnTo>
                  <a:lnTo>
                    <a:pt x="1782826" y="1457198"/>
                  </a:lnTo>
                  <a:lnTo>
                    <a:pt x="1656842" y="1763661"/>
                  </a:lnTo>
                  <a:lnTo>
                    <a:pt x="1627505" y="1751596"/>
                  </a:lnTo>
                  <a:lnTo>
                    <a:pt x="1633728" y="1836559"/>
                  </a:lnTo>
                  <a:lnTo>
                    <a:pt x="1692859" y="1785035"/>
                  </a:lnTo>
                  <a:lnTo>
                    <a:pt x="1697990" y="1780565"/>
                  </a:lnTo>
                  <a:lnTo>
                    <a:pt x="1668538" y="1768462"/>
                  </a:lnTo>
                  <a:lnTo>
                    <a:pt x="1794510" y="1462024"/>
                  </a:lnTo>
                  <a:lnTo>
                    <a:pt x="1795907" y="1458722"/>
                  </a:lnTo>
                  <a:close/>
                </a:path>
              </a:pathLst>
            </a:custGeom>
            <a:solidFill>
              <a:srgbClr val="4512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/>
          <p:nvPr/>
        </p:nvSpPr>
        <p:spPr>
          <a:xfrm>
            <a:off x="5407914" y="3611117"/>
            <a:ext cx="626745" cy="548640"/>
          </a:xfrm>
          <a:custGeom>
            <a:avLst/>
            <a:gdLst/>
            <a:ahLst/>
            <a:cxnLst/>
            <a:rect l="l" t="t" r="r" b="b"/>
            <a:pathLst>
              <a:path w="626745" h="548639">
                <a:moveTo>
                  <a:pt x="0" y="274319"/>
                </a:moveTo>
                <a:lnTo>
                  <a:pt x="4098" y="229821"/>
                </a:lnTo>
                <a:lnTo>
                  <a:pt x="15965" y="187610"/>
                </a:lnTo>
                <a:lnTo>
                  <a:pt x="34955" y="148250"/>
                </a:lnTo>
                <a:lnTo>
                  <a:pt x="60423" y="112306"/>
                </a:lnTo>
                <a:lnTo>
                  <a:pt x="91725" y="80343"/>
                </a:lnTo>
                <a:lnTo>
                  <a:pt x="128217" y="52925"/>
                </a:lnTo>
                <a:lnTo>
                  <a:pt x="169253" y="30617"/>
                </a:lnTo>
                <a:lnTo>
                  <a:pt x="214189" y="13984"/>
                </a:lnTo>
                <a:lnTo>
                  <a:pt x="262380" y="3590"/>
                </a:lnTo>
                <a:lnTo>
                  <a:pt x="313182" y="0"/>
                </a:lnTo>
                <a:lnTo>
                  <a:pt x="363983" y="3590"/>
                </a:lnTo>
                <a:lnTo>
                  <a:pt x="412174" y="13984"/>
                </a:lnTo>
                <a:lnTo>
                  <a:pt x="457110" y="30617"/>
                </a:lnTo>
                <a:lnTo>
                  <a:pt x="498146" y="52925"/>
                </a:lnTo>
                <a:lnTo>
                  <a:pt x="534638" y="80343"/>
                </a:lnTo>
                <a:lnTo>
                  <a:pt x="565940" y="112306"/>
                </a:lnTo>
                <a:lnTo>
                  <a:pt x="591408" y="148250"/>
                </a:lnTo>
                <a:lnTo>
                  <a:pt x="610398" y="187610"/>
                </a:lnTo>
                <a:lnTo>
                  <a:pt x="622265" y="229821"/>
                </a:lnTo>
                <a:lnTo>
                  <a:pt x="626363" y="274319"/>
                </a:lnTo>
                <a:lnTo>
                  <a:pt x="622265" y="318818"/>
                </a:lnTo>
                <a:lnTo>
                  <a:pt x="610398" y="361029"/>
                </a:lnTo>
                <a:lnTo>
                  <a:pt x="591408" y="400389"/>
                </a:lnTo>
                <a:lnTo>
                  <a:pt x="565940" y="436333"/>
                </a:lnTo>
                <a:lnTo>
                  <a:pt x="534638" y="468296"/>
                </a:lnTo>
                <a:lnTo>
                  <a:pt x="498146" y="495714"/>
                </a:lnTo>
                <a:lnTo>
                  <a:pt x="457110" y="518022"/>
                </a:lnTo>
                <a:lnTo>
                  <a:pt x="412174" y="534655"/>
                </a:lnTo>
                <a:lnTo>
                  <a:pt x="363983" y="545049"/>
                </a:lnTo>
                <a:lnTo>
                  <a:pt x="313182" y="548639"/>
                </a:lnTo>
                <a:lnTo>
                  <a:pt x="262380" y="545049"/>
                </a:lnTo>
                <a:lnTo>
                  <a:pt x="214189" y="534655"/>
                </a:lnTo>
                <a:lnTo>
                  <a:pt x="169253" y="518022"/>
                </a:lnTo>
                <a:lnTo>
                  <a:pt x="128217" y="495714"/>
                </a:lnTo>
                <a:lnTo>
                  <a:pt x="91725" y="468296"/>
                </a:lnTo>
                <a:lnTo>
                  <a:pt x="60423" y="436333"/>
                </a:lnTo>
                <a:lnTo>
                  <a:pt x="34955" y="400389"/>
                </a:lnTo>
                <a:lnTo>
                  <a:pt x="15965" y="361029"/>
                </a:lnTo>
                <a:lnTo>
                  <a:pt x="4098" y="318818"/>
                </a:lnTo>
                <a:lnTo>
                  <a:pt x="0" y="274319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5593207" y="3722370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23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4936997" y="4357878"/>
            <a:ext cx="626745" cy="548640"/>
          </a:xfrm>
          <a:custGeom>
            <a:avLst/>
            <a:gdLst/>
            <a:ahLst/>
            <a:cxnLst/>
            <a:rect l="l" t="t" r="r" b="b"/>
            <a:pathLst>
              <a:path w="626745" h="548639">
                <a:moveTo>
                  <a:pt x="0" y="274320"/>
                </a:moveTo>
                <a:lnTo>
                  <a:pt x="4098" y="229821"/>
                </a:lnTo>
                <a:lnTo>
                  <a:pt x="15965" y="187610"/>
                </a:lnTo>
                <a:lnTo>
                  <a:pt x="34955" y="148250"/>
                </a:lnTo>
                <a:lnTo>
                  <a:pt x="60423" y="112306"/>
                </a:lnTo>
                <a:lnTo>
                  <a:pt x="91725" y="80343"/>
                </a:lnTo>
                <a:lnTo>
                  <a:pt x="128217" y="52925"/>
                </a:lnTo>
                <a:lnTo>
                  <a:pt x="169253" y="30617"/>
                </a:lnTo>
                <a:lnTo>
                  <a:pt x="214189" y="13984"/>
                </a:lnTo>
                <a:lnTo>
                  <a:pt x="262380" y="3590"/>
                </a:lnTo>
                <a:lnTo>
                  <a:pt x="313181" y="0"/>
                </a:lnTo>
                <a:lnTo>
                  <a:pt x="363983" y="3590"/>
                </a:lnTo>
                <a:lnTo>
                  <a:pt x="412174" y="13984"/>
                </a:lnTo>
                <a:lnTo>
                  <a:pt x="457110" y="30617"/>
                </a:lnTo>
                <a:lnTo>
                  <a:pt x="498146" y="52925"/>
                </a:lnTo>
                <a:lnTo>
                  <a:pt x="534638" y="80343"/>
                </a:lnTo>
                <a:lnTo>
                  <a:pt x="565940" y="112306"/>
                </a:lnTo>
                <a:lnTo>
                  <a:pt x="591408" y="148250"/>
                </a:lnTo>
                <a:lnTo>
                  <a:pt x="610398" y="187610"/>
                </a:lnTo>
                <a:lnTo>
                  <a:pt x="622265" y="229821"/>
                </a:lnTo>
                <a:lnTo>
                  <a:pt x="626363" y="274320"/>
                </a:lnTo>
                <a:lnTo>
                  <a:pt x="622265" y="318818"/>
                </a:lnTo>
                <a:lnTo>
                  <a:pt x="610398" y="361029"/>
                </a:lnTo>
                <a:lnTo>
                  <a:pt x="591408" y="400389"/>
                </a:lnTo>
                <a:lnTo>
                  <a:pt x="565940" y="436333"/>
                </a:lnTo>
                <a:lnTo>
                  <a:pt x="534638" y="468296"/>
                </a:lnTo>
                <a:lnTo>
                  <a:pt x="498146" y="495714"/>
                </a:lnTo>
                <a:lnTo>
                  <a:pt x="457110" y="518022"/>
                </a:lnTo>
                <a:lnTo>
                  <a:pt x="412174" y="534655"/>
                </a:lnTo>
                <a:lnTo>
                  <a:pt x="363983" y="545049"/>
                </a:lnTo>
                <a:lnTo>
                  <a:pt x="313181" y="548640"/>
                </a:lnTo>
                <a:lnTo>
                  <a:pt x="262380" y="545049"/>
                </a:lnTo>
                <a:lnTo>
                  <a:pt x="214189" y="534655"/>
                </a:lnTo>
                <a:lnTo>
                  <a:pt x="169253" y="518022"/>
                </a:lnTo>
                <a:lnTo>
                  <a:pt x="128217" y="495714"/>
                </a:lnTo>
                <a:lnTo>
                  <a:pt x="91725" y="468296"/>
                </a:lnTo>
                <a:lnTo>
                  <a:pt x="60423" y="436333"/>
                </a:lnTo>
                <a:lnTo>
                  <a:pt x="34955" y="400389"/>
                </a:lnTo>
                <a:lnTo>
                  <a:pt x="15965" y="361029"/>
                </a:lnTo>
                <a:lnTo>
                  <a:pt x="4098" y="318818"/>
                </a:lnTo>
                <a:lnTo>
                  <a:pt x="0" y="274320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5180838" y="4468495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5916929" y="4313682"/>
            <a:ext cx="626745" cy="548640"/>
          </a:xfrm>
          <a:custGeom>
            <a:avLst/>
            <a:gdLst/>
            <a:ahLst/>
            <a:cxnLst/>
            <a:rect l="l" t="t" r="r" b="b"/>
            <a:pathLst>
              <a:path w="626745" h="548639">
                <a:moveTo>
                  <a:pt x="0" y="274320"/>
                </a:moveTo>
                <a:lnTo>
                  <a:pt x="4098" y="229821"/>
                </a:lnTo>
                <a:lnTo>
                  <a:pt x="15965" y="187610"/>
                </a:lnTo>
                <a:lnTo>
                  <a:pt x="34955" y="148250"/>
                </a:lnTo>
                <a:lnTo>
                  <a:pt x="60423" y="112306"/>
                </a:lnTo>
                <a:lnTo>
                  <a:pt x="91725" y="80343"/>
                </a:lnTo>
                <a:lnTo>
                  <a:pt x="128217" y="52925"/>
                </a:lnTo>
                <a:lnTo>
                  <a:pt x="169253" y="30617"/>
                </a:lnTo>
                <a:lnTo>
                  <a:pt x="214189" y="13984"/>
                </a:lnTo>
                <a:lnTo>
                  <a:pt x="262380" y="3590"/>
                </a:lnTo>
                <a:lnTo>
                  <a:pt x="313182" y="0"/>
                </a:lnTo>
                <a:lnTo>
                  <a:pt x="363983" y="3590"/>
                </a:lnTo>
                <a:lnTo>
                  <a:pt x="412174" y="13984"/>
                </a:lnTo>
                <a:lnTo>
                  <a:pt x="457110" y="30617"/>
                </a:lnTo>
                <a:lnTo>
                  <a:pt x="498146" y="52925"/>
                </a:lnTo>
                <a:lnTo>
                  <a:pt x="534638" y="80343"/>
                </a:lnTo>
                <a:lnTo>
                  <a:pt x="565940" y="112306"/>
                </a:lnTo>
                <a:lnTo>
                  <a:pt x="591408" y="148250"/>
                </a:lnTo>
                <a:lnTo>
                  <a:pt x="610398" y="187610"/>
                </a:lnTo>
                <a:lnTo>
                  <a:pt x="622265" y="229821"/>
                </a:lnTo>
                <a:lnTo>
                  <a:pt x="626364" y="274320"/>
                </a:lnTo>
                <a:lnTo>
                  <a:pt x="622265" y="318818"/>
                </a:lnTo>
                <a:lnTo>
                  <a:pt x="610398" y="361029"/>
                </a:lnTo>
                <a:lnTo>
                  <a:pt x="591408" y="400389"/>
                </a:lnTo>
                <a:lnTo>
                  <a:pt x="565940" y="436333"/>
                </a:lnTo>
                <a:lnTo>
                  <a:pt x="534638" y="468296"/>
                </a:lnTo>
                <a:lnTo>
                  <a:pt x="498146" y="495714"/>
                </a:lnTo>
                <a:lnTo>
                  <a:pt x="457110" y="518022"/>
                </a:lnTo>
                <a:lnTo>
                  <a:pt x="412174" y="534655"/>
                </a:lnTo>
                <a:lnTo>
                  <a:pt x="363983" y="545049"/>
                </a:lnTo>
                <a:lnTo>
                  <a:pt x="313182" y="548640"/>
                </a:lnTo>
                <a:lnTo>
                  <a:pt x="262380" y="545049"/>
                </a:lnTo>
                <a:lnTo>
                  <a:pt x="214189" y="534655"/>
                </a:lnTo>
                <a:lnTo>
                  <a:pt x="169253" y="518022"/>
                </a:lnTo>
                <a:lnTo>
                  <a:pt x="128217" y="495714"/>
                </a:lnTo>
                <a:lnTo>
                  <a:pt x="91725" y="468296"/>
                </a:lnTo>
                <a:lnTo>
                  <a:pt x="60423" y="436333"/>
                </a:lnTo>
                <a:lnTo>
                  <a:pt x="34955" y="400389"/>
                </a:lnTo>
                <a:lnTo>
                  <a:pt x="15965" y="361029"/>
                </a:lnTo>
                <a:lnTo>
                  <a:pt x="4098" y="318818"/>
                </a:lnTo>
                <a:lnTo>
                  <a:pt x="0" y="274320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6102477" y="4425442"/>
            <a:ext cx="254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34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6421373" y="5037582"/>
            <a:ext cx="628015" cy="548640"/>
          </a:xfrm>
          <a:custGeom>
            <a:avLst/>
            <a:gdLst/>
            <a:ahLst/>
            <a:cxnLst/>
            <a:rect l="l" t="t" r="r" b="b"/>
            <a:pathLst>
              <a:path w="628015" h="548639">
                <a:moveTo>
                  <a:pt x="0" y="274320"/>
                </a:moveTo>
                <a:lnTo>
                  <a:pt x="4109" y="229821"/>
                </a:lnTo>
                <a:lnTo>
                  <a:pt x="16008" y="187610"/>
                </a:lnTo>
                <a:lnTo>
                  <a:pt x="35047" y="148250"/>
                </a:lnTo>
                <a:lnTo>
                  <a:pt x="60582" y="112306"/>
                </a:lnTo>
                <a:lnTo>
                  <a:pt x="91963" y="80343"/>
                </a:lnTo>
                <a:lnTo>
                  <a:pt x="128546" y="52925"/>
                </a:lnTo>
                <a:lnTo>
                  <a:pt x="169682" y="30617"/>
                </a:lnTo>
                <a:lnTo>
                  <a:pt x="214725" y="13984"/>
                </a:lnTo>
                <a:lnTo>
                  <a:pt x="263028" y="3590"/>
                </a:lnTo>
                <a:lnTo>
                  <a:pt x="313944" y="0"/>
                </a:lnTo>
                <a:lnTo>
                  <a:pt x="364859" y="3590"/>
                </a:lnTo>
                <a:lnTo>
                  <a:pt x="413162" y="13984"/>
                </a:lnTo>
                <a:lnTo>
                  <a:pt x="458205" y="30617"/>
                </a:lnTo>
                <a:lnTo>
                  <a:pt x="499341" y="52925"/>
                </a:lnTo>
                <a:lnTo>
                  <a:pt x="535924" y="80343"/>
                </a:lnTo>
                <a:lnTo>
                  <a:pt x="567305" y="112306"/>
                </a:lnTo>
                <a:lnTo>
                  <a:pt x="592840" y="148250"/>
                </a:lnTo>
                <a:lnTo>
                  <a:pt x="611879" y="187610"/>
                </a:lnTo>
                <a:lnTo>
                  <a:pt x="623778" y="229821"/>
                </a:lnTo>
                <a:lnTo>
                  <a:pt x="627887" y="274320"/>
                </a:lnTo>
                <a:lnTo>
                  <a:pt x="623778" y="318818"/>
                </a:lnTo>
                <a:lnTo>
                  <a:pt x="611879" y="361029"/>
                </a:lnTo>
                <a:lnTo>
                  <a:pt x="592840" y="400389"/>
                </a:lnTo>
                <a:lnTo>
                  <a:pt x="567305" y="436333"/>
                </a:lnTo>
                <a:lnTo>
                  <a:pt x="535924" y="468296"/>
                </a:lnTo>
                <a:lnTo>
                  <a:pt x="499341" y="495714"/>
                </a:lnTo>
                <a:lnTo>
                  <a:pt x="458205" y="518022"/>
                </a:lnTo>
                <a:lnTo>
                  <a:pt x="413162" y="534655"/>
                </a:lnTo>
                <a:lnTo>
                  <a:pt x="364859" y="545049"/>
                </a:lnTo>
                <a:lnTo>
                  <a:pt x="313944" y="548640"/>
                </a:lnTo>
                <a:lnTo>
                  <a:pt x="263028" y="545049"/>
                </a:lnTo>
                <a:lnTo>
                  <a:pt x="214725" y="534655"/>
                </a:lnTo>
                <a:lnTo>
                  <a:pt x="169682" y="518022"/>
                </a:lnTo>
                <a:lnTo>
                  <a:pt x="128546" y="495714"/>
                </a:lnTo>
                <a:lnTo>
                  <a:pt x="91963" y="468296"/>
                </a:lnTo>
                <a:lnTo>
                  <a:pt x="60582" y="436333"/>
                </a:lnTo>
                <a:lnTo>
                  <a:pt x="35047" y="400389"/>
                </a:lnTo>
                <a:lnTo>
                  <a:pt x="16008" y="361029"/>
                </a:lnTo>
                <a:lnTo>
                  <a:pt x="4109" y="318818"/>
                </a:lnTo>
                <a:lnTo>
                  <a:pt x="0" y="274320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6607809" y="5148833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56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5407914" y="5127497"/>
            <a:ext cx="626745" cy="548640"/>
          </a:xfrm>
          <a:custGeom>
            <a:avLst/>
            <a:gdLst/>
            <a:ahLst/>
            <a:cxnLst/>
            <a:rect l="l" t="t" r="r" b="b"/>
            <a:pathLst>
              <a:path w="626745" h="548639">
                <a:moveTo>
                  <a:pt x="0" y="274319"/>
                </a:moveTo>
                <a:lnTo>
                  <a:pt x="4098" y="229821"/>
                </a:lnTo>
                <a:lnTo>
                  <a:pt x="15965" y="187610"/>
                </a:lnTo>
                <a:lnTo>
                  <a:pt x="34955" y="148250"/>
                </a:lnTo>
                <a:lnTo>
                  <a:pt x="60423" y="112306"/>
                </a:lnTo>
                <a:lnTo>
                  <a:pt x="91725" y="80343"/>
                </a:lnTo>
                <a:lnTo>
                  <a:pt x="128217" y="52925"/>
                </a:lnTo>
                <a:lnTo>
                  <a:pt x="169253" y="30617"/>
                </a:lnTo>
                <a:lnTo>
                  <a:pt x="214189" y="13984"/>
                </a:lnTo>
                <a:lnTo>
                  <a:pt x="262380" y="3590"/>
                </a:lnTo>
                <a:lnTo>
                  <a:pt x="313182" y="0"/>
                </a:lnTo>
                <a:lnTo>
                  <a:pt x="363983" y="3590"/>
                </a:lnTo>
                <a:lnTo>
                  <a:pt x="412174" y="13984"/>
                </a:lnTo>
                <a:lnTo>
                  <a:pt x="457110" y="30617"/>
                </a:lnTo>
                <a:lnTo>
                  <a:pt x="498146" y="52925"/>
                </a:lnTo>
                <a:lnTo>
                  <a:pt x="534638" y="80343"/>
                </a:lnTo>
                <a:lnTo>
                  <a:pt x="565940" y="112306"/>
                </a:lnTo>
                <a:lnTo>
                  <a:pt x="591408" y="148250"/>
                </a:lnTo>
                <a:lnTo>
                  <a:pt x="610398" y="187610"/>
                </a:lnTo>
                <a:lnTo>
                  <a:pt x="622265" y="229821"/>
                </a:lnTo>
                <a:lnTo>
                  <a:pt x="626363" y="274319"/>
                </a:lnTo>
                <a:lnTo>
                  <a:pt x="622265" y="318818"/>
                </a:lnTo>
                <a:lnTo>
                  <a:pt x="610398" y="361029"/>
                </a:lnTo>
                <a:lnTo>
                  <a:pt x="591408" y="400389"/>
                </a:lnTo>
                <a:lnTo>
                  <a:pt x="565940" y="436333"/>
                </a:lnTo>
                <a:lnTo>
                  <a:pt x="534638" y="468296"/>
                </a:lnTo>
                <a:lnTo>
                  <a:pt x="498146" y="495714"/>
                </a:lnTo>
                <a:lnTo>
                  <a:pt x="457110" y="518022"/>
                </a:lnTo>
                <a:lnTo>
                  <a:pt x="412174" y="534655"/>
                </a:lnTo>
                <a:lnTo>
                  <a:pt x="363983" y="545049"/>
                </a:lnTo>
                <a:lnTo>
                  <a:pt x="313182" y="548639"/>
                </a:lnTo>
                <a:lnTo>
                  <a:pt x="262380" y="545049"/>
                </a:lnTo>
                <a:lnTo>
                  <a:pt x="214189" y="534655"/>
                </a:lnTo>
                <a:lnTo>
                  <a:pt x="169253" y="518022"/>
                </a:lnTo>
                <a:lnTo>
                  <a:pt x="128217" y="495714"/>
                </a:lnTo>
                <a:lnTo>
                  <a:pt x="91725" y="468296"/>
                </a:lnTo>
                <a:lnTo>
                  <a:pt x="60423" y="436333"/>
                </a:lnTo>
                <a:lnTo>
                  <a:pt x="34955" y="400389"/>
                </a:lnTo>
                <a:lnTo>
                  <a:pt x="15965" y="361029"/>
                </a:lnTo>
                <a:lnTo>
                  <a:pt x="4098" y="318818"/>
                </a:lnTo>
                <a:lnTo>
                  <a:pt x="0" y="274319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5651119" y="5239639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9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6044946" y="5883402"/>
            <a:ext cx="628015" cy="548640"/>
          </a:xfrm>
          <a:custGeom>
            <a:avLst/>
            <a:gdLst/>
            <a:ahLst/>
            <a:cxnLst/>
            <a:rect l="l" t="t" r="r" b="b"/>
            <a:pathLst>
              <a:path w="628015" h="548639">
                <a:moveTo>
                  <a:pt x="0" y="274320"/>
                </a:moveTo>
                <a:lnTo>
                  <a:pt x="4109" y="229824"/>
                </a:lnTo>
                <a:lnTo>
                  <a:pt x="16008" y="187615"/>
                </a:lnTo>
                <a:lnTo>
                  <a:pt x="35047" y="148256"/>
                </a:lnTo>
                <a:lnTo>
                  <a:pt x="60582" y="112312"/>
                </a:lnTo>
                <a:lnTo>
                  <a:pt x="91963" y="80348"/>
                </a:lnTo>
                <a:lnTo>
                  <a:pt x="128546" y="52929"/>
                </a:lnTo>
                <a:lnTo>
                  <a:pt x="169682" y="30619"/>
                </a:lnTo>
                <a:lnTo>
                  <a:pt x="214725" y="13985"/>
                </a:lnTo>
                <a:lnTo>
                  <a:pt x="263028" y="3590"/>
                </a:lnTo>
                <a:lnTo>
                  <a:pt x="313943" y="0"/>
                </a:lnTo>
                <a:lnTo>
                  <a:pt x="364859" y="3590"/>
                </a:lnTo>
                <a:lnTo>
                  <a:pt x="413162" y="13985"/>
                </a:lnTo>
                <a:lnTo>
                  <a:pt x="458205" y="30619"/>
                </a:lnTo>
                <a:lnTo>
                  <a:pt x="499341" y="52929"/>
                </a:lnTo>
                <a:lnTo>
                  <a:pt x="535924" y="80348"/>
                </a:lnTo>
                <a:lnTo>
                  <a:pt x="567305" y="112312"/>
                </a:lnTo>
                <a:lnTo>
                  <a:pt x="592840" y="148256"/>
                </a:lnTo>
                <a:lnTo>
                  <a:pt x="611879" y="187615"/>
                </a:lnTo>
                <a:lnTo>
                  <a:pt x="623778" y="229824"/>
                </a:lnTo>
                <a:lnTo>
                  <a:pt x="627887" y="274320"/>
                </a:lnTo>
                <a:lnTo>
                  <a:pt x="623778" y="318815"/>
                </a:lnTo>
                <a:lnTo>
                  <a:pt x="611879" y="361024"/>
                </a:lnTo>
                <a:lnTo>
                  <a:pt x="592840" y="400383"/>
                </a:lnTo>
                <a:lnTo>
                  <a:pt x="567305" y="436327"/>
                </a:lnTo>
                <a:lnTo>
                  <a:pt x="535924" y="468291"/>
                </a:lnTo>
                <a:lnTo>
                  <a:pt x="499341" y="495710"/>
                </a:lnTo>
                <a:lnTo>
                  <a:pt x="458205" y="518020"/>
                </a:lnTo>
                <a:lnTo>
                  <a:pt x="413162" y="534654"/>
                </a:lnTo>
                <a:lnTo>
                  <a:pt x="364859" y="545049"/>
                </a:lnTo>
                <a:lnTo>
                  <a:pt x="313943" y="548640"/>
                </a:lnTo>
                <a:lnTo>
                  <a:pt x="263028" y="545049"/>
                </a:lnTo>
                <a:lnTo>
                  <a:pt x="214725" y="534654"/>
                </a:lnTo>
                <a:lnTo>
                  <a:pt x="169682" y="518020"/>
                </a:lnTo>
                <a:lnTo>
                  <a:pt x="128546" y="495710"/>
                </a:lnTo>
                <a:lnTo>
                  <a:pt x="91963" y="468291"/>
                </a:lnTo>
                <a:lnTo>
                  <a:pt x="60582" y="436327"/>
                </a:lnTo>
                <a:lnTo>
                  <a:pt x="35047" y="400383"/>
                </a:lnTo>
                <a:lnTo>
                  <a:pt x="16008" y="361024"/>
                </a:lnTo>
                <a:lnTo>
                  <a:pt x="4109" y="318815"/>
                </a:lnTo>
                <a:lnTo>
                  <a:pt x="0" y="274320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6231128" y="5994298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41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4392929" y="5093970"/>
            <a:ext cx="626745" cy="548640"/>
          </a:xfrm>
          <a:custGeom>
            <a:avLst/>
            <a:gdLst/>
            <a:ahLst/>
            <a:cxnLst/>
            <a:rect l="l" t="t" r="r" b="b"/>
            <a:pathLst>
              <a:path w="626745" h="548639">
                <a:moveTo>
                  <a:pt x="0" y="274319"/>
                </a:moveTo>
                <a:lnTo>
                  <a:pt x="4098" y="229821"/>
                </a:lnTo>
                <a:lnTo>
                  <a:pt x="15965" y="187610"/>
                </a:lnTo>
                <a:lnTo>
                  <a:pt x="34955" y="148250"/>
                </a:lnTo>
                <a:lnTo>
                  <a:pt x="60423" y="112306"/>
                </a:lnTo>
                <a:lnTo>
                  <a:pt x="91725" y="80343"/>
                </a:lnTo>
                <a:lnTo>
                  <a:pt x="128217" y="52925"/>
                </a:lnTo>
                <a:lnTo>
                  <a:pt x="169253" y="30617"/>
                </a:lnTo>
                <a:lnTo>
                  <a:pt x="214189" y="13984"/>
                </a:lnTo>
                <a:lnTo>
                  <a:pt x="262380" y="3590"/>
                </a:lnTo>
                <a:lnTo>
                  <a:pt x="313182" y="0"/>
                </a:lnTo>
                <a:lnTo>
                  <a:pt x="363983" y="3590"/>
                </a:lnTo>
                <a:lnTo>
                  <a:pt x="412174" y="13984"/>
                </a:lnTo>
                <a:lnTo>
                  <a:pt x="457110" y="30617"/>
                </a:lnTo>
                <a:lnTo>
                  <a:pt x="498146" y="52925"/>
                </a:lnTo>
                <a:lnTo>
                  <a:pt x="534638" y="80343"/>
                </a:lnTo>
                <a:lnTo>
                  <a:pt x="565940" y="112306"/>
                </a:lnTo>
                <a:lnTo>
                  <a:pt x="591408" y="148250"/>
                </a:lnTo>
                <a:lnTo>
                  <a:pt x="610398" y="187610"/>
                </a:lnTo>
                <a:lnTo>
                  <a:pt x="622265" y="229821"/>
                </a:lnTo>
                <a:lnTo>
                  <a:pt x="626364" y="274319"/>
                </a:lnTo>
                <a:lnTo>
                  <a:pt x="622265" y="318818"/>
                </a:lnTo>
                <a:lnTo>
                  <a:pt x="610398" y="361029"/>
                </a:lnTo>
                <a:lnTo>
                  <a:pt x="591408" y="400389"/>
                </a:lnTo>
                <a:lnTo>
                  <a:pt x="565940" y="436333"/>
                </a:lnTo>
                <a:lnTo>
                  <a:pt x="534638" y="468296"/>
                </a:lnTo>
                <a:lnTo>
                  <a:pt x="498146" y="495714"/>
                </a:lnTo>
                <a:lnTo>
                  <a:pt x="457110" y="518022"/>
                </a:lnTo>
                <a:lnTo>
                  <a:pt x="412174" y="534655"/>
                </a:lnTo>
                <a:lnTo>
                  <a:pt x="363983" y="545049"/>
                </a:lnTo>
                <a:lnTo>
                  <a:pt x="313182" y="548639"/>
                </a:lnTo>
                <a:lnTo>
                  <a:pt x="262380" y="545049"/>
                </a:lnTo>
                <a:lnTo>
                  <a:pt x="214189" y="534655"/>
                </a:lnTo>
                <a:lnTo>
                  <a:pt x="169253" y="518022"/>
                </a:lnTo>
                <a:lnTo>
                  <a:pt x="128217" y="495714"/>
                </a:lnTo>
                <a:lnTo>
                  <a:pt x="91725" y="468296"/>
                </a:lnTo>
                <a:lnTo>
                  <a:pt x="60423" y="436333"/>
                </a:lnTo>
                <a:lnTo>
                  <a:pt x="34955" y="400389"/>
                </a:lnTo>
                <a:lnTo>
                  <a:pt x="15965" y="361029"/>
                </a:lnTo>
                <a:lnTo>
                  <a:pt x="4098" y="318818"/>
                </a:lnTo>
                <a:lnTo>
                  <a:pt x="0" y="274319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4599813" y="5205729"/>
            <a:ext cx="213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Trebuchet MS"/>
                <a:cs typeface="Trebuchet MS"/>
              </a:rPr>
              <a:t>-</a:t>
            </a:r>
            <a:r>
              <a:rPr sz="1800" spc="-45" dirty="0"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4936997" y="5883402"/>
            <a:ext cx="626745" cy="548640"/>
          </a:xfrm>
          <a:custGeom>
            <a:avLst/>
            <a:gdLst/>
            <a:ahLst/>
            <a:cxnLst/>
            <a:rect l="l" t="t" r="r" b="b"/>
            <a:pathLst>
              <a:path w="626745" h="548639">
                <a:moveTo>
                  <a:pt x="0" y="274320"/>
                </a:moveTo>
                <a:lnTo>
                  <a:pt x="4098" y="229824"/>
                </a:lnTo>
                <a:lnTo>
                  <a:pt x="15965" y="187615"/>
                </a:lnTo>
                <a:lnTo>
                  <a:pt x="34955" y="148256"/>
                </a:lnTo>
                <a:lnTo>
                  <a:pt x="60423" y="112312"/>
                </a:lnTo>
                <a:lnTo>
                  <a:pt x="91725" y="80348"/>
                </a:lnTo>
                <a:lnTo>
                  <a:pt x="128217" y="52929"/>
                </a:lnTo>
                <a:lnTo>
                  <a:pt x="169253" y="30619"/>
                </a:lnTo>
                <a:lnTo>
                  <a:pt x="214189" y="13985"/>
                </a:lnTo>
                <a:lnTo>
                  <a:pt x="262380" y="3590"/>
                </a:lnTo>
                <a:lnTo>
                  <a:pt x="313181" y="0"/>
                </a:lnTo>
                <a:lnTo>
                  <a:pt x="363983" y="3590"/>
                </a:lnTo>
                <a:lnTo>
                  <a:pt x="412174" y="13985"/>
                </a:lnTo>
                <a:lnTo>
                  <a:pt x="457110" y="30619"/>
                </a:lnTo>
                <a:lnTo>
                  <a:pt x="498146" y="52929"/>
                </a:lnTo>
                <a:lnTo>
                  <a:pt x="534638" y="80348"/>
                </a:lnTo>
                <a:lnTo>
                  <a:pt x="565940" y="112312"/>
                </a:lnTo>
                <a:lnTo>
                  <a:pt x="591408" y="148256"/>
                </a:lnTo>
                <a:lnTo>
                  <a:pt x="610398" y="187615"/>
                </a:lnTo>
                <a:lnTo>
                  <a:pt x="622265" y="229824"/>
                </a:lnTo>
                <a:lnTo>
                  <a:pt x="626363" y="274320"/>
                </a:lnTo>
                <a:lnTo>
                  <a:pt x="622265" y="318815"/>
                </a:lnTo>
                <a:lnTo>
                  <a:pt x="610398" y="361024"/>
                </a:lnTo>
                <a:lnTo>
                  <a:pt x="591408" y="400383"/>
                </a:lnTo>
                <a:lnTo>
                  <a:pt x="565940" y="436327"/>
                </a:lnTo>
                <a:lnTo>
                  <a:pt x="534638" y="468291"/>
                </a:lnTo>
                <a:lnTo>
                  <a:pt x="498146" y="495710"/>
                </a:lnTo>
                <a:lnTo>
                  <a:pt x="457110" y="518020"/>
                </a:lnTo>
                <a:lnTo>
                  <a:pt x="412174" y="534654"/>
                </a:lnTo>
                <a:lnTo>
                  <a:pt x="363983" y="545049"/>
                </a:lnTo>
                <a:lnTo>
                  <a:pt x="313181" y="548640"/>
                </a:lnTo>
                <a:lnTo>
                  <a:pt x="262380" y="545049"/>
                </a:lnTo>
                <a:lnTo>
                  <a:pt x="214189" y="534654"/>
                </a:lnTo>
                <a:lnTo>
                  <a:pt x="169253" y="518020"/>
                </a:lnTo>
                <a:lnTo>
                  <a:pt x="128217" y="495710"/>
                </a:lnTo>
                <a:lnTo>
                  <a:pt x="91725" y="468291"/>
                </a:lnTo>
                <a:lnTo>
                  <a:pt x="60423" y="436327"/>
                </a:lnTo>
                <a:lnTo>
                  <a:pt x="34955" y="400383"/>
                </a:lnTo>
                <a:lnTo>
                  <a:pt x="15965" y="361024"/>
                </a:lnTo>
                <a:lnTo>
                  <a:pt x="4098" y="318815"/>
                </a:lnTo>
                <a:lnTo>
                  <a:pt x="0" y="274320"/>
                </a:lnTo>
                <a:close/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5180838" y="5994298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8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4818888" y="4087748"/>
            <a:ext cx="1797685" cy="1837055"/>
            <a:chOff x="4818888" y="4087748"/>
            <a:chExt cx="1797685" cy="1837055"/>
          </a:xfrm>
        </p:grpSpPr>
        <p:pic>
          <p:nvPicPr>
            <p:cNvPr id="92" name="object 9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3627" y="4087875"/>
              <a:ext cx="196214" cy="241807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4818888" y="4087748"/>
              <a:ext cx="1797685" cy="1837055"/>
            </a:xfrm>
            <a:custGeom>
              <a:avLst/>
              <a:gdLst/>
              <a:ahLst/>
              <a:cxnLst/>
              <a:rect l="l" t="t" r="r" b="b"/>
              <a:pathLst>
                <a:path w="1797684" h="1837054">
                  <a:moveTo>
                    <a:pt x="219075" y="764286"/>
                  </a:moveTo>
                  <a:lnTo>
                    <a:pt x="218567" y="760222"/>
                  </a:lnTo>
                  <a:lnTo>
                    <a:pt x="215773" y="758063"/>
                  </a:lnTo>
                  <a:lnTo>
                    <a:pt x="212979" y="756031"/>
                  </a:lnTo>
                  <a:lnTo>
                    <a:pt x="209042" y="756539"/>
                  </a:lnTo>
                  <a:lnTo>
                    <a:pt x="206883" y="759206"/>
                  </a:lnTo>
                  <a:lnTo>
                    <a:pt x="41567" y="972921"/>
                  </a:lnTo>
                  <a:lnTo>
                    <a:pt x="16510" y="953516"/>
                  </a:lnTo>
                  <a:lnTo>
                    <a:pt x="0" y="1037082"/>
                  </a:lnTo>
                  <a:lnTo>
                    <a:pt x="76708" y="1000125"/>
                  </a:lnTo>
                  <a:lnTo>
                    <a:pt x="68834" y="994029"/>
                  </a:lnTo>
                  <a:lnTo>
                    <a:pt x="51638" y="980732"/>
                  </a:lnTo>
                  <a:lnTo>
                    <a:pt x="219075" y="764286"/>
                  </a:lnTo>
                  <a:close/>
                </a:path>
                <a:path w="1797684" h="1837054">
                  <a:moveTo>
                    <a:pt x="665988" y="6477"/>
                  </a:moveTo>
                  <a:lnTo>
                    <a:pt x="664464" y="2794"/>
                  </a:lnTo>
                  <a:lnTo>
                    <a:pt x="661289" y="1397"/>
                  </a:lnTo>
                  <a:lnTo>
                    <a:pt x="657987" y="0"/>
                  </a:lnTo>
                  <a:lnTo>
                    <a:pt x="654304" y="1524"/>
                  </a:lnTo>
                  <a:lnTo>
                    <a:pt x="652907" y="4699"/>
                  </a:lnTo>
                  <a:lnTo>
                    <a:pt x="559244" y="222021"/>
                  </a:lnTo>
                  <a:lnTo>
                    <a:pt x="530098" y="209423"/>
                  </a:lnTo>
                  <a:lnTo>
                    <a:pt x="534924" y="294513"/>
                  </a:lnTo>
                  <a:lnTo>
                    <a:pt x="595541" y="243459"/>
                  </a:lnTo>
                  <a:lnTo>
                    <a:pt x="600075" y="239649"/>
                  </a:lnTo>
                  <a:lnTo>
                    <a:pt x="570903" y="227050"/>
                  </a:lnTo>
                  <a:lnTo>
                    <a:pt x="664591" y="9779"/>
                  </a:lnTo>
                  <a:lnTo>
                    <a:pt x="665988" y="6477"/>
                  </a:lnTo>
                  <a:close/>
                </a:path>
                <a:path w="1797684" h="1837054">
                  <a:moveTo>
                    <a:pt x="686943" y="1509890"/>
                  </a:moveTo>
                  <a:lnTo>
                    <a:pt x="686689" y="1505877"/>
                  </a:lnTo>
                  <a:lnTo>
                    <a:pt x="681355" y="1501279"/>
                  </a:lnTo>
                  <a:lnTo>
                    <a:pt x="677418" y="1501571"/>
                  </a:lnTo>
                  <a:lnTo>
                    <a:pt x="476453" y="1732902"/>
                  </a:lnTo>
                  <a:lnTo>
                    <a:pt x="452501" y="1712087"/>
                  </a:lnTo>
                  <a:lnTo>
                    <a:pt x="431292" y="1794598"/>
                  </a:lnTo>
                  <a:lnTo>
                    <a:pt x="510032" y="1762048"/>
                  </a:lnTo>
                  <a:lnTo>
                    <a:pt x="500481" y="1753755"/>
                  </a:lnTo>
                  <a:lnTo>
                    <a:pt x="486079" y="1741258"/>
                  </a:lnTo>
                  <a:lnTo>
                    <a:pt x="686943" y="1509890"/>
                  </a:lnTo>
                  <a:close/>
                </a:path>
                <a:path w="1797684" h="1837054">
                  <a:moveTo>
                    <a:pt x="880999" y="1055243"/>
                  </a:moveTo>
                  <a:lnTo>
                    <a:pt x="871448" y="1013333"/>
                  </a:lnTo>
                  <a:lnTo>
                    <a:pt x="862076" y="972185"/>
                  </a:lnTo>
                  <a:lnTo>
                    <a:pt x="837603" y="992327"/>
                  </a:lnTo>
                  <a:lnTo>
                    <a:pt x="637413" y="748411"/>
                  </a:lnTo>
                  <a:lnTo>
                    <a:pt x="635127" y="745744"/>
                  </a:lnTo>
                  <a:lnTo>
                    <a:pt x="631190" y="745363"/>
                  </a:lnTo>
                  <a:lnTo>
                    <a:pt x="628396" y="747522"/>
                  </a:lnTo>
                  <a:lnTo>
                    <a:pt x="625729" y="749808"/>
                  </a:lnTo>
                  <a:lnTo>
                    <a:pt x="625348" y="753745"/>
                  </a:lnTo>
                  <a:lnTo>
                    <a:pt x="627507" y="756539"/>
                  </a:lnTo>
                  <a:lnTo>
                    <a:pt x="827773" y="1000417"/>
                  </a:lnTo>
                  <a:lnTo>
                    <a:pt x="803275" y="1020572"/>
                  </a:lnTo>
                  <a:lnTo>
                    <a:pt x="880999" y="1055243"/>
                  </a:lnTo>
                  <a:close/>
                </a:path>
                <a:path w="1797684" h="1837054">
                  <a:moveTo>
                    <a:pt x="1772158" y="956691"/>
                  </a:moveTo>
                  <a:lnTo>
                    <a:pt x="1766836" y="910717"/>
                  </a:lnTo>
                  <a:lnTo>
                    <a:pt x="1762379" y="872109"/>
                  </a:lnTo>
                  <a:lnTo>
                    <a:pt x="1735785" y="889482"/>
                  </a:lnTo>
                  <a:lnTo>
                    <a:pt x="1614297" y="703453"/>
                  </a:lnTo>
                  <a:lnTo>
                    <a:pt x="1610360" y="702564"/>
                  </a:lnTo>
                  <a:lnTo>
                    <a:pt x="1604518" y="706374"/>
                  </a:lnTo>
                  <a:lnTo>
                    <a:pt x="1603629" y="710311"/>
                  </a:lnTo>
                  <a:lnTo>
                    <a:pt x="1725193" y="896404"/>
                  </a:lnTo>
                  <a:lnTo>
                    <a:pt x="1698625" y="913765"/>
                  </a:lnTo>
                  <a:lnTo>
                    <a:pt x="1772158" y="956691"/>
                  </a:lnTo>
                  <a:close/>
                </a:path>
                <a:path w="1797684" h="1837054">
                  <a:moveTo>
                    <a:pt x="1797431" y="1458722"/>
                  </a:moveTo>
                  <a:lnTo>
                    <a:pt x="1795907" y="1455039"/>
                  </a:lnTo>
                  <a:lnTo>
                    <a:pt x="1792605" y="1453769"/>
                  </a:lnTo>
                  <a:lnTo>
                    <a:pt x="1789430" y="1452372"/>
                  </a:lnTo>
                  <a:lnTo>
                    <a:pt x="1785607" y="1453896"/>
                  </a:lnTo>
                  <a:lnTo>
                    <a:pt x="1784350" y="1457198"/>
                  </a:lnTo>
                  <a:lnTo>
                    <a:pt x="1658366" y="1763661"/>
                  </a:lnTo>
                  <a:lnTo>
                    <a:pt x="1629029" y="1751596"/>
                  </a:lnTo>
                  <a:lnTo>
                    <a:pt x="1635252" y="1836559"/>
                  </a:lnTo>
                  <a:lnTo>
                    <a:pt x="1694383" y="1785035"/>
                  </a:lnTo>
                  <a:lnTo>
                    <a:pt x="1699514" y="1780565"/>
                  </a:lnTo>
                  <a:lnTo>
                    <a:pt x="1670062" y="1768462"/>
                  </a:lnTo>
                  <a:lnTo>
                    <a:pt x="1796034" y="1462024"/>
                  </a:lnTo>
                  <a:lnTo>
                    <a:pt x="1797431" y="1458722"/>
                  </a:lnTo>
                  <a:close/>
                </a:path>
              </a:pathLst>
            </a:custGeom>
            <a:solidFill>
              <a:srgbClr val="4512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/>
          <p:nvPr/>
        </p:nvSpPr>
        <p:spPr>
          <a:xfrm>
            <a:off x="8462009" y="3612641"/>
            <a:ext cx="626745" cy="548640"/>
          </a:xfrm>
          <a:custGeom>
            <a:avLst/>
            <a:gdLst/>
            <a:ahLst/>
            <a:cxnLst/>
            <a:rect l="l" t="t" r="r" b="b"/>
            <a:pathLst>
              <a:path w="626745" h="548639">
                <a:moveTo>
                  <a:pt x="0" y="274319"/>
                </a:moveTo>
                <a:lnTo>
                  <a:pt x="4098" y="229821"/>
                </a:lnTo>
                <a:lnTo>
                  <a:pt x="15965" y="187610"/>
                </a:lnTo>
                <a:lnTo>
                  <a:pt x="34955" y="148250"/>
                </a:lnTo>
                <a:lnTo>
                  <a:pt x="60423" y="112306"/>
                </a:lnTo>
                <a:lnTo>
                  <a:pt x="91725" y="80343"/>
                </a:lnTo>
                <a:lnTo>
                  <a:pt x="128217" y="52925"/>
                </a:lnTo>
                <a:lnTo>
                  <a:pt x="169253" y="30617"/>
                </a:lnTo>
                <a:lnTo>
                  <a:pt x="214189" y="13984"/>
                </a:lnTo>
                <a:lnTo>
                  <a:pt x="262380" y="3590"/>
                </a:lnTo>
                <a:lnTo>
                  <a:pt x="313182" y="0"/>
                </a:lnTo>
                <a:lnTo>
                  <a:pt x="363983" y="3590"/>
                </a:lnTo>
                <a:lnTo>
                  <a:pt x="412174" y="13984"/>
                </a:lnTo>
                <a:lnTo>
                  <a:pt x="457110" y="30617"/>
                </a:lnTo>
                <a:lnTo>
                  <a:pt x="498146" y="52925"/>
                </a:lnTo>
                <a:lnTo>
                  <a:pt x="534638" y="80343"/>
                </a:lnTo>
                <a:lnTo>
                  <a:pt x="565940" y="112306"/>
                </a:lnTo>
                <a:lnTo>
                  <a:pt x="591408" y="148250"/>
                </a:lnTo>
                <a:lnTo>
                  <a:pt x="610398" y="187610"/>
                </a:lnTo>
                <a:lnTo>
                  <a:pt x="622265" y="229821"/>
                </a:lnTo>
                <a:lnTo>
                  <a:pt x="626364" y="274319"/>
                </a:lnTo>
                <a:lnTo>
                  <a:pt x="622265" y="318818"/>
                </a:lnTo>
                <a:lnTo>
                  <a:pt x="610398" y="361029"/>
                </a:lnTo>
                <a:lnTo>
                  <a:pt x="591408" y="400389"/>
                </a:lnTo>
                <a:lnTo>
                  <a:pt x="565940" y="436333"/>
                </a:lnTo>
                <a:lnTo>
                  <a:pt x="534638" y="468296"/>
                </a:lnTo>
                <a:lnTo>
                  <a:pt x="498146" y="495714"/>
                </a:lnTo>
                <a:lnTo>
                  <a:pt x="457110" y="518022"/>
                </a:lnTo>
                <a:lnTo>
                  <a:pt x="412174" y="534655"/>
                </a:lnTo>
                <a:lnTo>
                  <a:pt x="363983" y="545049"/>
                </a:lnTo>
                <a:lnTo>
                  <a:pt x="313182" y="548639"/>
                </a:lnTo>
                <a:lnTo>
                  <a:pt x="262380" y="545049"/>
                </a:lnTo>
                <a:lnTo>
                  <a:pt x="214189" y="534655"/>
                </a:lnTo>
                <a:lnTo>
                  <a:pt x="169253" y="518022"/>
                </a:lnTo>
                <a:lnTo>
                  <a:pt x="128217" y="495714"/>
                </a:lnTo>
                <a:lnTo>
                  <a:pt x="91725" y="468296"/>
                </a:lnTo>
                <a:lnTo>
                  <a:pt x="60423" y="436333"/>
                </a:lnTo>
                <a:lnTo>
                  <a:pt x="34955" y="400389"/>
                </a:lnTo>
                <a:lnTo>
                  <a:pt x="15965" y="361029"/>
                </a:lnTo>
                <a:lnTo>
                  <a:pt x="4098" y="318818"/>
                </a:lnTo>
                <a:lnTo>
                  <a:pt x="0" y="274319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8647938" y="3723894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23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7991093" y="4357878"/>
            <a:ext cx="628015" cy="548640"/>
          </a:xfrm>
          <a:custGeom>
            <a:avLst/>
            <a:gdLst/>
            <a:ahLst/>
            <a:cxnLst/>
            <a:rect l="l" t="t" r="r" b="b"/>
            <a:pathLst>
              <a:path w="628015" h="548639">
                <a:moveTo>
                  <a:pt x="0" y="274320"/>
                </a:moveTo>
                <a:lnTo>
                  <a:pt x="4109" y="229821"/>
                </a:lnTo>
                <a:lnTo>
                  <a:pt x="16008" y="187610"/>
                </a:lnTo>
                <a:lnTo>
                  <a:pt x="35047" y="148250"/>
                </a:lnTo>
                <a:lnTo>
                  <a:pt x="60582" y="112306"/>
                </a:lnTo>
                <a:lnTo>
                  <a:pt x="91963" y="80343"/>
                </a:lnTo>
                <a:lnTo>
                  <a:pt x="128546" y="52925"/>
                </a:lnTo>
                <a:lnTo>
                  <a:pt x="169682" y="30617"/>
                </a:lnTo>
                <a:lnTo>
                  <a:pt x="214725" y="13984"/>
                </a:lnTo>
                <a:lnTo>
                  <a:pt x="263028" y="3590"/>
                </a:lnTo>
                <a:lnTo>
                  <a:pt x="313944" y="0"/>
                </a:lnTo>
                <a:lnTo>
                  <a:pt x="364859" y="3590"/>
                </a:lnTo>
                <a:lnTo>
                  <a:pt x="413162" y="13984"/>
                </a:lnTo>
                <a:lnTo>
                  <a:pt x="458205" y="30617"/>
                </a:lnTo>
                <a:lnTo>
                  <a:pt x="499341" y="52925"/>
                </a:lnTo>
                <a:lnTo>
                  <a:pt x="535924" y="80343"/>
                </a:lnTo>
                <a:lnTo>
                  <a:pt x="567305" y="112306"/>
                </a:lnTo>
                <a:lnTo>
                  <a:pt x="592840" y="148250"/>
                </a:lnTo>
                <a:lnTo>
                  <a:pt x="611879" y="187610"/>
                </a:lnTo>
                <a:lnTo>
                  <a:pt x="623778" y="229821"/>
                </a:lnTo>
                <a:lnTo>
                  <a:pt x="627887" y="274320"/>
                </a:lnTo>
                <a:lnTo>
                  <a:pt x="623778" y="318818"/>
                </a:lnTo>
                <a:lnTo>
                  <a:pt x="611879" y="361029"/>
                </a:lnTo>
                <a:lnTo>
                  <a:pt x="592840" y="400389"/>
                </a:lnTo>
                <a:lnTo>
                  <a:pt x="567305" y="436333"/>
                </a:lnTo>
                <a:lnTo>
                  <a:pt x="535924" y="468296"/>
                </a:lnTo>
                <a:lnTo>
                  <a:pt x="499341" y="495714"/>
                </a:lnTo>
                <a:lnTo>
                  <a:pt x="458205" y="518022"/>
                </a:lnTo>
                <a:lnTo>
                  <a:pt x="413162" y="534655"/>
                </a:lnTo>
                <a:lnTo>
                  <a:pt x="364859" y="545049"/>
                </a:lnTo>
                <a:lnTo>
                  <a:pt x="313944" y="548640"/>
                </a:lnTo>
                <a:lnTo>
                  <a:pt x="263028" y="545049"/>
                </a:lnTo>
                <a:lnTo>
                  <a:pt x="214725" y="534655"/>
                </a:lnTo>
                <a:lnTo>
                  <a:pt x="169682" y="518022"/>
                </a:lnTo>
                <a:lnTo>
                  <a:pt x="128546" y="495714"/>
                </a:lnTo>
                <a:lnTo>
                  <a:pt x="91963" y="468296"/>
                </a:lnTo>
                <a:lnTo>
                  <a:pt x="60582" y="436333"/>
                </a:lnTo>
                <a:lnTo>
                  <a:pt x="35047" y="400389"/>
                </a:lnTo>
                <a:lnTo>
                  <a:pt x="16008" y="361029"/>
                </a:lnTo>
                <a:lnTo>
                  <a:pt x="4109" y="318818"/>
                </a:lnTo>
                <a:lnTo>
                  <a:pt x="0" y="274320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8235442" y="4469638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8971026" y="4315205"/>
            <a:ext cx="626745" cy="548640"/>
          </a:xfrm>
          <a:custGeom>
            <a:avLst/>
            <a:gdLst/>
            <a:ahLst/>
            <a:cxnLst/>
            <a:rect l="l" t="t" r="r" b="b"/>
            <a:pathLst>
              <a:path w="626745" h="548639">
                <a:moveTo>
                  <a:pt x="0" y="274320"/>
                </a:moveTo>
                <a:lnTo>
                  <a:pt x="4098" y="229821"/>
                </a:lnTo>
                <a:lnTo>
                  <a:pt x="15965" y="187610"/>
                </a:lnTo>
                <a:lnTo>
                  <a:pt x="34955" y="148250"/>
                </a:lnTo>
                <a:lnTo>
                  <a:pt x="60423" y="112306"/>
                </a:lnTo>
                <a:lnTo>
                  <a:pt x="91725" y="80343"/>
                </a:lnTo>
                <a:lnTo>
                  <a:pt x="128217" y="52925"/>
                </a:lnTo>
                <a:lnTo>
                  <a:pt x="169253" y="30617"/>
                </a:lnTo>
                <a:lnTo>
                  <a:pt x="214189" y="13984"/>
                </a:lnTo>
                <a:lnTo>
                  <a:pt x="262380" y="3590"/>
                </a:lnTo>
                <a:lnTo>
                  <a:pt x="313181" y="0"/>
                </a:lnTo>
                <a:lnTo>
                  <a:pt x="363983" y="3590"/>
                </a:lnTo>
                <a:lnTo>
                  <a:pt x="412174" y="13984"/>
                </a:lnTo>
                <a:lnTo>
                  <a:pt x="457110" y="30617"/>
                </a:lnTo>
                <a:lnTo>
                  <a:pt x="498146" y="52925"/>
                </a:lnTo>
                <a:lnTo>
                  <a:pt x="534638" y="80343"/>
                </a:lnTo>
                <a:lnTo>
                  <a:pt x="565940" y="112306"/>
                </a:lnTo>
                <a:lnTo>
                  <a:pt x="591408" y="148250"/>
                </a:lnTo>
                <a:lnTo>
                  <a:pt x="610398" y="187610"/>
                </a:lnTo>
                <a:lnTo>
                  <a:pt x="622265" y="229821"/>
                </a:lnTo>
                <a:lnTo>
                  <a:pt x="626364" y="274320"/>
                </a:lnTo>
                <a:lnTo>
                  <a:pt x="622265" y="318818"/>
                </a:lnTo>
                <a:lnTo>
                  <a:pt x="610398" y="361029"/>
                </a:lnTo>
                <a:lnTo>
                  <a:pt x="591408" y="400389"/>
                </a:lnTo>
                <a:lnTo>
                  <a:pt x="565940" y="436333"/>
                </a:lnTo>
                <a:lnTo>
                  <a:pt x="534638" y="468296"/>
                </a:lnTo>
                <a:lnTo>
                  <a:pt x="498146" y="495714"/>
                </a:lnTo>
                <a:lnTo>
                  <a:pt x="457110" y="518022"/>
                </a:lnTo>
                <a:lnTo>
                  <a:pt x="412174" y="534655"/>
                </a:lnTo>
                <a:lnTo>
                  <a:pt x="363983" y="545049"/>
                </a:lnTo>
                <a:lnTo>
                  <a:pt x="313181" y="548640"/>
                </a:lnTo>
                <a:lnTo>
                  <a:pt x="262380" y="545049"/>
                </a:lnTo>
                <a:lnTo>
                  <a:pt x="214189" y="534655"/>
                </a:lnTo>
                <a:lnTo>
                  <a:pt x="169253" y="518022"/>
                </a:lnTo>
                <a:lnTo>
                  <a:pt x="128217" y="495714"/>
                </a:lnTo>
                <a:lnTo>
                  <a:pt x="91725" y="468296"/>
                </a:lnTo>
                <a:lnTo>
                  <a:pt x="60423" y="436333"/>
                </a:lnTo>
                <a:lnTo>
                  <a:pt x="34955" y="400389"/>
                </a:lnTo>
                <a:lnTo>
                  <a:pt x="15965" y="361029"/>
                </a:lnTo>
                <a:lnTo>
                  <a:pt x="4098" y="318818"/>
                </a:lnTo>
                <a:lnTo>
                  <a:pt x="0" y="274320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9157207" y="4426966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34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9475469" y="5039105"/>
            <a:ext cx="628015" cy="548640"/>
          </a:xfrm>
          <a:custGeom>
            <a:avLst/>
            <a:gdLst/>
            <a:ahLst/>
            <a:cxnLst/>
            <a:rect l="l" t="t" r="r" b="b"/>
            <a:pathLst>
              <a:path w="628015" h="548639">
                <a:moveTo>
                  <a:pt x="0" y="274320"/>
                </a:moveTo>
                <a:lnTo>
                  <a:pt x="4109" y="229821"/>
                </a:lnTo>
                <a:lnTo>
                  <a:pt x="16008" y="187610"/>
                </a:lnTo>
                <a:lnTo>
                  <a:pt x="35047" y="148250"/>
                </a:lnTo>
                <a:lnTo>
                  <a:pt x="60582" y="112306"/>
                </a:lnTo>
                <a:lnTo>
                  <a:pt x="91963" y="80343"/>
                </a:lnTo>
                <a:lnTo>
                  <a:pt x="128546" y="52925"/>
                </a:lnTo>
                <a:lnTo>
                  <a:pt x="169682" y="30617"/>
                </a:lnTo>
                <a:lnTo>
                  <a:pt x="214725" y="13984"/>
                </a:lnTo>
                <a:lnTo>
                  <a:pt x="263028" y="3590"/>
                </a:lnTo>
                <a:lnTo>
                  <a:pt x="313944" y="0"/>
                </a:lnTo>
                <a:lnTo>
                  <a:pt x="364859" y="3590"/>
                </a:lnTo>
                <a:lnTo>
                  <a:pt x="413162" y="13984"/>
                </a:lnTo>
                <a:lnTo>
                  <a:pt x="458205" y="30617"/>
                </a:lnTo>
                <a:lnTo>
                  <a:pt x="499341" y="52925"/>
                </a:lnTo>
                <a:lnTo>
                  <a:pt x="535924" y="80343"/>
                </a:lnTo>
                <a:lnTo>
                  <a:pt x="567305" y="112306"/>
                </a:lnTo>
                <a:lnTo>
                  <a:pt x="592840" y="148250"/>
                </a:lnTo>
                <a:lnTo>
                  <a:pt x="611879" y="187610"/>
                </a:lnTo>
                <a:lnTo>
                  <a:pt x="623778" y="229821"/>
                </a:lnTo>
                <a:lnTo>
                  <a:pt x="627887" y="274320"/>
                </a:lnTo>
                <a:lnTo>
                  <a:pt x="623778" y="318818"/>
                </a:lnTo>
                <a:lnTo>
                  <a:pt x="611879" y="361029"/>
                </a:lnTo>
                <a:lnTo>
                  <a:pt x="592840" y="400389"/>
                </a:lnTo>
                <a:lnTo>
                  <a:pt x="567305" y="436333"/>
                </a:lnTo>
                <a:lnTo>
                  <a:pt x="535924" y="468296"/>
                </a:lnTo>
                <a:lnTo>
                  <a:pt x="499341" y="495714"/>
                </a:lnTo>
                <a:lnTo>
                  <a:pt x="458205" y="518022"/>
                </a:lnTo>
                <a:lnTo>
                  <a:pt x="413162" y="534655"/>
                </a:lnTo>
                <a:lnTo>
                  <a:pt x="364859" y="545049"/>
                </a:lnTo>
                <a:lnTo>
                  <a:pt x="313944" y="548640"/>
                </a:lnTo>
                <a:lnTo>
                  <a:pt x="263028" y="545049"/>
                </a:lnTo>
                <a:lnTo>
                  <a:pt x="214725" y="534655"/>
                </a:lnTo>
                <a:lnTo>
                  <a:pt x="169682" y="518022"/>
                </a:lnTo>
                <a:lnTo>
                  <a:pt x="128546" y="495714"/>
                </a:lnTo>
                <a:lnTo>
                  <a:pt x="91963" y="468296"/>
                </a:lnTo>
                <a:lnTo>
                  <a:pt x="60582" y="436333"/>
                </a:lnTo>
                <a:lnTo>
                  <a:pt x="35047" y="400389"/>
                </a:lnTo>
                <a:lnTo>
                  <a:pt x="16008" y="361029"/>
                </a:lnTo>
                <a:lnTo>
                  <a:pt x="4109" y="318818"/>
                </a:lnTo>
                <a:lnTo>
                  <a:pt x="0" y="274320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9662541" y="5150358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56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8462009" y="5129021"/>
            <a:ext cx="626745" cy="548640"/>
          </a:xfrm>
          <a:custGeom>
            <a:avLst/>
            <a:gdLst/>
            <a:ahLst/>
            <a:cxnLst/>
            <a:rect l="l" t="t" r="r" b="b"/>
            <a:pathLst>
              <a:path w="626745" h="548639">
                <a:moveTo>
                  <a:pt x="0" y="274319"/>
                </a:moveTo>
                <a:lnTo>
                  <a:pt x="4098" y="229821"/>
                </a:lnTo>
                <a:lnTo>
                  <a:pt x="15965" y="187610"/>
                </a:lnTo>
                <a:lnTo>
                  <a:pt x="34955" y="148250"/>
                </a:lnTo>
                <a:lnTo>
                  <a:pt x="60423" y="112306"/>
                </a:lnTo>
                <a:lnTo>
                  <a:pt x="91725" y="80343"/>
                </a:lnTo>
                <a:lnTo>
                  <a:pt x="128217" y="52925"/>
                </a:lnTo>
                <a:lnTo>
                  <a:pt x="169253" y="30617"/>
                </a:lnTo>
                <a:lnTo>
                  <a:pt x="214189" y="13984"/>
                </a:lnTo>
                <a:lnTo>
                  <a:pt x="262380" y="3590"/>
                </a:lnTo>
                <a:lnTo>
                  <a:pt x="313182" y="0"/>
                </a:lnTo>
                <a:lnTo>
                  <a:pt x="363983" y="3590"/>
                </a:lnTo>
                <a:lnTo>
                  <a:pt x="412174" y="13984"/>
                </a:lnTo>
                <a:lnTo>
                  <a:pt x="457110" y="30617"/>
                </a:lnTo>
                <a:lnTo>
                  <a:pt x="498146" y="52925"/>
                </a:lnTo>
                <a:lnTo>
                  <a:pt x="534638" y="80343"/>
                </a:lnTo>
                <a:lnTo>
                  <a:pt x="565940" y="112306"/>
                </a:lnTo>
                <a:lnTo>
                  <a:pt x="591408" y="148250"/>
                </a:lnTo>
                <a:lnTo>
                  <a:pt x="610398" y="187610"/>
                </a:lnTo>
                <a:lnTo>
                  <a:pt x="622265" y="229821"/>
                </a:lnTo>
                <a:lnTo>
                  <a:pt x="626364" y="274319"/>
                </a:lnTo>
                <a:lnTo>
                  <a:pt x="622265" y="318818"/>
                </a:lnTo>
                <a:lnTo>
                  <a:pt x="610398" y="361029"/>
                </a:lnTo>
                <a:lnTo>
                  <a:pt x="591408" y="400389"/>
                </a:lnTo>
                <a:lnTo>
                  <a:pt x="565940" y="436333"/>
                </a:lnTo>
                <a:lnTo>
                  <a:pt x="534638" y="468296"/>
                </a:lnTo>
                <a:lnTo>
                  <a:pt x="498146" y="495714"/>
                </a:lnTo>
                <a:lnTo>
                  <a:pt x="457110" y="518022"/>
                </a:lnTo>
                <a:lnTo>
                  <a:pt x="412174" y="534655"/>
                </a:lnTo>
                <a:lnTo>
                  <a:pt x="363983" y="545049"/>
                </a:lnTo>
                <a:lnTo>
                  <a:pt x="313182" y="548639"/>
                </a:lnTo>
                <a:lnTo>
                  <a:pt x="262380" y="545049"/>
                </a:lnTo>
                <a:lnTo>
                  <a:pt x="214189" y="534655"/>
                </a:lnTo>
                <a:lnTo>
                  <a:pt x="169253" y="518022"/>
                </a:lnTo>
                <a:lnTo>
                  <a:pt x="128217" y="495714"/>
                </a:lnTo>
                <a:lnTo>
                  <a:pt x="91725" y="468296"/>
                </a:lnTo>
                <a:lnTo>
                  <a:pt x="60423" y="436333"/>
                </a:lnTo>
                <a:lnTo>
                  <a:pt x="34955" y="400389"/>
                </a:lnTo>
                <a:lnTo>
                  <a:pt x="15965" y="361029"/>
                </a:lnTo>
                <a:lnTo>
                  <a:pt x="4098" y="318818"/>
                </a:lnTo>
                <a:lnTo>
                  <a:pt x="0" y="274319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8705850" y="524116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9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9099042" y="5884926"/>
            <a:ext cx="628015" cy="548640"/>
          </a:xfrm>
          <a:custGeom>
            <a:avLst/>
            <a:gdLst/>
            <a:ahLst/>
            <a:cxnLst/>
            <a:rect l="l" t="t" r="r" b="b"/>
            <a:pathLst>
              <a:path w="628015" h="548639">
                <a:moveTo>
                  <a:pt x="0" y="274320"/>
                </a:moveTo>
                <a:lnTo>
                  <a:pt x="4109" y="229824"/>
                </a:lnTo>
                <a:lnTo>
                  <a:pt x="16008" y="187615"/>
                </a:lnTo>
                <a:lnTo>
                  <a:pt x="35047" y="148256"/>
                </a:lnTo>
                <a:lnTo>
                  <a:pt x="60582" y="112312"/>
                </a:lnTo>
                <a:lnTo>
                  <a:pt x="91963" y="80348"/>
                </a:lnTo>
                <a:lnTo>
                  <a:pt x="128546" y="52929"/>
                </a:lnTo>
                <a:lnTo>
                  <a:pt x="169682" y="30619"/>
                </a:lnTo>
                <a:lnTo>
                  <a:pt x="214725" y="13985"/>
                </a:lnTo>
                <a:lnTo>
                  <a:pt x="263028" y="3590"/>
                </a:lnTo>
                <a:lnTo>
                  <a:pt x="313943" y="0"/>
                </a:lnTo>
                <a:lnTo>
                  <a:pt x="364859" y="3590"/>
                </a:lnTo>
                <a:lnTo>
                  <a:pt x="413162" y="13985"/>
                </a:lnTo>
                <a:lnTo>
                  <a:pt x="458205" y="30619"/>
                </a:lnTo>
                <a:lnTo>
                  <a:pt x="499341" y="52929"/>
                </a:lnTo>
                <a:lnTo>
                  <a:pt x="535924" y="80348"/>
                </a:lnTo>
                <a:lnTo>
                  <a:pt x="567305" y="112312"/>
                </a:lnTo>
                <a:lnTo>
                  <a:pt x="592840" y="148256"/>
                </a:lnTo>
                <a:lnTo>
                  <a:pt x="611879" y="187615"/>
                </a:lnTo>
                <a:lnTo>
                  <a:pt x="623778" y="229824"/>
                </a:lnTo>
                <a:lnTo>
                  <a:pt x="627887" y="274320"/>
                </a:lnTo>
                <a:lnTo>
                  <a:pt x="623778" y="318815"/>
                </a:lnTo>
                <a:lnTo>
                  <a:pt x="611879" y="361024"/>
                </a:lnTo>
                <a:lnTo>
                  <a:pt x="592840" y="400383"/>
                </a:lnTo>
                <a:lnTo>
                  <a:pt x="567305" y="436327"/>
                </a:lnTo>
                <a:lnTo>
                  <a:pt x="535924" y="468291"/>
                </a:lnTo>
                <a:lnTo>
                  <a:pt x="499341" y="495710"/>
                </a:lnTo>
                <a:lnTo>
                  <a:pt x="458205" y="518020"/>
                </a:lnTo>
                <a:lnTo>
                  <a:pt x="413162" y="534654"/>
                </a:lnTo>
                <a:lnTo>
                  <a:pt x="364859" y="545049"/>
                </a:lnTo>
                <a:lnTo>
                  <a:pt x="313943" y="548640"/>
                </a:lnTo>
                <a:lnTo>
                  <a:pt x="263028" y="545049"/>
                </a:lnTo>
                <a:lnTo>
                  <a:pt x="214725" y="534654"/>
                </a:lnTo>
                <a:lnTo>
                  <a:pt x="169682" y="518020"/>
                </a:lnTo>
                <a:lnTo>
                  <a:pt x="128546" y="495710"/>
                </a:lnTo>
                <a:lnTo>
                  <a:pt x="91963" y="468291"/>
                </a:lnTo>
                <a:lnTo>
                  <a:pt x="60582" y="436327"/>
                </a:lnTo>
                <a:lnTo>
                  <a:pt x="35047" y="400383"/>
                </a:lnTo>
                <a:lnTo>
                  <a:pt x="16008" y="361024"/>
                </a:lnTo>
                <a:lnTo>
                  <a:pt x="4109" y="318815"/>
                </a:lnTo>
                <a:lnTo>
                  <a:pt x="0" y="274320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9285858" y="5995822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41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7447026" y="5095494"/>
            <a:ext cx="626745" cy="548640"/>
          </a:xfrm>
          <a:custGeom>
            <a:avLst/>
            <a:gdLst/>
            <a:ahLst/>
            <a:cxnLst/>
            <a:rect l="l" t="t" r="r" b="b"/>
            <a:pathLst>
              <a:path w="626745" h="548639">
                <a:moveTo>
                  <a:pt x="0" y="274319"/>
                </a:moveTo>
                <a:lnTo>
                  <a:pt x="4098" y="229821"/>
                </a:lnTo>
                <a:lnTo>
                  <a:pt x="15965" y="187610"/>
                </a:lnTo>
                <a:lnTo>
                  <a:pt x="34955" y="148250"/>
                </a:lnTo>
                <a:lnTo>
                  <a:pt x="60423" y="112306"/>
                </a:lnTo>
                <a:lnTo>
                  <a:pt x="91725" y="80343"/>
                </a:lnTo>
                <a:lnTo>
                  <a:pt x="128217" y="52925"/>
                </a:lnTo>
                <a:lnTo>
                  <a:pt x="169253" y="30617"/>
                </a:lnTo>
                <a:lnTo>
                  <a:pt x="214189" y="13984"/>
                </a:lnTo>
                <a:lnTo>
                  <a:pt x="262380" y="3590"/>
                </a:lnTo>
                <a:lnTo>
                  <a:pt x="313181" y="0"/>
                </a:lnTo>
                <a:lnTo>
                  <a:pt x="363983" y="3590"/>
                </a:lnTo>
                <a:lnTo>
                  <a:pt x="412174" y="13984"/>
                </a:lnTo>
                <a:lnTo>
                  <a:pt x="457110" y="30617"/>
                </a:lnTo>
                <a:lnTo>
                  <a:pt x="498146" y="52925"/>
                </a:lnTo>
                <a:lnTo>
                  <a:pt x="534638" y="80343"/>
                </a:lnTo>
                <a:lnTo>
                  <a:pt x="565940" y="112306"/>
                </a:lnTo>
                <a:lnTo>
                  <a:pt x="591408" y="148250"/>
                </a:lnTo>
                <a:lnTo>
                  <a:pt x="610398" y="187610"/>
                </a:lnTo>
                <a:lnTo>
                  <a:pt x="622265" y="229821"/>
                </a:lnTo>
                <a:lnTo>
                  <a:pt x="626364" y="274319"/>
                </a:lnTo>
                <a:lnTo>
                  <a:pt x="622265" y="318818"/>
                </a:lnTo>
                <a:lnTo>
                  <a:pt x="610398" y="361029"/>
                </a:lnTo>
                <a:lnTo>
                  <a:pt x="591408" y="400389"/>
                </a:lnTo>
                <a:lnTo>
                  <a:pt x="565940" y="436333"/>
                </a:lnTo>
                <a:lnTo>
                  <a:pt x="534638" y="468296"/>
                </a:lnTo>
                <a:lnTo>
                  <a:pt x="498146" y="495714"/>
                </a:lnTo>
                <a:lnTo>
                  <a:pt x="457110" y="518022"/>
                </a:lnTo>
                <a:lnTo>
                  <a:pt x="412174" y="534655"/>
                </a:lnTo>
                <a:lnTo>
                  <a:pt x="363983" y="545049"/>
                </a:lnTo>
                <a:lnTo>
                  <a:pt x="313181" y="548639"/>
                </a:lnTo>
                <a:lnTo>
                  <a:pt x="262380" y="545049"/>
                </a:lnTo>
                <a:lnTo>
                  <a:pt x="214189" y="534655"/>
                </a:lnTo>
                <a:lnTo>
                  <a:pt x="169253" y="518022"/>
                </a:lnTo>
                <a:lnTo>
                  <a:pt x="128217" y="495714"/>
                </a:lnTo>
                <a:lnTo>
                  <a:pt x="91725" y="468296"/>
                </a:lnTo>
                <a:lnTo>
                  <a:pt x="60423" y="436333"/>
                </a:lnTo>
                <a:lnTo>
                  <a:pt x="34955" y="400389"/>
                </a:lnTo>
                <a:lnTo>
                  <a:pt x="15965" y="361029"/>
                </a:lnTo>
                <a:lnTo>
                  <a:pt x="4098" y="318818"/>
                </a:lnTo>
                <a:lnTo>
                  <a:pt x="0" y="274319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7654543" y="5206695"/>
            <a:ext cx="2133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Trebuchet MS"/>
                <a:cs typeface="Trebuchet MS"/>
              </a:rPr>
              <a:t>-</a:t>
            </a:r>
            <a:r>
              <a:rPr sz="1800" spc="-45" dirty="0"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7991093" y="5884926"/>
            <a:ext cx="628015" cy="548640"/>
          </a:xfrm>
          <a:custGeom>
            <a:avLst/>
            <a:gdLst/>
            <a:ahLst/>
            <a:cxnLst/>
            <a:rect l="l" t="t" r="r" b="b"/>
            <a:pathLst>
              <a:path w="628015" h="548639">
                <a:moveTo>
                  <a:pt x="0" y="274320"/>
                </a:moveTo>
                <a:lnTo>
                  <a:pt x="4109" y="229824"/>
                </a:lnTo>
                <a:lnTo>
                  <a:pt x="16008" y="187615"/>
                </a:lnTo>
                <a:lnTo>
                  <a:pt x="35047" y="148256"/>
                </a:lnTo>
                <a:lnTo>
                  <a:pt x="60582" y="112312"/>
                </a:lnTo>
                <a:lnTo>
                  <a:pt x="91963" y="80348"/>
                </a:lnTo>
                <a:lnTo>
                  <a:pt x="128546" y="52929"/>
                </a:lnTo>
                <a:lnTo>
                  <a:pt x="169682" y="30619"/>
                </a:lnTo>
                <a:lnTo>
                  <a:pt x="214725" y="13985"/>
                </a:lnTo>
                <a:lnTo>
                  <a:pt x="263028" y="3590"/>
                </a:lnTo>
                <a:lnTo>
                  <a:pt x="313944" y="0"/>
                </a:lnTo>
                <a:lnTo>
                  <a:pt x="364859" y="3590"/>
                </a:lnTo>
                <a:lnTo>
                  <a:pt x="413162" y="13985"/>
                </a:lnTo>
                <a:lnTo>
                  <a:pt x="458205" y="30619"/>
                </a:lnTo>
                <a:lnTo>
                  <a:pt x="499341" y="52929"/>
                </a:lnTo>
                <a:lnTo>
                  <a:pt x="535924" y="80348"/>
                </a:lnTo>
                <a:lnTo>
                  <a:pt x="567305" y="112312"/>
                </a:lnTo>
                <a:lnTo>
                  <a:pt x="592840" y="148256"/>
                </a:lnTo>
                <a:lnTo>
                  <a:pt x="611879" y="187615"/>
                </a:lnTo>
                <a:lnTo>
                  <a:pt x="623778" y="229824"/>
                </a:lnTo>
                <a:lnTo>
                  <a:pt x="627887" y="274320"/>
                </a:lnTo>
                <a:lnTo>
                  <a:pt x="623778" y="318815"/>
                </a:lnTo>
                <a:lnTo>
                  <a:pt x="611879" y="361024"/>
                </a:lnTo>
                <a:lnTo>
                  <a:pt x="592840" y="400383"/>
                </a:lnTo>
                <a:lnTo>
                  <a:pt x="567305" y="436327"/>
                </a:lnTo>
                <a:lnTo>
                  <a:pt x="535924" y="468291"/>
                </a:lnTo>
                <a:lnTo>
                  <a:pt x="499341" y="495710"/>
                </a:lnTo>
                <a:lnTo>
                  <a:pt x="458205" y="518020"/>
                </a:lnTo>
                <a:lnTo>
                  <a:pt x="413162" y="534654"/>
                </a:lnTo>
                <a:lnTo>
                  <a:pt x="364859" y="545049"/>
                </a:lnTo>
                <a:lnTo>
                  <a:pt x="313944" y="548640"/>
                </a:lnTo>
                <a:lnTo>
                  <a:pt x="263028" y="545049"/>
                </a:lnTo>
                <a:lnTo>
                  <a:pt x="214725" y="534654"/>
                </a:lnTo>
                <a:lnTo>
                  <a:pt x="169682" y="518020"/>
                </a:lnTo>
                <a:lnTo>
                  <a:pt x="128546" y="495710"/>
                </a:lnTo>
                <a:lnTo>
                  <a:pt x="91963" y="468291"/>
                </a:lnTo>
                <a:lnTo>
                  <a:pt x="60582" y="436327"/>
                </a:lnTo>
                <a:lnTo>
                  <a:pt x="35047" y="400383"/>
                </a:lnTo>
                <a:lnTo>
                  <a:pt x="16008" y="361024"/>
                </a:lnTo>
                <a:lnTo>
                  <a:pt x="4109" y="318815"/>
                </a:lnTo>
                <a:lnTo>
                  <a:pt x="0" y="274320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8235442" y="59958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8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10031730" y="5886450"/>
            <a:ext cx="628015" cy="548640"/>
          </a:xfrm>
          <a:custGeom>
            <a:avLst/>
            <a:gdLst/>
            <a:ahLst/>
            <a:cxnLst/>
            <a:rect l="l" t="t" r="r" b="b"/>
            <a:pathLst>
              <a:path w="628015" h="548639">
                <a:moveTo>
                  <a:pt x="0" y="274320"/>
                </a:moveTo>
                <a:lnTo>
                  <a:pt x="4109" y="229824"/>
                </a:lnTo>
                <a:lnTo>
                  <a:pt x="16008" y="187615"/>
                </a:lnTo>
                <a:lnTo>
                  <a:pt x="35047" y="148256"/>
                </a:lnTo>
                <a:lnTo>
                  <a:pt x="60582" y="112312"/>
                </a:lnTo>
                <a:lnTo>
                  <a:pt x="91963" y="80348"/>
                </a:lnTo>
                <a:lnTo>
                  <a:pt x="128546" y="52929"/>
                </a:lnTo>
                <a:lnTo>
                  <a:pt x="169682" y="30619"/>
                </a:lnTo>
                <a:lnTo>
                  <a:pt x="214725" y="13985"/>
                </a:lnTo>
                <a:lnTo>
                  <a:pt x="263028" y="3590"/>
                </a:lnTo>
                <a:lnTo>
                  <a:pt x="313944" y="0"/>
                </a:lnTo>
                <a:lnTo>
                  <a:pt x="364859" y="3590"/>
                </a:lnTo>
                <a:lnTo>
                  <a:pt x="413162" y="13985"/>
                </a:lnTo>
                <a:lnTo>
                  <a:pt x="458205" y="30619"/>
                </a:lnTo>
                <a:lnTo>
                  <a:pt x="499341" y="52929"/>
                </a:lnTo>
                <a:lnTo>
                  <a:pt x="535924" y="80348"/>
                </a:lnTo>
                <a:lnTo>
                  <a:pt x="567305" y="112312"/>
                </a:lnTo>
                <a:lnTo>
                  <a:pt x="592840" y="148256"/>
                </a:lnTo>
                <a:lnTo>
                  <a:pt x="611879" y="187615"/>
                </a:lnTo>
                <a:lnTo>
                  <a:pt x="623778" y="229824"/>
                </a:lnTo>
                <a:lnTo>
                  <a:pt x="627888" y="274320"/>
                </a:lnTo>
                <a:lnTo>
                  <a:pt x="623778" y="318815"/>
                </a:lnTo>
                <a:lnTo>
                  <a:pt x="611879" y="361024"/>
                </a:lnTo>
                <a:lnTo>
                  <a:pt x="592840" y="400383"/>
                </a:lnTo>
                <a:lnTo>
                  <a:pt x="567305" y="436327"/>
                </a:lnTo>
                <a:lnTo>
                  <a:pt x="535924" y="468291"/>
                </a:lnTo>
                <a:lnTo>
                  <a:pt x="499341" y="495710"/>
                </a:lnTo>
                <a:lnTo>
                  <a:pt x="458205" y="518020"/>
                </a:lnTo>
                <a:lnTo>
                  <a:pt x="413162" y="534654"/>
                </a:lnTo>
                <a:lnTo>
                  <a:pt x="364859" y="545049"/>
                </a:lnTo>
                <a:lnTo>
                  <a:pt x="313944" y="548640"/>
                </a:lnTo>
                <a:lnTo>
                  <a:pt x="263028" y="545049"/>
                </a:lnTo>
                <a:lnTo>
                  <a:pt x="214725" y="534654"/>
                </a:lnTo>
                <a:lnTo>
                  <a:pt x="169682" y="518020"/>
                </a:lnTo>
                <a:lnTo>
                  <a:pt x="128546" y="495710"/>
                </a:lnTo>
                <a:lnTo>
                  <a:pt x="91963" y="468291"/>
                </a:lnTo>
                <a:lnTo>
                  <a:pt x="60582" y="436327"/>
                </a:lnTo>
                <a:lnTo>
                  <a:pt x="35047" y="400383"/>
                </a:lnTo>
                <a:lnTo>
                  <a:pt x="16008" y="361024"/>
                </a:lnTo>
                <a:lnTo>
                  <a:pt x="4109" y="318815"/>
                </a:lnTo>
                <a:lnTo>
                  <a:pt x="0" y="274320"/>
                </a:lnTo>
                <a:close/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10218546" y="5997346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73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7903464" y="4086225"/>
            <a:ext cx="2304415" cy="1837055"/>
            <a:chOff x="7903464" y="4086225"/>
            <a:chExt cx="2304415" cy="1837055"/>
          </a:xfrm>
        </p:grpSpPr>
        <p:pic>
          <p:nvPicPr>
            <p:cNvPr id="113" name="object 1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98204" y="4086351"/>
              <a:ext cx="196215" cy="241808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7903464" y="4086224"/>
              <a:ext cx="2304415" cy="1837055"/>
            </a:xfrm>
            <a:custGeom>
              <a:avLst/>
              <a:gdLst/>
              <a:ahLst/>
              <a:cxnLst/>
              <a:rect l="l" t="t" r="r" b="b"/>
              <a:pathLst>
                <a:path w="2304415" h="1837054">
                  <a:moveTo>
                    <a:pt x="219075" y="764286"/>
                  </a:moveTo>
                  <a:lnTo>
                    <a:pt x="218567" y="760222"/>
                  </a:lnTo>
                  <a:lnTo>
                    <a:pt x="215773" y="758063"/>
                  </a:lnTo>
                  <a:lnTo>
                    <a:pt x="212979" y="756031"/>
                  </a:lnTo>
                  <a:lnTo>
                    <a:pt x="209042" y="756539"/>
                  </a:lnTo>
                  <a:lnTo>
                    <a:pt x="206883" y="759206"/>
                  </a:lnTo>
                  <a:lnTo>
                    <a:pt x="41567" y="972921"/>
                  </a:lnTo>
                  <a:lnTo>
                    <a:pt x="16510" y="953516"/>
                  </a:lnTo>
                  <a:lnTo>
                    <a:pt x="0" y="1037082"/>
                  </a:lnTo>
                  <a:lnTo>
                    <a:pt x="76708" y="1000125"/>
                  </a:lnTo>
                  <a:lnTo>
                    <a:pt x="68834" y="994029"/>
                  </a:lnTo>
                  <a:lnTo>
                    <a:pt x="51638" y="980732"/>
                  </a:lnTo>
                  <a:lnTo>
                    <a:pt x="219075" y="764286"/>
                  </a:lnTo>
                  <a:close/>
                </a:path>
                <a:path w="2304415" h="1837054">
                  <a:moveTo>
                    <a:pt x="664464" y="6477"/>
                  </a:moveTo>
                  <a:lnTo>
                    <a:pt x="662940" y="2794"/>
                  </a:lnTo>
                  <a:lnTo>
                    <a:pt x="659765" y="1397"/>
                  </a:lnTo>
                  <a:lnTo>
                    <a:pt x="656463" y="0"/>
                  </a:lnTo>
                  <a:lnTo>
                    <a:pt x="652780" y="1524"/>
                  </a:lnTo>
                  <a:lnTo>
                    <a:pt x="651383" y="4699"/>
                  </a:lnTo>
                  <a:lnTo>
                    <a:pt x="557720" y="222021"/>
                  </a:lnTo>
                  <a:lnTo>
                    <a:pt x="528574" y="209423"/>
                  </a:lnTo>
                  <a:lnTo>
                    <a:pt x="533400" y="294513"/>
                  </a:lnTo>
                  <a:lnTo>
                    <a:pt x="594017" y="243459"/>
                  </a:lnTo>
                  <a:lnTo>
                    <a:pt x="598551" y="239649"/>
                  </a:lnTo>
                  <a:lnTo>
                    <a:pt x="569379" y="227050"/>
                  </a:lnTo>
                  <a:lnTo>
                    <a:pt x="663067" y="9779"/>
                  </a:lnTo>
                  <a:lnTo>
                    <a:pt x="664464" y="6477"/>
                  </a:lnTo>
                  <a:close/>
                </a:path>
                <a:path w="2304415" h="1837054">
                  <a:moveTo>
                    <a:pt x="685419" y="1509890"/>
                  </a:moveTo>
                  <a:lnTo>
                    <a:pt x="685165" y="1505877"/>
                  </a:lnTo>
                  <a:lnTo>
                    <a:pt x="679831" y="1501267"/>
                  </a:lnTo>
                  <a:lnTo>
                    <a:pt x="675894" y="1501521"/>
                  </a:lnTo>
                  <a:lnTo>
                    <a:pt x="673608" y="1504213"/>
                  </a:lnTo>
                  <a:lnTo>
                    <a:pt x="474929" y="1732902"/>
                  </a:lnTo>
                  <a:lnTo>
                    <a:pt x="450977" y="1712087"/>
                  </a:lnTo>
                  <a:lnTo>
                    <a:pt x="429768" y="1794598"/>
                  </a:lnTo>
                  <a:lnTo>
                    <a:pt x="508508" y="1762048"/>
                  </a:lnTo>
                  <a:lnTo>
                    <a:pt x="498957" y="1753755"/>
                  </a:lnTo>
                  <a:lnTo>
                    <a:pt x="484555" y="1741258"/>
                  </a:lnTo>
                  <a:lnTo>
                    <a:pt x="685419" y="1509890"/>
                  </a:lnTo>
                  <a:close/>
                </a:path>
                <a:path w="2304415" h="1837054">
                  <a:moveTo>
                    <a:pt x="879475" y="1055243"/>
                  </a:moveTo>
                  <a:lnTo>
                    <a:pt x="869924" y="1013333"/>
                  </a:lnTo>
                  <a:lnTo>
                    <a:pt x="860552" y="972185"/>
                  </a:lnTo>
                  <a:lnTo>
                    <a:pt x="836079" y="992327"/>
                  </a:lnTo>
                  <a:lnTo>
                    <a:pt x="635889" y="748411"/>
                  </a:lnTo>
                  <a:lnTo>
                    <a:pt x="633603" y="745744"/>
                  </a:lnTo>
                  <a:lnTo>
                    <a:pt x="629666" y="745363"/>
                  </a:lnTo>
                  <a:lnTo>
                    <a:pt x="626872" y="747522"/>
                  </a:lnTo>
                  <a:lnTo>
                    <a:pt x="624205" y="749808"/>
                  </a:lnTo>
                  <a:lnTo>
                    <a:pt x="623824" y="753745"/>
                  </a:lnTo>
                  <a:lnTo>
                    <a:pt x="625983" y="756539"/>
                  </a:lnTo>
                  <a:lnTo>
                    <a:pt x="826249" y="1000417"/>
                  </a:lnTo>
                  <a:lnTo>
                    <a:pt x="801751" y="1020572"/>
                  </a:lnTo>
                  <a:lnTo>
                    <a:pt x="879475" y="1055243"/>
                  </a:lnTo>
                  <a:close/>
                </a:path>
                <a:path w="2304415" h="1837054">
                  <a:moveTo>
                    <a:pt x="1772158" y="956691"/>
                  </a:moveTo>
                  <a:lnTo>
                    <a:pt x="1766836" y="910717"/>
                  </a:lnTo>
                  <a:lnTo>
                    <a:pt x="1762379" y="872109"/>
                  </a:lnTo>
                  <a:lnTo>
                    <a:pt x="1735785" y="889482"/>
                  </a:lnTo>
                  <a:lnTo>
                    <a:pt x="1614297" y="703453"/>
                  </a:lnTo>
                  <a:lnTo>
                    <a:pt x="1610360" y="702564"/>
                  </a:lnTo>
                  <a:lnTo>
                    <a:pt x="1604518" y="706374"/>
                  </a:lnTo>
                  <a:lnTo>
                    <a:pt x="1603629" y="710311"/>
                  </a:lnTo>
                  <a:lnTo>
                    <a:pt x="1725193" y="896404"/>
                  </a:lnTo>
                  <a:lnTo>
                    <a:pt x="1698625" y="913765"/>
                  </a:lnTo>
                  <a:lnTo>
                    <a:pt x="1772158" y="956691"/>
                  </a:lnTo>
                  <a:close/>
                </a:path>
                <a:path w="2304415" h="1837054">
                  <a:moveTo>
                    <a:pt x="1797431" y="1458722"/>
                  </a:moveTo>
                  <a:lnTo>
                    <a:pt x="1795907" y="1455039"/>
                  </a:lnTo>
                  <a:lnTo>
                    <a:pt x="1792605" y="1453769"/>
                  </a:lnTo>
                  <a:lnTo>
                    <a:pt x="1789430" y="1452372"/>
                  </a:lnTo>
                  <a:lnTo>
                    <a:pt x="1785620" y="1453896"/>
                  </a:lnTo>
                  <a:lnTo>
                    <a:pt x="1784350" y="1457198"/>
                  </a:lnTo>
                  <a:lnTo>
                    <a:pt x="1658366" y="1763661"/>
                  </a:lnTo>
                  <a:lnTo>
                    <a:pt x="1629029" y="1751596"/>
                  </a:lnTo>
                  <a:lnTo>
                    <a:pt x="1635252" y="1836559"/>
                  </a:lnTo>
                  <a:lnTo>
                    <a:pt x="1694383" y="1785035"/>
                  </a:lnTo>
                  <a:lnTo>
                    <a:pt x="1699514" y="1780565"/>
                  </a:lnTo>
                  <a:lnTo>
                    <a:pt x="1670062" y="1768462"/>
                  </a:lnTo>
                  <a:lnTo>
                    <a:pt x="1796034" y="1462024"/>
                  </a:lnTo>
                  <a:lnTo>
                    <a:pt x="1797431" y="1458722"/>
                  </a:lnTo>
                  <a:close/>
                </a:path>
                <a:path w="2304415" h="1837054">
                  <a:moveTo>
                    <a:pt x="2304034" y="1796935"/>
                  </a:moveTo>
                  <a:lnTo>
                    <a:pt x="2303221" y="1747862"/>
                  </a:lnTo>
                  <a:lnTo>
                    <a:pt x="2302637" y="1711744"/>
                  </a:lnTo>
                  <a:lnTo>
                    <a:pt x="2274430" y="1726450"/>
                  </a:lnTo>
                  <a:lnTo>
                    <a:pt x="2113280" y="1417066"/>
                  </a:lnTo>
                  <a:lnTo>
                    <a:pt x="2111756" y="1413891"/>
                  </a:lnTo>
                  <a:lnTo>
                    <a:pt x="2107819" y="1412748"/>
                  </a:lnTo>
                  <a:lnTo>
                    <a:pt x="2104771" y="1414399"/>
                  </a:lnTo>
                  <a:lnTo>
                    <a:pt x="2101596" y="1415923"/>
                  </a:lnTo>
                  <a:lnTo>
                    <a:pt x="2100453" y="1419860"/>
                  </a:lnTo>
                  <a:lnTo>
                    <a:pt x="2102104" y="1422908"/>
                  </a:lnTo>
                  <a:lnTo>
                    <a:pt x="2263229" y="1732280"/>
                  </a:lnTo>
                  <a:lnTo>
                    <a:pt x="2235073" y="1746948"/>
                  </a:lnTo>
                  <a:lnTo>
                    <a:pt x="2304034" y="1796935"/>
                  </a:lnTo>
                  <a:close/>
                </a:path>
              </a:pathLst>
            </a:custGeom>
            <a:solidFill>
              <a:srgbClr val="4512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-40" dirty="0">
                <a:solidFill>
                  <a:srgbClr val="FFFFFF"/>
                </a:solidFill>
              </a:rPr>
              <a:t>BS</a:t>
            </a:r>
            <a:r>
              <a:rPr sz="2800" spc="-420" dirty="0">
                <a:solidFill>
                  <a:srgbClr val="FFFFFF"/>
                </a:solidFill>
              </a:rPr>
              <a:t>T</a:t>
            </a:r>
            <a:r>
              <a:rPr sz="2800" spc="-125" dirty="0">
                <a:solidFill>
                  <a:srgbClr val="FFFFFF"/>
                </a:solidFill>
              </a:rPr>
              <a:t>-</a:t>
            </a:r>
            <a:r>
              <a:rPr sz="2800" spc="-70" dirty="0">
                <a:solidFill>
                  <a:srgbClr val="FFFFFF"/>
                </a:solidFill>
              </a:rPr>
              <a:t> </a:t>
            </a:r>
            <a:r>
              <a:rPr sz="2800" spc="-80" dirty="0">
                <a:solidFill>
                  <a:srgbClr val="FFFFFF"/>
                </a:solidFill>
              </a:rPr>
              <a:t>S</a:t>
            </a:r>
            <a:r>
              <a:rPr sz="2800" spc="-85" dirty="0">
                <a:solidFill>
                  <a:srgbClr val="FFFFFF"/>
                </a:solidFill>
              </a:rPr>
              <a:t>E</a:t>
            </a:r>
            <a:r>
              <a:rPr sz="2800" spc="180" dirty="0">
                <a:solidFill>
                  <a:srgbClr val="FFFFFF"/>
                </a:solidFill>
              </a:rPr>
              <a:t>ARCHING</a:t>
            </a:r>
            <a:r>
              <a:rPr sz="2800" spc="-55" dirty="0">
                <a:solidFill>
                  <a:srgbClr val="FFFFFF"/>
                </a:solidFill>
              </a:rPr>
              <a:t> </a:t>
            </a:r>
            <a:r>
              <a:rPr sz="2800" spc="55" dirty="0">
                <a:solidFill>
                  <a:srgbClr val="FFFFFF"/>
                </a:solidFill>
              </a:rPr>
              <a:t>OPER</a:t>
            </a:r>
            <a:r>
              <a:rPr sz="2800" spc="-70" dirty="0">
                <a:solidFill>
                  <a:srgbClr val="FFFFFF"/>
                </a:solidFill>
              </a:rPr>
              <a:t>A</a:t>
            </a:r>
            <a:r>
              <a:rPr sz="2800" spc="195" dirty="0">
                <a:solidFill>
                  <a:srgbClr val="FFFFFF"/>
                </a:solidFill>
              </a:rPr>
              <a:t>TION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59993" y="2146807"/>
            <a:ext cx="8406130" cy="1576705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1800" spc="120" dirty="0">
                <a:solidFill>
                  <a:srgbClr val="3C3C3C"/>
                </a:solidFill>
                <a:latin typeface="SimSun"/>
                <a:cs typeface="SimSun"/>
              </a:rPr>
              <a:t>T</a:t>
            </a:r>
            <a:r>
              <a:rPr sz="1800" spc="125" dirty="0">
                <a:solidFill>
                  <a:srgbClr val="3C3C3C"/>
                </a:solidFill>
                <a:latin typeface="SimSun"/>
                <a:cs typeface="SimSun"/>
              </a:rPr>
              <a:t>o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s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30" dirty="0">
                <a:solidFill>
                  <a:srgbClr val="3C3C3C"/>
                </a:solidFill>
                <a:latin typeface="SimSun"/>
                <a:cs typeface="SimSun"/>
              </a:rPr>
              <a:t>arch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5" dirty="0">
                <a:solidFill>
                  <a:srgbClr val="3C3C3C"/>
                </a:solidFill>
                <a:latin typeface="SimSun"/>
                <a:cs typeface="SimSun"/>
              </a:rPr>
              <a:t>f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o</a:t>
            </a:r>
            <a:r>
              <a:rPr sz="1800" spc="-200" dirty="0">
                <a:solidFill>
                  <a:srgbClr val="3C3C3C"/>
                </a:solidFill>
                <a:latin typeface="SimSun"/>
                <a:cs typeface="SimSun"/>
              </a:rPr>
              <a:t>r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targ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290" dirty="0">
                <a:solidFill>
                  <a:srgbClr val="3C3C3C"/>
                </a:solidFill>
                <a:latin typeface="SimSun"/>
                <a:cs typeface="SimSun"/>
              </a:rPr>
              <a:t>t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key,</a:t>
            </a:r>
            <a:endParaRPr sz="18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1035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375" dirty="0">
                <a:solidFill>
                  <a:srgbClr val="3C3C3C"/>
                </a:solidFill>
                <a:latin typeface="SimSun"/>
                <a:cs typeface="SimSun"/>
              </a:rPr>
              <a:t>We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first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compare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25" dirty="0">
                <a:solidFill>
                  <a:srgbClr val="3C3C3C"/>
                </a:solidFill>
                <a:latin typeface="SimSun"/>
                <a:cs typeface="SimSun"/>
              </a:rPr>
              <a:t>it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" dirty="0">
                <a:solidFill>
                  <a:srgbClr val="3C3C3C"/>
                </a:solidFill>
                <a:latin typeface="SimSun"/>
                <a:cs typeface="SimSun"/>
              </a:rPr>
              <a:t>with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30" dirty="0">
                <a:solidFill>
                  <a:srgbClr val="FF0000"/>
                </a:solidFill>
                <a:latin typeface="SimSun"/>
                <a:cs typeface="SimSun"/>
              </a:rPr>
              <a:t>key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40" dirty="0">
                <a:solidFill>
                  <a:srgbClr val="FF0000"/>
                </a:solidFill>
                <a:latin typeface="SimSun"/>
                <a:cs typeface="SimSun"/>
              </a:rPr>
              <a:t>at</a:t>
            </a:r>
            <a:r>
              <a:rPr sz="1800" spc="-9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FF0000"/>
                </a:solidFill>
                <a:latin typeface="SimSun"/>
                <a:cs typeface="SimSun"/>
              </a:rPr>
              <a:t>the </a:t>
            </a:r>
            <a:r>
              <a:rPr sz="1800" spc="-80" dirty="0">
                <a:solidFill>
                  <a:srgbClr val="FF0000"/>
                </a:solidFill>
                <a:latin typeface="SimSun"/>
                <a:cs typeface="SimSun"/>
              </a:rPr>
              <a:t>root</a:t>
            </a:r>
            <a:r>
              <a:rPr sz="1800" spc="-14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70" dirty="0">
                <a:solidFill>
                  <a:srgbClr val="3C3C3C"/>
                </a:solidFill>
                <a:latin typeface="SimSun"/>
                <a:cs typeface="SimSun"/>
              </a:rPr>
              <a:t>tree.</a:t>
            </a:r>
            <a:endParaRPr sz="1800">
              <a:latin typeface="SimSun"/>
              <a:cs typeface="SimSun"/>
            </a:endParaRPr>
          </a:p>
          <a:p>
            <a:pPr marL="641985" lvl="1" indent="-305435">
              <a:lnSpc>
                <a:spcPct val="100000"/>
              </a:lnSpc>
              <a:spcBef>
                <a:spcPts val="1005"/>
              </a:spcBef>
              <a:buClr>
                <a:srgbClr val="903062"/>
              </a:buClr>
              <a:buSzPct val="90625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600" spc="-285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600" spc="-280" dirty="0">
                <a:solidFill>
                  <a:srgbClr val="3C3C3C"/>
                </a:solidFill>
                <a:latin typeface="SimSun"/>
                <a:cs typeface="SimSun"/>
              </a:rPr>
              <a:t>f</a:t>
            </a:r>
            <a:r>
              <a:rPr sz="16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295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600" spc="-290" dirty="0">
                <a:solidFill>
                  <a:srgbClr val="3C3C3C"/>
                </a:solidFill>
                <a:latin typeface="SimSun"/>
                <a:cs typeface="SimSun"/>
              </a:rPr>
              <a:t>t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250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600" spc="-245" dirty="0">
                <a:solidFill>
                  <a:srgbClr val="3C3C3C"/>
                </a:solidFill>
                <a:latin typeface="SimSun"/>
                <a:cs typeface="SimSun"/>
              </a:rPr>
              <a:t>s</a:t>
            </a:r>
            <a:r>
              <a:rPr sz="1600" spc="-75" dirty="0">
                <a:solidFill>
                  <a:srgbClr val="3C3C3C"/>
                </a:solidFill>
                <a:latin typeface="SimSun"/>
                <a:cs typeface="SimSun"/>
              </a:rPr>
              <a:t> t</a:t>
            </a:r>
            <a:r>
              <a:rPr sz="1600" spc="-85" dirty="0">
                <a:solidFill>
                  <a:srgbClr val="3C3C3C"/>
                </a:solidFill>
                <a:latin typeface="SimSun"/>
                <a:cs typeface="SimSun"/>
              </a:rPr>
              <a:t>h</a:t>
            </a:r>
            <a:r>
              <a:rPr sz="1600" spc="-2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25" dirty="0">
                <a:solidFill>
                  <a:srgbClr val="3C3C3C"/>
                </a:solidFill>
                <a:latin typeface="SimSun"/>
                <a:cs typeface="SimSun"/>
              </a:rPr>
              <a:t>same,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75" dirty="0">
                <a:solidFill>
                  <a:srgbClr val="3C3C3C"/>
                </a:solidFill>
                <a:latin typeface="SimSun"/>
                <a:cs typeface="SimSun"/>
              </a:rPr>
              <a:t>t</a:t>
            </a:r>
            <a:r>
              <a:rPr sz="1600" spc="-85" dirty="0">
                <a:solidFill>
                  <a:srgbClr val="3C3C3C"/>
                </a:solidFill>
                <a:latin typeface="SimSun"/>
                <a:cs typeface="SimSun"/>
              </a:rPr>
              <a:t>h</a:t>
            </a:r>
            <a:r>
              <a:rPr sz="1600" spc="3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600" spc="40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75" dirty="0">
                <a:solidFill>
                  <a:srgbClr val="3C3C3C"/>
                </a:solidFill>
                <a:latin typeface="SimSun"/>
                <a:cs typeface="SimSun"/>
              </a:rPr>
              <a:t>t</a:t>
            </a:r>
            <a:r>
              <a:rPr sz="1600" spc="-85" dirty="0">
                <a:solidFill>
                  <a:srgbClr val="3C3C3C"/>
                </a:solidFill>
                <a:latin typeface="SimSun"/>
                <a:cs typeface="SimSun"/>
              </a:rPr>
              <a:t>h</a:t>
            </a:r>
            <a:r>
              <a:rPr sz="1600" spc="-2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20" dirty="0">
                <a:solidFill>
                  <a:srgbClr val="3C3C3C"/>
                </a:solidFill>
                <a:latin typeface="SimSun"/>
                <a:cs typeface="SimSun"/>
              </a:rPr>
              <a:t>ro</a:t>
            </a:r>
            <a:r>
              <a:rPr sz="1600" spc="-25" dirty="0">
                <a:solidFill>
                  <a:srgbClr val="3C3C3C"/>
                </a:solidFill>
                <a:latin typeface="SimSun"/>
                <a:cs typeface="SimSun"/>
              </a:rPr>
              <a:t>o</a:t>
            </a:r>
            <a:r>
              <a:rPr sz="1600" spc="-260" dirty="0">
                <a:solidFill>
                  <a:srgbClr val="3C3C3C"/>
                </a:solidFill>
                <a:latin typeface="SimSun"/>
                <a:cs typeface="SimSun"/>
              </a:rPr>
              <a:t>t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60" dirty="0">
                <a:solidFill>
                  <a:srgbClr val="3C3C3C"/>
                </a:solidFill>
                <a:latin typeface="SimSun"/>
                <a:cs typeface="SimSun"/>
              </a:rPr>
              <a:t>w</a:t>
            </a:r>
            <a:r>
              <a:rPr sz="1600" spc="55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600" spc="-340" dirty="0">
                <a:solidFill>
                  <a:srgbClr val="3C3C3C"/>
                </a:solidFill>
                <a:latin typeface="SimSun"/>
                <a:cs typeface="SimSun"/>
              </a:rPr>
              <a:t>l</a:t>
            </a:r>
            <a:r>
              <a:rPr sz="1600" spc="-330" dirty="0">
                <a:solidFill>
                  <a:srgbClr val="3C3C3C"/>
                </a:solidFill>
                <a:latin typeface="SimSun"/>
                <a:cs typeface="SimSun"/>
              </a:rPr>
              <a:t>l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25" dirty="0">
                <a:solidFill>
                  <a:srgbClr val="3C3C3C"/>
                </a:solidFill>
                <a:latin typeface="SimSun"/>
                <a:cs typeface="SimSun"/>
              </a:rPr>
              <a:t>b</a:t>
            </a:r>
            <a:r>
              <a:rPr sz="1600" spc="3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6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75" dirty="0">
                <a:solidFill>
                  <a:srgbClr val="3C3C3C"/>
                </a:solidFill>
                <a:latin typeface="SimSun"/>
                <a:cs typeface="SimSun"/>
              </a:rPr>
              <a:t>retur</a:t>
            </a:r>
            <a:r>
              <a:rPr sz="1600" spc="-80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600" spc="-75" dirty="0">
                <a:solidFill>
                  <a:srgbClr val="3C3C3C"/>
                </a:solidFill>
                <a:latin typeface="SimSun"/>
                <a:cs typeface="SimSun"/>
              </a:rPr>
              <a:t>ed.</a:t>
            </a:r>
            <a:endParaRPr sz="1600">
              <a:latin typeface="SimSun"/>
              <a:cs typeface="SimSun"/>
            </a:endParaRPr>
          </a:p>
          <a:p>
            <a:pPr marL="641985" lvl="1" indent="-305435">
              <a:lnSpc>
                <a:spcPct val="100000"/>
              </a:lnSpc>
              <a:spcBef>
                <a:spcPts val="985"/>
              </a:spcBef>
              <a:buClr>
                <a:srgbClr val="903062"/>
              </a:buClr>
              <a:buSzPct val="90625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600" spc="-280" dirty="0">
                <a:solidFill>
                  <a:srgbClr val="3C3C3C"/>
                </a:solidFill>
                <a:latin typeface="SimSun"/>
                <a:cs typeface="SimSun"/>
              </a:rPr>
              <a:t>If</a:t>
            </a:r>
            <a:r>
              <a:rPr sz="16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290" dirty="0">
                <a:solidFill>
                  <a:srgbClr val="3C3C3C"/>
                </a:solidFill>
                <a:latin typeface="SimSun"/>
                <a:cs typeface="SimSun"/>
              </a:rPr>
              <a:t>it</a:t>
            </a:r>
            <a:r>
              <a:rPr sz="16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24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6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75" dirty="0">
                <a:solidFill>
                  <a:srgbClr val="3C3C3C"/>
                </a:solidFill>
                <a:latin typeface="SimSun"/>
                <a:cs typeface="SimSun"/>
              </a:rPr>
              <a:t>less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0" dirty="0">
                <a:solidFill>
                  <a:srgbClr val="3C3C3C"/>
                </a:solidFill>
                <a:latin typeface="SimSun"/>
                <a:cs typeface="SimSun"/>
              </a:rPr>
              <a:t>than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20" dirty="0">
                <a:solidFill>
                  <a:srgbClr val="3C3C3C"/>
                </a:solidFill>
                <a:latin typeface="SimSun"/>
                <a:cs typeface="SimSun"/>
              </a:rPr>
              <a:t>key</a:t>
            </a:r>
            <a:r>
              <a:rPr sz="16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25" dirty="0">
                <a:solidFill>
                  <a:srgbClr val="3C3C3C"/>
                </a:solidFill>
                <a:latin typeface="SimSun"/>
                <a:cs typeface="SimSun"/>
              </a:rPr>
              <a:t>at</a:t>
            </a:r>
            <a:r>
              <a:rPr sz="16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14" dirty="0">
                <a:solidFill>
                  <a:srgbClr val="3C3C3C"/>
                </a:solidFill>
                <a:latin typeface="SimSun"/>
                <a:cs typeface="SimSun"/>
              </a:rPr>
              <a:t>root,</a:t>
            </a:r>
            <a:r>
              <a:rPr sz="1600" spc="-4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search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35" dirty="0">
                <a:solidFill>
                  <a:srgbClr val="3C3C3C"/>
                </a:solidFill>
                <a:latin typeface="SimSun"/>
                <a:cs typeface="SimSun"/>
              </a:rPr>
              <a:t>for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 the</a:t>
            </a:r>
            <a:r>
              <a:rPr sz="1600" spc="-2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10" dirty="0">
                <a:solidFill>
                  <a:srgbClr val="3C3C3C"/>
                </a:solidFill>
                <a:latin typeface="SimSun"/>
                <a:cs typeface="SimSun"/>
              </a:rPr>
              <a:t>target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20" dirty="0">
                <a:solidFill>
                  <a:srgbClr val="3C3C3C"/>
                </a:solidFill>
                <a:latin typeface="SimSun"/>
                <a:cs typeface="SimSun"/>
              </a:rPr>
              <a:t>key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10" dirty="0">
                <a:solidFill>
                  <a:srgbClr val="FF0000"/>
                </a:solidFill>
                <a:latin typeface="SimSun"/>
                <a:cs typeface="SimSun"/>
              </a:rPr>
              <a:t>in</a:t>
            </a:r>
            <a:r>
              <a:rPr sz="1600" spc="-7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60" dirty="0">
                <a:solidFill>
                  <a:srgbClr val="FF0000"/>
                </a:solidFill>
                <a:latin typeface="SimSun"/>
                <a:cs typeface="SimSun"/>
              </a:rPr>
              <a:t>the</a:t>
            </a:r>
            <a:r>
              <a:rPr sz="1600" spc="-4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229" dirty="0">
                <a:solidFill>
                  <a:srgbClr val="FF0000"/>
                </a:solidFill>
                <a:latin typeface="SimSun"/>
                <a:cs typeface="SimSun"/>
              </a:rPr>
              <a:t>left</a:t>
            </a:r>
            <a:r>
              <a:rPr sz="1600" spc="-5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90" dirty="0">
                <a:solidFill>
                  <a:srgbClr val="FF0000"/>
                </a:solidFill>
                <a:latin typeface="SimSun"/>
                <a:cs typeface="SimSun"/>
              </a:rPr>
              <a:t>subtree</a:t>
            </a:r>
            <a:r>
              <a:rPr sz="1600" spc="-90" dirty="0">
                <a:solidFill>
                  <a:srgbClr val="3C3C3C"/>
                </a:solidFill>
                <a:latin typeface="SimSun"/>
                <a:cs typeface="SimSun"/>
              </a:rPr>
              <a:t>,</a:t>
            </a:r>
            <a:endParaRPr sz="16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4605" y="3823461"/>
            <a:ext cx="332930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00" indent="-305435">
              <a:lnSpc>
                <a:spcPct val="100000"/>
              </a:lnSpc>
              <a:spcBef>
                <a:spcPts val="95"/>
              </a:spcBef>
              <a:buClr>
                <a:srgbClr val="903062"/>
              </a:buClr>
              <a:buSzPct val="90625"/>
              <a:buFont typeface="Cambria"/>
              <a:buChar char="◾"/>
              <a:tabLst>
                <a:tab pos="316865" algn="l"/>
                <a:tab pos="318135" algn="l"/>
              </a:tabLst>
            </a:pPr>
            <a:r>
              <a:rPr sz="1600" spc="-18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600" spc="-185" dirty="0">
                <a:solidFill>
                  <a:srgbClr val="3C3C3C"/>
                </a:solidFill>
                <a:latin typeface="SimSun"/>
                <a:cs typeface="SimSun"/>
              </a:rPr>
              <a:t>l</a:t>
            </a:r>
            <a:r>
              <a:rPr sz="1600" spc="-95" dirty="0">
                <a:solidFill>
                  <a:srgbClr val="3C3C3C"/>
                </a:solidFill>
                <a:latin typeface="SimSun"/>
                <a:cs typeface="SimSun"/>
              </a:rPr>
              <a:t>se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search </a:t>
            </a:r>
            <a:r>
              <a:rPr sz="1600" spc="-114" dirty="0">
                <a:solidFill>
                  <a:srgbClr val="FF0000"/>
                </a:solidFill>
                <a:latin typeface="SimSun"/>
                <a:cs typeface="SimSun"/>
              </a:rPr>
              <a:t>i</a:t>
            </a:r>
            <a:r>
              <a:rPr sz="1600" spc="-110" dirty="0">
                <a:solidFill>
                  <a:srgbClr val="FF0000"/>
                </a:solidFill>
                <a:latin typeface="SimSun"/>
                <a:cs typeface="SimSun"/>
              </a:rPr>
              <a:t>n</a:t>
            </a:r>
            <a:r>
              <a:rPr sz="1600" spc="-7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75" dirty="0">
                <a:solidFill>
                  <a:srgbClr val="FF0000"/>
                </a:solidFill>
                <a:latin typeface="SimSun"/>
                <a:cs typeface="SimSun"/>
              </a:rPr>
              <a:t>t</a:t>
            </a:r>
            <a:r>
              <a:rPr sz="1600" spc="-85" dirty="0">
                <a:solidFill>
                  <a:srgbClr val="FF0000"/>
                </a:solidFill>
                <a:latin typeface="SimSun"/>
                <a:cs typeface="SimSun"/>
              </a:rPr>
              <a:t>h</a:t>
            </a:r>
            <a:r>
              <a:rPr sz="1600" spc="-20" dirty="0">
                <a:solidFill>
                  <a:srgbClr val="FF0000"/>
                </a:solidFill>
                <a:latin typeface="SimSun"/>
                <a:cs typeface="SimSun"/>
              </a:rPr>
              <a:t>e</a:t>
            </a:r>
            <a:r>
              <a:rPr sz="1600" spc="-5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90" dirty="0">
                <a:solidFill>
                  <a:srgbClr val="FF0000"/>
                </a:solidFill>
                <a:latin typeface="SimSun"/>
                <a:cs typeface="SimSun"/>
              </a:rPr>
              <a:t>rig</a:t>
            </a:r>
            <a:r>
              <a:rPr sz="1600" spc="-95" dirty="0">
                <a:solidFill>
                  <a:srgbClr val="FF0000"/>
                </a:solidFill>
                <a:latin typeface="SimSun"/>
                <a:cs typeface="SimSun"/>
              </a:rPr>
              <a:t>h</a:t>
            </a:r>
            <a:r>
              <a:rPr sz="1600" spc="-260" dirty="0">
                <a:solidFill>
                  <a:srgbClr val="FF0000"/>
                </a:solidFill>
                <a:latin typeface="SimSun"/>
                <a:cs typeface="SimSun"/>
              </a:rPr>
              <a:t>t</a:t>
            </a:r>
            <a:r>
              <a:rPr sz="1600" spc="-5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5" dirty="0">
                <a:solidFill>
                  <a:srgbClr val="FF0000"/>
                </a:solidFill>
                <a:latin typeface="SimSun"/>
                <a:cs typeface="SimSun"/>
              </a:rPr>
              <a:t>sub</a:t>
            </a:r>
            <a:r>
              <a:rPr sz="1600" spc="-120" dirty="0">
                <a:solidFill>
                  <a:srgbClr val="FF0000"/>
                </a:solidFill>
                <a:latin typeface="SimSun"/>
                <a:cs typeface="SimSun"/>
              </a:rPr>
              <a:t>tre</a:t>
            </a:r>
            <a:r>
              <a:rPr sz="1600" spc="-125" dirty="0">
                <a:solidFill>
                  <a:srgbClr val="FF0000"/>
                </a:solidFill>
                <a:latin typeface="SimSun"/>
                <a:cs typeface="SimSun"/>
              </a:rPr>
              <a:t>e</a:t>
            </a:r>
            <a:r>
              <a:rPr sz="1600" spc="-295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600">
              <a:latin typeface="SimSun"/>
              <a:cs typeface="SimSu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9993" y="4297807"/>
            <a:ext cx="2915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10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13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10" dirty="0">
                <a:solidFill>
                  <a:srgbClr val="3C3C3C"/>
                </a:solidFill>
                <a:latin typeface="SimSun"/>
                <a:cs typeface="SimSun"/>
              </a:rPr>
              <a:t>x</a:t>
            </a:r>
            <a:r>
              <a:rPr sz="1800" spc="95" dirty="0">
                <a:solidFill>
                  <a:srgbClr val="3C3C3C"/>
                </a:solidFill>
                <a:latin typeface="SimSun"/>
                <a:cs typeface="SimSun"/>
              </a:rPr>
              <a:t>amp</a:t>
            </a:r>
            <a:r>
              <a:rPr sz="1800" spc="100" dirty="0">
                <a:solidFill>
                  <a:srgbClr val="3C3C3C"/>
                </a:solidFill>
                <a:latin typeface="SimSun"/>
                <a:cs typeface="SimSun"/>
              </a:rPr>
              <a:t>l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400" dirty="0">
                <a:solidFill>
                  <a:srgbClr val="3C3C3C"/>
                </a:solidFill>
                <a:latin typeface="SimSun"/>
                <a:cs typeface="SimSun"/>
              </a:rPr>
              <a:t>: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5" dirty="0">
                <a:solidFill>
                  <a:srgbClr val="3C3C3C"/>
                </a:solidFill>
                <a:latin typeface="SimSun"/>
                <a:cs typeface="SimSun"/>
              </a:rPr>
              <a:t>Search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5" dirty="0">
                <a:solidFill>
                  <a:srgbClr val="3C3C3C"/>
                </a:solidFill>
                <a:latin typeface="SimSun"/>
                <a:cs typeface="SimSun"/>
              </a:rPr>
              <a:t>f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o</a:t>
            </a:r>
            <a:r>
              <a:rPr sz="1800" spc="-200" dirty="0">
                <a:solidFill>
                  <a:srgbClr val="3C3C3C"/>
                </a:solidFill>
                <a:latin typeface="SimSun"/>
                <a:cs typeface="SimSun"/>
              </a:rPr>
              <a:t>r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90" dirty="0">
                <a:solidFill>
                  <a:srgbClr val="3C3C3C"/>
                </a:solidFill>
                <a:latin typeface="SimSun"/>
                <a:cs typeface="SimSun"/>
              </a:rPr>
              <a:t>41?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9993" y="6050076"/>
            <a:ext cx="19538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5" dirty="0">
                <a:solidFill>
                  <a:srgbClr val="903062"/>
                </a:solidFill>
                <a:latin typeface="Trebuchet MS"/>
                <a:cs typeface="Trebuchet MS"/>
              </a:rPr>
              <a:t>DATA</a:t>
            </a:r>
            <a:r>
              <a:rPr sz="900" spc="-4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903062"/>
                </a:solidFill>
                <a:latin typeface="Trebuchet MS"/>
                <a:cs typeface="Trebuchet MS"/>
              </a:rPr>
              <a:t>STRUCTURE</a:t>
            </a:r>
            <a:r>
              <a:rPr sz="900" spc="-4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105" dirty="0">
                <a:solidFill>
                  <a:srgbClr val="903062"/>
                </a:solidFill>
                <a:latin typeface="Trebuchet MS"/>
                <a:cs typeface="Trebuchet MS"/>
              </a:rPr>
              <a:t>AND</a:t>
            </a:r>
            <a:r>
              <a:rPr sz="900" spc="-35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40" dirty="0">
                <a:solidFill>
                  <a:srgbClr val="903062"/>
                </a:solidFill>
                <a:latin typeface="Trebuchet MS"/>
                <a:cs typeface="Trebuchet MS"/>
              </a:rPr>
              <a:t>ALGORITHM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48138" y="5334076"/>
            <a:ext cx="1903095" cy="883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0"/>
              </a:lnSpc>
              <a:spcBef>
                <a:spcPts val="100"/>
              </a:spcBef>
            </a:pPr>
            <a:r>
              <a:rPr sz="1800" spc="70" dirty="0">
                <a:latin typeface="SimSun"/>
                <a:cs typeface="SimSun"/>
              </a:rPr>
              <a:t>41</a:t>
            </a:r>
            <a:r>
              <a:rPr sz="1800" spc="-110" dirty="0">
                <a:latin typeface="SimSun"/>
                <a:cs typeface="SimSun"/>
              </a:rPr>
              <a:t> </a:t>
            </a:r>
            <a:r>
              <a:rPr sz="1800" dirty="0">
                <a:latin typeface="Symbol"/>
                <a:cs typeface="Symbol"/>
              </a:rPr>
              <a:t>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spc="70" dirty="0">
                <a:latin typeface="SimSun"/>
                <a:cs typeface="SimSun"/>
              </a:rPr>
              <a:t>56</a:t>
            </a:r>
            <a:r>
              <a:rPr sz="1800" spc="-105" dirty="0">
                <a:latin typeface="SimSun"/>
                <a:cs typeface="SimSun"/>
              </a:rPr>
              <a:t> </a:t>
            </a:r>
            <a:r>
              <a:rPr sz="1800" spc="360" dirty="0">
                <a:latin typeface="SimSun"/>
                <a:cs typeface="SimSun"/>
              </a:rPr>
              <a:t>&amp;</a:t>
            </a:r>
            <a:r>
              <a:rPr sz="1800" spc="-105" dirty="0">
                <a:latin typeface="SimSun"/>
                <a:cs typeface="SimSun"/>
              </a:rPr>
              <a:t> </a:t>
            </a:r>
            <a:r>
              <a:rPr sz="1800" spc="170" dirty="0">
                <a:latin typeface="SimSun"/>
                <a:cs typeface="SimSun"/>
              </a:rPr>
              <a:t>41&lt;56</a:t>
            </a:r>
            <a:endParaRPr sz="1800">
              <a:latin typeface="SimSun"/>
              <a:cs typeface="SimSun"/>
            </a:endParaRPr>
          </a:p>
          <a:p>
            <a:pPr marL="116205">
              <a:lnSpc>
                <a:spcPts val="2150"/>
              </a:lnSpc>
            </a:pPr>
            <a:r>
              <a:rPr sz="1800" spc="60" dirty="0">
                <a:latin typeface="SimSun"/>
                <a:cs typeface="SimSun"/>
              </a:rPr>
              <a:t>go</a:t>
            </a:r>
            <a:r>
              <a:rPr sz="1800" spc="-145" dirty="0">
                <a:latin typeface="SimSun"/>
                <a:cs typeface="SimSun"/>
              </a:rPr>
              <a:t> </a:t>
            </a:r>
            <a:r>
              <a:rPr sz="1800" spc="-250" dirty="0">
                <a:latin typeface="SimSun"/>
                <a:cs typeface="SimSun"/>
              </a:rPr>
              <a:t>left</a:t>
            </a:r>
            <a:endParaRPr sz="1800">
              <a:latin typeface="SimSun"/>
              <a:cs typeface="SimSun"/>
            </a:endParaRPr>
          </a:p>
          <a:p>
            <a:pPr marL="1155700">
              <a:lnSpc>
                <a:spcPct val="100000"/>
              </a:lnSpc>
              <a:spcBef>
                <a:spcPts val="1370"/>
              </a:spcBef>
            </a:pPr>
            <a:r>
              <a:rPr sz="900" spc="-20" dirty="0">
                <a:solidFill>
                  <a:srgbClr val="903062"/>
                </a:solidFill>
                <a:latin typeface="Trebuchet MS"/>
                <a:cs typeface="Trebuchet MS"/>
              </a:rPr>
              <a:t>32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2111" y="3863340"/>
            <a:ext cx="3233927" cy="284378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203438" y="3984701"/>
            <a:ext cx="2540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Trebuchet MS"/>
                <a:cs typeface="Trebuchet MS"/>
              </a:rPr>
              <a:t>23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91068" y="473125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13089" y="4688204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34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18168" y="5411520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56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61350" y="550235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9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10170" y="5468518"/>
            <a:ext cx="213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Trebuchet MS"/>
                <a:cs typeface="Trebuchet MS"/>
              </a:rPr>
              <a:t>-</a:t>
            </a:r>
            <a:r>
              <a:rPr sz="1800" spc="-45" dirty="0"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774173" y="6258255"/>
            <a:ext cx="2540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Trebuchet MS"/>
                <a:cs typeface="Trebuchet MS"/>
              </a:rPr>
              <a:t>73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54057" y="3813175"/>
            <a:ext cx="1902460" cy="571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0"/>
              </a:lnSpc>
              <a:spcBef>
                <a:spcPts val="100"/>
              </a:spcBef>
            </a:pPr>
            <a:r>
              <a:rPr sz="1800" spc="65" dirty="0">
                <a:latin typeface="SimSun"/>
                <a:cs typeface="SimSun"/>
              </a:rPr>
              <a:t>41</a:t>
            </a:r>
            <a:r>
              <a:rPr sz="1800" spc="-105" dirty="0">
                <a:latin typeface="SimSun"/>
                <a:cs typeface="SimSun"/>
              </a:rPr>
              <a:t> </a:t>
            </a:r>
            <a:r>
              <a:rPr sz="1800" dirty="0">
                <a:latin typeface="Symbol"/>
                <a:cs typeface="Symbol"/>
              </a:rPr>
              <a:t></a:t>
            </a:r>
            <a:r>
              <a:rPr sz="1800" spc="345" dirty="0">
                <a:latin typeface="Times New Roman"/>
                <a:cs typeface="Times New Roman"/>
              </a:rPr>
              <a:t> </a:t>
            </a:r>
            <a:r>
              <a:rPr sz="1800" spc="65" dirty="0">
                <a:latin typeface="SimSun"/>
                <a:cs typeface="SimSun"/>
              </a:rPr>
              <a:t>23</a:t>
            </a:r>
            <a:r>
              <a:rPr sz="1800" spc="-105" dirty="0">
                <a:latin typeface="SimSun"/>
                <a:cs typeface="SimSun"/>
              </a:rPr>
              <a:t> </a:t>
            </a:r>
            <a:r>
              <a:rPr sz="1800" spc="355" dirty="0">
                <a:latin typeface="SimSun"/>
                <a:cs typeface="SimSun"/>
              </a:rPr>
              <a:t>&amp;</a:t>
            </a:r>
            <a:r>
              <a:rPr sz="1800" spc="-105" dirty="0">
                <a:latin typeface="SimSun"/>
                <a:cs typeface="SimSun"/>
              </a:rPr>
              <a:t> </a:t>
            </a:r>
            <a:r>
              <a:rPr sz="1800" spc="170" dirty="0">
                <a:latin typeface="SimSun"/>
                <a:cs typeface="SimSun"/>
              </a:rPr>
              <a:t>41&gt;23</a:t>
            </a:r>
            <a:endParaRPr sz="1800">
              <a:latin typeface="SimSun"/>
              <a:cs typeface="SimSun"/>
            </a:endParaRPr>
          </a:p>
          <a:p>
            <a:pPr marL="116205">
              <a:lnSpc>
                <a:spcPts val="2150"/>
              </a:lnSpc>
            </a:pPr>
            <a:r>
              <a:rPr sz="1800" spc="60" dirty="0">
                <a:latin typeface="SimSun"/>
                <a:cs typeface="SimSun"/>
              </a:rPr>
              <a:t>go</a:t>
            </a:r>
            <a:r>
              <a:rPr sz="1800" spc="-140" dirty="0">
                <a:latin typeface="SimSun"/>
                <a:cs typeface="SimSun"/>
              </a:rPr>
              <a:t> right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25914" y="4580966"/>
            <a:ext cx="1903730" cy="572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0"/>
              </a:lnSpc>
              <a:spcBef>
                <a:spcPts val="100"/>
              </a:spcBef>
            </a:pPr>
            <a:r>
              <a:rPr sz="1800" spc="70" dirty="0">
                <a:latin typeface="SimSun"/>
                <a:cs typeface="SimSun"/>
              </a:rPr>
              <a:t>41</a:t>
            </a:r>
            <a:r>
              <a:rPr sz="1800" spc="-110" dirty="0">
                <a:latin typeface="SimSun"/>
                <a:cs typeface="SimSun"/>
              </a:rPr>
              <a:t> </a:t>
            </a:r>
            <a:r>
              <a:rPr sz="1800" dirty="0">
                <a:latin typeface="Symbol"/>
                <a:cs typeface="Symbol"/>
              </a:rPr>
              <a:t>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spc="70" dirty="0">
                <a:latin typeface="SimSun"/>
                <a:cs typeface="SimSun"/>
              </a:rPr>
              <a:t>34</a:t>
            </a:r>
            <a:r>
              <a:rPr sz="1800" spc="-100" dirty="0">
                <a:latin typeface="SimSun"/>
                <a:cs typeface="SimSun"/>
              </a:rPr>
              <a:t> </a:t>
            </a:r>
            <a:r>
              <a:rPr sz="1800" spc="360" dirty="0">
                <a:latin typeface="SimSun"/>
                <a:cs typeface="SimSun"/>
              </a:rPr>
              <a:t>&amp;</a:t>
            </a:r>
            <a:r>
              <a:rPr sz="1800" spc="-105" dirty="0">
                <a:latin typeface="SimSun"/>
                <a:cs typeface="SimSun"/>
              </a:rPr>
              <a:t> </a:t>
            </a:r>
            <a:r>
              <a:rPr sz="1800" spc="170" dirty="0">
                <a:latin typeface="SimSun"/>
                <a:cs typeface="SimSun"/>
              </a:rPr>
              <a:t>41&gt;34</a:t>
            </a:r>
            <a:endParaRPr sz="1800">
              <a:latin typeface="SimSun"/>
              <a:cs typeface="SimSun"/>
            </a:endParaRPr>
          </a:p>
          <a:p>
            <a:pPr marL="116205">
              <a:lnSpc>
                <a:spcPts val="2150"/>
              </a:lnSpc>
            </a:pPr>
            <a:r>
              <a:rPr sz="1800" spc="60" dirty="0">
                <a:latin typeface="SimSun"/>
                <a:cs typeface="SimSun"/>
              </a:rPr>
              <a:t>go</a:t>
            </a:r>
            <a:r>
              <a:rPr sz="1800" spc="-140" dirty="0">
                <a:latin typeface="SimSun"/>
                <a:cs typeface="SimSun"/>
              </a:rPr>
              <a:t> right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89544" y="6255511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8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34755" y="6248501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5" dirty="0">
                <a:latin typeface="Trebuchet MS"/>
                <a:cs typeface="Trebuchet MS"/>
              </a:rPr>
              <a:t>41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-40" dirty="0">
                <a:solidFill>
                  <a:srgbClr val="FFFFFF"/>
                </a:solidFill>
              </a:rPr>
              <a:t>BS</a:t>
            </a:r>
            <a:r>
              <a:rPr sz="2800" spc="-420" dirty="0">
                <a:solidFill>
                  <a:srgbClr val="FFFFFF"/>
                </a:solidFill>
              </a:rPr>
              <a:t>T</a:t>
            </a:r>
            <a:r>
              <a:rPr sz="2800" spc="-125" dirty="0">
                <a:solidFill>
                  <a:srgbClr val="FFFFFF"/>
                </a:solidFill>
              </a:rPr>
              <a:t>-</a:t>
            </a:r>
            <a:r>
              <a:rPr sz="2800" spc="-70" dirty="0">
                <a:solidFill>
                  <a:srgbClr val="FFFFFF"/>
                </a:solidFill>
              </a:rPr>
              <a:t> </a:t>
            </a:r>
            <a:r>
              <a:rPr sz="2800" spc="145" dirty="0">
                <a:solidFill>
                  <a:srgbClr val="FFFFFF"/>
                </a:solidFill>
              </a:rPr>
              <a:t>D</a:t>
            </a:r>
            <a:r>
              <a:rPr sz="2800" spc="130" dirty="0">
                <a:solidFill>
                  <a:srgbClr val="FFFFFF"/>
                </a:solidFill>
              </a:rPr>
              <a:t>E</a:t>
            </a:r>
            <a:r>
              <a:rPr sz="2800" spc="40" dirty="0">
                <a:solidFill>
                  <a:srgbClr val="FFFFFF"/>
                </a:solidFill>
              </a:rPr>
              <a:t>LETI</a:t>
            </a:r>
            <a:r>
              <a:rPr sz="2800" spc="65" dirty="0">
                <a:solidFill>
                  <a:srgbClr val="FFFFFF"/>
                </a:solidFill>
              </a:rPr>
              <a:t>O</a:t>
            </a:r>
            <a:r>
              <a:rPr sz="2800" spc="395" dirty="0">
                <a:solidFill>
                  <a:srgbClr val="FFFFFF"/>
                </a:solidFill>
              </a:rPr>
              <a:t>N</a:t>
            </a:r>
            <a:r>
              <a:rPr sz="2800" spc="-65" dirty="0">
                <a:solidFill>
                  <a:srgbClr val="FFFFFF"/>
                </a:solidFill>
              </a:rPr>
              <a:t> </a:t>
            </a:r>
            <a:r>
              <a:rPr sz="2800" spc="420" dirty="0">
                <a:solidFill>
                  <a:srgbClr val="FFFFFF"/>
                </a:solidFill>
              </a:rPr>
              <a:t>O</a:t>
            </a:r>
            <a:r>
              <a:rPr sz="2800" spc="-60" dirty="0">
                <a:solidFill>
                  <a:srgbClr val="FFFFFF"/>
                </a:solidFill>
              </a:rPr>
              <a:t>PER</a:t>
            </a:r>
            <a:r>
              <a:rPr sz="2800" spc="-70" dirty="0">
                <a:solidFill>
                  <a:srgbClr val="FFFFFF"/>
                </a:solidFill>
              </a:rPr>
              <a:t>A</a:t>
            </a:r>
            <a:r>
              <a:rPr sz="2800" spc="195" dirty="0">
                <a:solidFill>
                  <a:srgbClr val="FFFFFF"/>
                </a:solidFill>
              </a:rPr>
              <a:t>TION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59993" y="1817624"/>
            <a:ext cx="6577330" cy="2719705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113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5" dirty="0">
                <a:solidFill>
                  <a:srgbClr val="3C3C3C"/>
                </a:solidFill>
                <a:latin typeface="SimSun"/>
                <a:cs typeface="SimSun"/>
              </a:rPr>
              <a:t>Complexity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deletion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30" dirty="0">
                <a:solidFill>
                  <a:srgbClr val="3C3C3C"/>
                </a:solidFill>
                <a:latin typeface="SimSun"/>
                <a:cs typeface="SimSun"/>
              </a:rPr>
              <a:t>depends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95" dirty="0">
                <a:solidFill>
                  <a:srgbClr val="3C3C3C"/>
                </a:solidFill>
                <a:latin typeface="SimSun"/>
                <a:cs typeface="SimSun"/>
              </a:rPr>
              <a:t>on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endParaRPr sz="18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103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10" dirty="0">
                <a:solidFill>
                  <a:srgbClr val="3C3C3C"/>
                </a:solidFill>
                <a:latin typeface="SimSun"/>
                <a:cs typeface="SimSun"/>
              </a:rPr>
              <a:t>There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are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three 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cases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 to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consider:</a:t>
            </a:r>
            <a:endParaRPr sz="1800">
              <a:latin typeface="SimSun"/>
              <a:cs typeface="SimSun"/>
            </a:endParaRPr>
          </a:p>
          <a:p>
            <a:pPr marL="641985" lvl="1" indent="-305435">
              <a:lnSpc>
                <a:spcPct val="100000"/>
              </a:lnSpc>
              <a:spcBef>
                <a:spcPts val="1005"/>
              </a:spcBef>
              <a:buClr>
                <a:srgbClr val="903062"/>
              </a:buClr>
              <a:buSzPct val="90625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600" b="1" spc="-10" dirty="0">
                <a:solidFill>
                  <a:srgbClr val="3C3C3C"/>
                </a:solidFill>
                <a:latin typeface="Times New Roman"/>
                <a:cs typeface="Times New Roman"/>
              </a:rPr>
              <a:t>Case</a:t>
            </a:r>
            <a:r>
              <a:rPr sz="1600" b="1" spc="29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600" b="1" spc="-140" dirty="0">
                <a:solidFill>
                  <a:srgbClr val="3C3C3C"/>
                </a:solidFill>
                <a:latin typeface="Times New Roman"/>
                <a:cs typeface="Times New Roman"/>
              </a:rPr>
              <a:t>1</a:t>
            </a:r>
            <a:r>
              <a:rPr sz="1600" spc="-140" dirty="0">
                <a:solidFill>
                  <a:srgbClr val="3C3C3C"/>
                </a:solidFill>
                <a:latin typeface="SimSun"/>
                <a:cs typeface="SimSun"/>
              </a:rPr>
              <a:t>:</a:t>
            </a:r>
            <a:r>
              <a:rPr sz="16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8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60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95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30" dirty="0">
                <a:solidFill>
                  <a:srgbClr val="3C3C3C"/>
                </a:solidFill>
                <a:latin typeface="SimSun"/>
                <a:cs typeface="SimSun"/>
              </a:rPr>
              <a:t>be</a:t>
            </a:r>
            <a:r>
              <a:rPr sz="1600" spc="-70" dirty="0">
                <a:solidFill>
                  <a:srgbClr val="3C3C3C"/>
                </a:solidFill>
                <a:latin typeface="SimSun"/>
                <a:cs typeface="SimSun"/>
              </a:rPr>
              <a:t> deleted</a:t>
            </a:r>
            <a:r>
              <a:rPr sz="1600" spc="-3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245" dirty="0">
                <a:solidFill>
                  <a:srgbClr val="FF0000"/>
                </a:solidFill>
                <a:latin typeface="SimSun"/>
                <a:cs typeface="SimSun"/>
              </a:rPr>
              <a:t>is</a:t>
            </a:r>
            <a:r>
              <a:rPr sz="1600" spc="-7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10" dirty="0">
                <a:solidFill>
                  <a:srgbClr val="FF0000"/>
                </a:solidFill>
                <a:latin typeface="SimSun"/>
                <a:cs typeface="SimSun"/>
              </a:rPr>
              <a:t>a</a:t>
            </a:r>
            <a:r>
              <a:rPr sz="1600" spc="-7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160" dirty="0">
                <a:solidFill>
                  <a:srgbClr val="FF0000"/>
                </a:solidFill>
                <a:latin typeface="SimSun"/>
                <a:cs typeface="SimSun"/>
              </a:rPr>
              <a:t>leaf</a:t>
            </a:r>
            <a:r>
              <a:rPr sz="1600" spc="-5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80" dirty="0">
                <a:solidFill>
                  <a:srgbClr val="3C3C3C"/>
                </a:solidFill>
                <a:latin typeface="SimSun"/>
                <a:cs typeface="SimSun"/>
              </a:rPr>
              <a:t>(has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80" dirty="0">
                <a:solidFill>
                  <a:srgbClr val="3C3C3C"/>
                </a:solidFill>
                <a:latin typeface="SimSun"/>
                <a:cs typeface="SimSun"/>
              </a:rPr>
              <a:t>no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20" dirty="0">
                <a:solidFill>
                  <a:srgbClr val="3C3C3C"/>
                </a:solidFill>
                <a:latin typeface="SimSun"/>
                <a:cs typeface="SimSun"/>
              </a:rPr>
              <a:t>children).</a:t>
            </a:r>
            <a:endParaRPr sz="1600">
              <a:latin typeface="SimSun"/>
              <a:cs typeface="SimSun"/>
            </a:endParaRPr>
          </a:p>
          <a:p>
            <a:pPr marL="641985" lvl="1" indent="-305435">
              <a:lnSpc>
                <a:spcPct val="100000"/>
              </a:lnSpc>
              <a:spcBef>
                <a:spcPts val="985"/>
              </a:spcBef>
              <a:buClr>
                <a:srgbClr val="903062"/>
              </a:buClr>
              <a:buSzPct val="90625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600" b="1" spc="-10" dirty="0">
                <a:solidFill>
                  <a:srgbClr val="3C3C3C"/>
                </a:solidFill>
                <a:latin typeface="Times New Roman"/>
                <a:cs typeface="Times New Roman"/>
              </a:rPr>
              <a:t>Case</a:t>
            </a:r>
            <a:r>
              <a:rPr sz="1600" b="1" spc="295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600" b="1" spc="-145" dirty="0">
                <a:solidFill>
                  <a:srgbClr val="3C3C3C"/>
                </a:solidFill>
                <a:latin typeface="Times New Roman"/>
                <a:cs typeface="Times New Roman"/>
              </a:rPr>
              <a:t>2</a:t>
            </a:r>
            <a:r>
              <a:rPr sz="1600" spc="-145" dirty="0">
                <a:solidFill>
                  <a:srgbClr val="3C3C3C"/>
                </a:solidFill>
                <a:latin typeface="SimSun"/>
                <a:cs typeface="SimSun"/>
              </a:rPr>
              <a:t>:</a:t>
            </a:r>
            <a:r>
              <a:rPr sz="16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8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60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95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30" dirty="0">
                <a:solidFill>
                  <a:srgbClr val="3C3C3C"/>
                </a:solidFill>
                <a:latin typeface="SimSun"/>
                <a:cs typeface="SimSun"/>
              </a:rPr>
              <a:t>be</a:t>
            </a:r>
            <a:r>
              <a:rPr sz="1600" spc="-70" dirty="0">
                <a:solidFill>
                  <a:srgbClr val="3C3C3C"/>
                </a:solidFill>
                <a:latin typeface="SimSun"/>
                <a:cs typeface="SimSun"/>
              </a:rPr>
              <a:t> deleted</a:t>
            </a:r>
            <a:r>
              <a:rPr sz="1600" spc="-4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SimSun"/>
                <a:cs typeface="SimSun"/>
              </a:rPr>
              <a:t>has</a:t>
            </a:r>
            <a:r>
              <a:rPr sz="1600" spc="-6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45" dirty="0">
                <a:solidFill>
                  <a:srgbClr val="FF0000"/>
                </a:solidFill>
                <a:latin typeface="SimSun"/>
                <a:cs typeface="SimSun"/>
              </a:rPr>
              <a:t>one</a:t>
            </a:r>
            <a:r>
              <a:rPr sz="1600" spc="-5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135" dirty="0">
                <a:solidFill>
                  <a:srgbClr val="FF0000"/>
                </a:solidFill>
                <a:latin typeface="SimSun"/>
                <a:cs typeface="SimSun"/>
              </a:rPr>
              <a:t>child</a:t>
            </a:r>
            <a:r>
              <a:rPr sz="1600" spc="-135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600">
              <a:latin typeface="SimSun"/>
              <a:cs typeface="SimSun"/>
            </a:endParaRPr>
          </a:p>
          <a:p>
            <a:pPr marL="641985" lvl="1" indent="-305435">
              <a:lnSpc>
                <a:spcPct val="100000"/>
              </a:lnSpc>
              <a:spcBef>
                <a:spcPts val="985"/>
              </a:spcBef>
              <a:buClr>
                <a:srgbClr val="903062"/>
              </a:buClr>
              <a:buSzPct val="90625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600" b="1" spc="-150" dirty="0">
                <a:solidFill>
                  <a:srgbClr val="3C3C3C"/>
                </a:solidFill>
                <a:latin typeface="Times New Roman"/>
                <a:cs typeface="Times New Roman"/>
              </a:rPr>
              <a:t>C</a:t>
            </a:r>
            <a:r>
              <a:rPr sz="1600" b="1" spc="20" dirty="0">
                <a:solidFill>
                  <a:srgbClr val="3C3C3C"/>
                </a:solidFill>
                <a:latin typeface="Times New Roman"/>
                <a:cs typeface="Times New Roman"/>
              </a:rPr>
              <a:t>as</a:t>
            </a:r>
            <a:r>
              <a:rPr sz="1600" b="1" spc="70" dirty="0">
                <a:solidFill>
                  <a:srgbClr val="3C3C3C"/>
                </a:solidFill>
                <a:latin typeface="Times New Roman"/>
                <a:cs typeface="Times New Roman"/>
              </a:rPr>
              <a:t>e</a:t>
            </a:r>
            <a:r>
              <a:rPr sz="1600" b="1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600" b="1" spc="-105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600" b="1" spc="70" dirty="0">
                <a:solidFill>
                  <a:srgbClr val="3C3C3C"/>
                </a:solidFill>
                <a:latin typeface="Times New Roman"/>
                <a:cs typeface="Times New Roman"/>
              </a:rPr>
              <a:t>3</a:t>
            </a:r>
            <a:r>
              <a:rPr sz="1600" spc="-355" dirty="0">
                <a:solidFill>
                  <a:srgbClr val="3C3C3C"/>
                </a:solidFill>
                <a:latin typeface="SimSun"/>
                <a:cs typeface="SimSun"/>
              </a:rPr>
              <a:t>:</a:t>
            </a:r>
            <a:r>
              <a:rPr sz="16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80" dirty="0">
                <a:solidFill>
                  <a:srgbClr val="3C3C3C"/>
                </a:solidFill>
                <a:latin typeface="SimSun"/>
                <a:cs typeface="SimSun"/>
              </a:rPr>
              <a:t>Th</a:t>
            </a:r>
            <a:r>
              <a:rPr sz="1600" spc="8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95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600" spc="50" dirty="0">
                <a:solidFill>
                  <a:srgbClr val="3C3C3C"/>
                </a:solidFill>
                <a:latin typeface="SimSun"/>
                <a:cs typeface="SimSun"/>
              </a:rPr>
              <a:t>ode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95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25" dirty="0">
                <a:solidFill>
                  <a:srgbClr val="3C3C3C"/>
                </a:solidFill>
                <a:latin typeface="SimSun"/>
                <a:cs typeface="SimSun"/>
              </a:rPr>
              <a:t>b</a:t>
            </a:r>
            <a:r>
              <a:rPr sz="1600" spc="3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6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85" dirty="0">
                <a:solidFill>
                  <a:srgbClr val="3C3C3C"/>
                </a:solidFill>
                <a:latin typeface="SimSun"/>
                <a:cs typeface="SimSun"/>
              </a:rPr>
              <a:t>de</a:t>
            </a:r>
            <a:r>
              <a:rPr sz="1600" spc="-95" dirty="0">
                <a:solidFill>
                  <a:srgbClr val="3C3C3C"/>
                </a:solidFill>
                <a:latin typeface="SimSun"/>
                <a:cs typeface="SimSun"/>
              </a:rPr>
              <a:t>l</a:t>
            </a:r>
            <a:r>
              <a:rPr sz="1600" spc="-105" dirty="0">
                <a:solidFill>
                  <a:srgbClr val="3C3C3C"/>
                </a:solidFill>
                <a:latin typeface="SimSun"/>
                <a:cs typeface="SimSun"/>
              </a:rPr>
              <a:t>et</a:t>
            </a:r>
            <a:r>
              <a:rPr sz="1600" spc="-11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600" spc="100" dirty="0">
                <a:solidFill>
                  <a:srgbClr val="3C3C3C"/>
                </a:solidFill>
                <a:latin typeface="SimSun"/>
                <a:cs typeface="SimSun"/>
              </a:rPr>
              <a:t>d</a:t>
            </a:r>
            <a:r>
              <a:rPr sz="1600" spc="-4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SimSun"/>
                <a:cs typeface="SimSun"/>
              </a:rPr>
              <a:t>ha</a:t>
            </a:r>
            <a:r>
              <a:rPr sz="1600" spc="-15" dirty="0">
                <a:solidFill>
                  <a:srgbClr val="FF0000"/>
                </a:solidFill>
                <a:latin typeface="SimSun"/>
                <a:cs typeface="SimSun"/>
              </a:rPr>
              <a:t>s</a:t>
            </a:r>
            <a:r>
              <a:rPr sz="1600" spc="-6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85" dirty="0">
                <a:solidFill>
                  <a:srgbClr val="FF0000"/>
                </a:solidFill>
                <a:latin typeface="SimSun"/>
                <a:cs typeface="SimSun"/>
              </a:rPr>
              <a:t>two</a:t>
            </a:r>
            <a:r>
              <a:rPr sz="1600" spc="-7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90" dirty="0">
                <a:solidFill>
                  <a:srgbClr val="FF0000"/>
                </a:solidFill>
                <a:latin typeface="SimSun"/>
                <a:cs typeface="SimSun"/>
              </a:rPr>
              <a:t>ch</a:t>
            </a:r>
            <a:r>
              <a:rPr sz="1600" spc="-100" dirty="0">
                <a:solidFill>
                  <a:srgbClr val="FF0000"/>
                </a:solidFill>
                <a:latin typeface="SimSun"/>
                <a:cs typeface="SimSun"/>
              </a:rPr>
              <a:t>i</a:t>
            </a:r>
            <a:r>
              <a:rPr sz="1600" spc="-340" dirty="0">
                <a:solidFill>
                  <a:srgbClr val="FF0000"/>
                </a:solidFill>
                <a:latin typeface="SimSun"/>
                <a:cs typeface="SimSun"/>
              </a:rPr>
              <a:t>l</a:t>
            </a:r>
            <a:r>
              <a:rPr sz="1600" dirty="0">
                <a:solidFill>
                  <a:srgbClr val="FF0000"/>
                </a:solidFill>
                <a:latin typeface="SimSun"/>
                <a:cs typeface="SimSun"/>
              </a:rPr>
              <a:t>dre</a:t>
            </a:r>
            <a:r>
              <a:rPr sz="1600" spc="-5" dirty="0">
                <a:solidFill>
                  <a:srgbClr val="FF0000"/>
                </a:solidFill>
                <a:latin typeface="SimSun"/>
                <a:cs typeface="SimSun"/>
              </a:rPr>
              <a:t>n</a:t>
            </a:r>
            <a:r>
              <a:rPr sz="1600" spc="-295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6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1015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10" dirty="0">
                <a:solidFill>
                  <a:srgbClr val="3C3C3C"/>
                </a:solidFill>
                <a:latin typeface="SimSun"/>
                <a:cs typeface="SimSun"/>
              </a:rPr>
              <a:t>Case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65" dirty="0">
                <a:solidFill>
                  <a:srgbClr val="3C3C3C"/>
                </a:solidFill>
                <a:latin typeface="SimSun"/>
                <a:cs typeface="SimSun"/>
              </a:rPr>
              <a:t>1: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9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35" dirty="0">
                <a:solidFill>
                  <a:srgbClr val="3C3C3C"/>
                </a:solidFill>
                <a:latin typeface="SimSun"/>
                <a:cs typeface="SimSun"/>
              </a:rPr>
              <a:t>be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deleted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75" dirty="0">
                <a:solidFill>
                  <a:srgbClr val="3C3C3C"/>
                </a:solidFill>
                <a:latin typeface="SimSun"/>
                <a:cs typeface="SimSun"/>
              </a:rPr>
              <a:t>leaf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(has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95" dirty="0">
                <a:solidFill>
                  <a:srgbClr val="3C3C3C"/>
                </a:solidFill>
                <a:latin typeface="SimSun"/>
                <a:cs typeface="SimSun"/>
              </a:rPr>
              <a:t>no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children).</a:t>
            </a:r>
            <a:endParaRPr sz="1800">
              <a:latin typeface="SimSun"/>
              <a:cs typeface="SimSun"/>
            </a:endParaRPr>
          </a:p>
          <a:p>
            <a:pPr marL="641985" lvl="1" indent="-305435">
              <a:lnSpc>
                <a:spcPct val="100000"/>
              </a:lnSpc>
              <a:spcBef>
                <a:spcPts val="1000"/>
              </a:spcBef>
              <a:buClr>
                <a:srgbClr val="903062"/>
              </a:buClr>
              <a:buSzPct val="90625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600" spc="5" dirty="0">
                <a:solidFill>
                  <a:srgbClr val="3C3C3C"/>
                </a:solidFill>
                <a:latin typeface="SimSun"/>
                <a:cs typeface="SimSun"/>
              </a:rPr>
              <a:t>Simply</a:t>
            </a:r>
            <a:r>
              <a:rPr sz="1600" spc="-3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70" dirty="0">
                <a:solidFill>
                  <a:srgbClr val="3C3C3C"/>
                </a:solidFill>
                <a:latin typeface="SimSun"/>
                <a:cs typeface="SimSun"/>
              </a:rPr>
              <a:t>remove</a:t>
            </a:r>
            <a:r>
              <a:rPr sz="1600" spc="-3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60" dirty="0">
                <a:solidFill>
                  <a:srgbClr val="3C3C3C"/>
                </a:solidFill>
                <a:latin typeface="SimSun"/>
                <a:cs typeface="SimSun"/>
              </a:rPr>
              <a:t>leaf</a:t>
            </a:r>
            <a:r>
              <a:rPr sz="16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60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35" dirty="0">
                <a:solidFill>
                  <a:srgbClr val="3C3C3C"/>
                </a:solidFill>
                <a:latin typeface="SimSun"/>
                <a:cs typeface="SimSun"/>
              </a:rPr>
              <a:t>from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2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6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60" dirty="0">
                <a:solidFill>
                  <a:srgbClr val="3C3C3C"/>
                </a:solidFill>
                <a:latin typeface="SimSun"/>
                <a:cs typeface="SimSun"/>
              </a:rPr>
              <a:t>by</a:t>
            </a:r>
            <a:r>
              <a:rPr sz="16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30" dirty="0">
                <a:solidFill>
                  <a:srgbClr val="3C3C3C"/>
                </a:solidFill>
                <a:latin typeface="SimSun"/>
                <a:cs typeface="SimSun"/>
              </a:rPr>
              <a:t>removing</a:t>
            </a:r>
            <a:endParaRPr sz="16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9993" y="4523611"/>
            <a:ext cx="3389629" cy="786130"/>
          </a:xfrm>
          <a:prstGeom prst="rect">
            <a:avLst/>
          </a:prstGeom>
        </p:spPr>
        <p:txBody>
          <a:bodyPr vert="horz" wrap="square" lIns="0" tIns="126365" rIns="0" bIns="0" rtlCol="0">
            <a:spAutoFit/>
          </a:bodyPr>
          <a:lstStyle/>
          <a:p>
            <a:pPr marL="612775">
              <a:lnSpc>
                <a:spcPct val="100000"/>
              </a:lnSpc>
              <a:spcBef>
                <a:spcPts val="995"/>
              </a:spcBef>
            </a:pPr>
            <a:r>
              <a:rPr sz="1600" spc="-75" dirty="0">
                <a:solidFill>
                  <a:srgbClr val="3C3C3C"/>
                </a:solidFill>
                <a:latin typeface="SimSun"/>
                <a:cs typeface="SimSun"/>
              </a:rPr>
              <a:t>t</a:t>
            </a:r>
            <a:r>
              <a:rPr sz="1600" spc="-85" dirty="0">
                <a:solidFill>
                  <a:srgbClr val="3C3C3C"/>
                </a:solidFill>
                <a:latin typeface="SimSun"/>
                <a:cs typeface="SimSun"/>
              </a:rPr>
              <a:t>h</a:t>
            </a:r>
            <a:r>
              <a:rPr sz="1600" spc="-2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340" dirty="0">
                <a:solidFill>
                  <a:srgbClr val="3C3C3C"/>
                </a:solidFill>
                <a:latin typeface="SimSun"/>
                <a:cs typeface="SimSun"/>
              </a:rPr>
              <a:t>l</a:t>
            </a:r>
            <a:r>
              <a:rPr sz="1600" spc="-114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600" spc="-120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600" spc="50" dirty="0">
                <a:solidFill>
                  <a:srgbClr val="3C3C3C"/>
                </a:solidFill>
                <a:latin typeface="SimSun"/>
                <a:cs typeface="SimSun"/>
              </a:rPr>
              <a:t>k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60" dirty="0">
                <a:solidFill>
                  <a:srgbClr val="3C3C3C"/>
                </a:solidFill>
                <a:latin typeface="SimSun"/>
                <a:cs typeface="SimSun"/>
              </a:rPr>
              <a:t>w</a:t>
            </a:r>
            <a:r>
              <a:rPr sz="1600" spc="55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600" spc="-75" dirty="0">
                <a:solidFill>
                  <a:srgbClr val="3C3C3C"/>
                </a:solidFill>
                <a:latin typeface="SimSun"/>
                <a:cs typeface="SimSun"/>
              </a:rPr>
              <a:t>th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295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600" spc="-300" dirty="0">
                <a:solidFill>
                  <a:srgbClr val="3C3C3C"/>
                </a:solidFill>
                <a:latin typeface="SimSun"/>
                <a:cs typeface="SimSun"/>
              </a:rPr>
              <a:t>t</a:t>
            </a:r>
            <a:r>
              <a:rPr sz="1600" spc="-165" dirty="0">
                <a:solidFill>
                  <a:srgbClr val="3C3C3C"/>
                </a:solidFill>
                <a:latin typeface="SimSun"/>
                <a:cs typeface="SimSun"/>
              </a:rPr>
              <a:t>s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5" dirty="0">
                <a:solidFill>
                  <a:srgbClr val="3C3C3C"/>
                </a:solidFill>
                <a:latin typeface="SimSun"/>
                <a:cs typeface="SimSun"/>
              </a:rPr>
              <a:t>pare</a:t>
            </a:r>
            <a:r>
              <a:rPr sz="1600" spc="-10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600" spc="-275" dirty="0">
                <a:solidFill>
                  <a:srgbClr val="3C3C3C"/>
                </a:solidFill>
                <a:latin typeface="SimSun"/>
                <a:cs typeface="SimSun"/>
              </a:rPr>
              <a:t>t.</a:t>
            </a:r>
            <a:endParaRPr sz="16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101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Example: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Delete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0" dirty="0">
                <a:solidFill>
                  <a:srgbClr val="3C3C3C"/>
                </a:solidFill>
                <a:latin typeface="SimSun"/>
                <a:cs typeface="SimSun"/>
              </a:rPr>
              <a:t>8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45" dirty="0">
                <a:solidFill>
                  <a:srgbClr val="3C3C3C"/>
                </a:solidFill>
                <a:latin typeface="SimSun"/>
                <a:cs typeface="SimSun"/>
              </a:rPr>
              <a:t>from</a:t>
            </a:r>
            <a:r>
              <a:rPr sz="1800" spc="-12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BST.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9993" y="6050076"/>
            <a:ext cx="19538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5" dirty="0">
                <a:solidFill>
                  <a:srgbClr val="903062"/>
                </a:solidFill>
                <a:latin typeface="Trebuchet MS"/>
                <a:cs typeface="Trebuchet MS"/>
              </a:rPr>
              <a:t>DATA</a:t>
            </a:r>
            <a:r>
              <a:rPr sz="900" spc="-4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903062"/>
                </a:solidFill>
                <a:latin typeface="Trebuchet MS"/>
                <a:cs typeface="Trebuchet MS"/>
              </a:rPr>
              <a:t>STRUCTURE</a:t>
            </a:r>
            <a:r>
              <a:rPr sz="900" spc="-4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105" dirty="0">
                <a:solidFill>
                  <a:srgbClr val="903062"/>
                </a:solidFill>
                <a:latin typeface="Trebuchet MS"/>
                <a:cs typeface="Trebuchet MS"/>
              </a:rPr>
              <a:t>AND</a:t>
            </a:r>
            <a:r>
              <a:rPr sz="900" spc="-35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40" dirty="0">
                <a:solidFill>
                  <a:srgbClr val="903062"/>
                </a:solidFill>
                <a:latin typeface="Trebuchet MS"/>
                <a:cs typeface="Trebuchet MS"/>
              </a:rPr>
              <a:t>ALGORITHM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91392" y="6054344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903062"/>
                </a:solidFill>
                <a:latin typeface="Trebuchet MS"/>
                <a:cs typeface="Trebuchet MS"/>
              </a:rPr>
              <a:t>33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15890" y="4766309"/>
            <a:ext cx="447040" cy="347980"/>
          </a:xfrm>
          <a:custGeom>
            <a:avLst/>
            <a:gdLst/>
            <a:ahLst/>
            <a:cxnLst/>
            <a:rect l="l" t="t" r="r" b="b"/>
            <a:pathLst>
              <a:path w="447039" h="347979">
                <a:moveTo>
                  <a:pt x="0" y="173735"/>
                </a:moveTo>
                <a:lnTo>
                  <a:pt x="5896" y="133880"/>
                </a:lnTo>
                <a:lnTo>
                  <a:pt x="22691" y="97304"/>
                </a:lnTo>
                <a:lnTo>
                  <a:pt x="49045" y="65047"/>
                </a:lnTo>
                <a:lnTo>
                  <a:pt x="83620" y="38148"/>
                </a:lnTo>
                <a:lnTo>
                  <a:pt x="125074" y="17648"/>
                </a:lnTo>
                <a:lnTo>
                  <a:pt x="172069" y="4585"/>
                </a:lnTo>
                <a:lnTo>
                  <a:pt x="223265" y="0"/>
                </a:lnTo>
                <a:lnTo>
                  <a:pt x="274462" y="4585"/>
                </a:lnTo>
                <a:lnTo>
                  <a:pt x="321457" y="17648"/>
                </a:lnTo>
                <a:lnTo>
                  <a:pt x="362911" y="38148"/>
                </a:lnTo>
                <a:lnTo>
                  <a:pt x="397486" y="65047"/>
                </a:lnTo>
                <a:lnTo>
                  <a:pt x="423840" y="97304"/>
                </a:lnTo>
                <a:lnTo>
                  <a:pt x="440635" y="133880"/>
                </a:lnTo>
                <a:lnTo>
                  <a:pt x="446532" y="173735"/>
                </a:lnTo>
                <a:lnTo>
                  <a:pt x="440635" y="213591"/>
                </a:lnTo>
                <a:lnTo>
                  <a:pt x="423840" y="250167"/>
                </a:lnTo>
                <a:lnTo>
                  <a:pt x="397486" y="282424"/>
                </a:lnTo>
                <a:lnTo>
                  <a:pt x="362911" y="309323"/>
                </a:lnTo>
                <a:lnTo>
                  <a:pt x="321457" y="329823"/>
                </a:lnTo>
                <a:lnTo>
                  <a:pt x="274462" y="342886"/>
                </a:lnTo>
                <a:lnTo>
                  <a:pt x="223265" y="347471"/>
                </a:lnTo>
                <a:lnTo>
                  <a:pt x="172069" y="342886"/>
                </a:lnTo>
                <a:lnTo>
                  <a:pt x="125074" y="329823"/>
                </a:lnTo>
                <a:lnTo>
                  <a:pt x="83620" y="309323"/>
                </a:lnTo>
                <a:lnTo>
                  <a:pt x="49045" y="282424"/>
                </a:lnTo>
                <a:lnTo>
                  <a:pt x="22691" y="250167"/>
                </a:lnTo>
                <a:lnTo>
                  <a:pt x="5896" y="213591"/>
                </a:lnTo>
                <a:lnTo>
                  <a:pt x="0" y="173735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61559" y="484309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30" dirty="0">
                <a:latin typeface="Trebuchet MS"/>
                <a:cs typeface="Trebuchet MS"/>
              </a:rPr>
              <a:t>23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80609" y="5238750"/>
            <a:ext cx="447040" cy="347980"/>
          </a:xfrm>
          <a:custGeom>
            <a:avLst/>
            <a:gdLst/>
            <a:ahLst/>
            <a:cxnLst/>
            <a:rect l="l" t="t" r="r" b="b"/>
            <a:pathLst>
              <a:path w="447039" h="347979">
                <a:moveTo>
                  <a:pt x="0" y="173736"/>
                </a:moveTo>
                <a:lnTo>
                  <a:pt x="5896" y="133880"/>
                </a:lnTo>
                <a:lnTo>
                  <a:pt x="22691" y="97304"/>
                </a:lnTo>
                <a:lnTo>
                  <a:pt x="49045" y="65047"/>
                </a:lnTo>
                <a:lnTo>
                  <a:pt x="83620" y="38148"/>
                </a:lnTo>
                <a:lnTo>
                  <a:pt x="125074" y="17648"/>
                </a:lnTo>
                <a:lnTo>
                  <a:pt x="172069" y="4585"/>
                </a:lnTo>
                <a:lnTo>
                  <a:pt x="223265" y="0"/>
                </a:lnTo>
                <a:lnTo>
                  <a:pt x="274462" y="4585"/>
                </a:lnTo>
                <a:lnTo>
                  <a:pt x="321457" y="17648"/>
                </a:lnTo>
                <a:lnTo>
                  <a:pt x="362911" y="38148"/>
                </a:lnTo>
                <a:lnTo>
                  <a:pt x="397486" y="65047"/>
                </a:lnTo>
                <a:lnTo>
                  <a:pt x="423840" y="97304"/>
                </a:lnTo>
                <a:lnTo>
                  <a:pt x="440635" y="133880"/>
                </a:lnTo>
                <a:lnTo>
                  <a:pt x="446531" y="173736"/>
                </a:lnTo>
                <a:lnTo>
                  <a:pt x="440635" y="213591"/>
                </a:lnTo>
                <a:lnTo>
                  <a:pt x="423840" y="250167"/>
                </a:lnTo>
                <a:lnTo>
                  <a:pt x="397486" y="282424"/>
                </a:lnTo>
                <a:lnTo>
                  <a:pt x="362911" y="309323"/>
                </a:lnTo>
                <a:lnTo>
                  <a:pt x="321457" y="329823"/>
                </a:lnTo>
                <a:lnTo>
                  <a:pt x="274462" y="342886"/>
                </a:lnTo>
                <a:lnTo>
                  <a:pt x="223265" y="347472"/>
                </a:lnTo>
                <a:lnTo>
                  <a:pt x="172069" y="342886"/>
                </a:lnTo>
                <a:lnTo>
                  <a:pt x="125074" y="329823"/>
                </a:lnTo>
                <a:lnTo>
                  <a:pt x="83620" y="309323"/>
                </a:lnTo>
                <a:lnTo>
                  <a:pt x="49045" y="282424"/>
                </a:lnTo>
                <a:lnTo>
                  <a:pt x="22691" y="250167"/>
                </a:lnTo>
                <a:lnTo>
                  <a:pt x="5896" y="213591"/>
                </a:lnTo>
                <a:lnTo>
                  <a:pt x="0" y="173736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58536" y="5316727"/>
            <a:ext cx="88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30" dirty="0">
                <a:latin typeface="Trebuchet MS"/>
                <a:cs typeface="Trebuchet MS"/>
              </a:rPr>
              <a:t>5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78602" y="5211317"/>
            <a:ext cx="447040" cy="347980"/>
          </a:xfrm>
          <a:custGeom>
            <a:avLst/>
            <a:gdLst/>
            <a:ahLst/>
            <a:cxnLst/>
            <a:rect l="l" t="t" r="r" b="b"/>
            <a:pathLst>
              <a:path w="447039" h="347979">
                <a:moveTo>
                  <a:pt x="0" y="173735"/>
                </a:moveTo>
                <a:lnTo>
                  <a:pt x="5896" y="133880"/>
                </a:lnTo>
                <a:lnTo>
                  <a:pt x="22691" y="97304"/>
                </a:lnTo>
                <a:lnTo>
                  <a:pt x="49045" y="65047"/>
                </a:lnTo>
                <a:lnTo>
                  <a:pt x="83620" y="38148"/>
                </a:lnTo>
                <a:lnTo>
                  <a:pt x="125074" y="17648"/>
                </a:lnTo>
                <a:lnTo>
                  <a:pt x="172069" y="4585"/>
                </a:lnTo>
                <a:lnTo>
                  <a:pt x="223265" y="0"/>
                </a:lnTo>
                <a:lnTo>
                  <a:pt x="274462" y="4585"/>
                </a:lnTo>
                <a:lnTo>
                  <a:pt x="321457" y="17648"/>
                </a:lnTo>
                <a:lnTo>
                  <a:pt x="362911" y="38148"/>
                </a:lnTo>
                <a:lnTo>
                  <a:pt x="397486" y="65047"/>
                </a:lnTo>
                <a:lnTo>
                  <a:pt x="423840" y="97304"/>
                </a:lnTo>
                <a:lnTo>
                  <a:pt x="440635" y="133880"/>
                </a:lnTo>
                <a:lnTo>
                  <a:pt x="446532" y="173735"/>
                </a:lnTo>
                <a:lnTo>
                  <a:pt x="440635" y="213591"/>
                </a:lnTo>
                <a:lnTo>
                  <a:pt x="423840" y="250167"/>
                </a:lnTo>
                <a:lnTo>
                  <a:pt x="397486" y="282424"/>
                </a:lnTo>
                <a:lnTo>
                  <a:pt x="362911" y="309323"/>
                </a:lnTo>
                <a:lnTo>
                  <a:pt x="321457" y="329823"/>
                </a:lnTo>
                <a:lnTo>
                  <a:pt x="274462" y="342886"/>
                </a:lnTo>
                <a:lnTo>
                  <a:pt x="223265" y="347471"/>
                </a:lnTo>
                <a:lnTo>
                  <a:pt x="172069" y="342886"/>
                </a:lnTo>
                <a:lnTo>
                  <a:pt x="125074" y="329823"/>
                </a:lnTo>
                <a:lnTo>
                  <a:pt x="83620" y="309323"/>
                </a:lnTo>
                <a:lnTo>
                  <a:pt x="49045" y="282424"/>
                </a:lnTo>
                <a:lnTo>
                  <a:pt x="22691" y="250167"/>
                </a:lnTo>
                <a:lnTo>
                  <a:pt x="5896" y="213591"/>
                </a:lnTo>
                <a:lnTo>
                  <a:pt x="0" y="173735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724525" y="5289550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rebuchet MS"/>
                <a:cs typeface="Trebuchet MS"/>
              </a:rPr>
              <a:t>34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38265" y="5670041"/>
            <a:ext cx="447040" cy="347980"/>
          </a:xfrm>
          <a:custGeom>
            <a:avLst/>
            <a:gdLst/>
            <a:ahLst/>
            <a:cxnLst/>
            <a:rect l="l" t="t" r="r" b="b"/>
            <a:pathLst>
              <a:path w="447039" h="347979">
                <a:moveTo>
                  <a:pt x="0" y="173736"/>
                </a:moveTo>
                <a:lnTo>
                  <a:pt x="5896" y="133900"/>
                </a:lnTo>
                <a:lnTo>
                  <a:pt x="22691" y="97332"/>
                </a:lnTo>
                <a:lnTo>
                  <a:pt x="49045" y="65074"/>
                </a:lnTo>
                <a:lnTo>
                  <a:pt x="83620" y="38168"/>
                </a:lnTo>
                <a:lnTo>
                  <a:pt x="125074" y="17659"/>
                </a:lnTo>
                <a:lnTo>
                  <a:pt x="172069" y="4588"/>
                </a:lnTo>
                <a:lnTo>
                  <a:pt x="223266" y="0"/>
                </a:lnTo>
                <a:lnTo>
                  <a:pt x="274462" y="4588"/>
                </a:lnTo>
                <a:lnTo>
                  <a:pt x="321457" y="17659"/>
                </a:lnTo>
                <a:lnTo>
                  <a:pt x="362911" y="38168"/>
                </a:lnTo>
                <a:lnTo>
                  <a:pt x="397486" y="65074"/>
                </a:lnTo>
                <a:lnTo>
                  <a:pt x="423840" y="97332"/>
                </a:lnTo>
                <a:lnTo>
                  <a:pt x="440635" y="133900"/>
                </a:lnTo>
                <a:lnTo>
                  <a:pt x="446532" y="173736"/>
                </a:lnTo>
                <a:lnTo>
                  <a:pt x="440635" y="213571"/>
                </a:lnTo>
                <a:lnTo>
                  <a:pt x="423840" y="250139"/>
                </a:lnTo>
                <a:lnTo>
                  <a:pt x="397486" y="282397"/>
                </a:lnTo>
                <a:lnTo>
                  <a:pt x="362911" y="309303"/>
                </a:lnTo>
                <a:lnTo>
                  <a:pt x="321457" y="329812"/>
                </a:lnTo>
                <a:lnTo>
                  <a:pt x="274462" y="342883"/>
                </a:lnTo>
                <a:lnTo>
                  <a:pt x="223266" y="347472"/>
                </a:lnTo>
                <a:lnTo>
                  <a:pt x="172069" y="342883"/>
                </a:lnTo>
                <a:lnTo>
                  <a:pt x="125074" y="329812"/>
                </a:lnTo>
                <a:lnTo>
                  <a:pt x="83620" y="309303"/>
                </a:lnTo>
                <a:lnTo>
                  <a:pt x="49045" y="282397"/>
                </a:lnTo>
                <a:lnTo>
                  <a:pt x="22691" y="250139"/>
                </a:lnTo>
                <a:lnTo>
                  <a:pt x="5896" y="213571"/>
                </a:lnTo>
                <a:lnTo>
                  <a:pt x="0" y="173736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084570" y="574832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rebuchet MS"/>
                <a:cs typeface="Trebuchet MS"/>
              </a:rPr>
              <a:t>56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215890" y="5727953"/>
            <a:ext cx="447040" cy="347980"/>
          </a:xfrm>
          <a:custGeom>
            <a:avLst/>
            <a:gdLst/>
            <a:ahLst/>
            <a:cxnLst/>
            <a:rect l="l" t="t" r="r" b="b"/>
            <a:pathLst>
              <a:path w="447039" h="347979">
                <a:moveTo>
                  <a:pt x="0" y="173736"/>
                </a:moveTo>
                <a:lnTo>
                  <a:pt x="5896" y="133900"/>
                </a:lnTo>
                <a:lnTo>
                  <a:pt x="22691" y="97332"/>
                </a:lnTo>
                <a:lnTo>
                  <a:pt x="49045" y="65074"/>
                </a:lnTo>
                <a:lnTo>
                  <a:pt x="83620" y="38168"/>
                </a:lnTo>
                <a:lnTo>
                  <a:pt x="125074" y="17659"/>
                </a:lnTo>
                <a:lnTo>
                  <a:pt x="172069" y="4588"/>
                </a:lnTo>
                <a:lnTo>
                  <a:pt x="223265" y="0"/>
                </a:lnTo>
                <a:lnTo>
                  <a:pt x="274462" y="4588"/>
                </a:lnTo>
                <a:lnTo>
                  <a:pt x="321457" y="17659"/>
                </a:lnTo>
                <a:lnTo>
                  <a:pt x="362911" y="38168"/>
                </a:lnTo>
                <a:lnTo>
                  <a:pt x="397486" y="65074"/>
                </a:lnTo>
                <a:lnTo>
                  <a:pt x="423840" y="97332"/>
                </a:lnTo>
                <a:lnTo>
                  <a:pt x="440635" y="133900"/>
                </a:lnTo>
                <a:lnTo>
                  <a:pt x="446532" y="173736"/>
                </a:lnTo>
                <a:lnTo>
                  <a:pt x="440635" y="213571"/>
                </a:lnTo>
                <a:lnTo>
                  <a:pt x="423840" y="250139"/>
                </a:lnTo>
                <a:lnTo>
                  <a:pt x="397486" y="282397"/>
                </a:lnTo>
                <a:lnTo>
                  <a:pt x="362911" y="309303"/>
                </a:lnTo>
                <a:lnTo>
                  <a:pt x="321457" y="329812"/>
                </a:lnTo>
                <a:lnTo>
                  <a:pt x="274462" y="342883"/>
                </a:lnTo>
                <a:lnTo>
                  <a:pt x="223265" y="347472"/>
                </a:lnTo>
                <a:lnTo>
                  <a:pt x="172069" y="342883"/>
                </a:lnTo>
                <a:lnTo>
                  <a:pt x="125074" y="329812"/>
                </a:lnTo>
                <a:lnTo>
                  <a:pt x="83620" y="309303"/>
                </a:lnTo>
                <a:lnTo>
                  <a:pt x="49045" y="282397"/>
                </a:lnTo>
                <a:lnTo>
                  <a:pt x="22691" y="250139"/>
                </a:lnTo>
                <a:lnTo>
                  <a:pt x="5896" y="213571"/>
                </a:lnTo>
                <a:lnTo>
                  <a:pt x="0" y="173736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393563" y="5805932"/>
            <a:ext cx="88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30" dirty="0">
                <a:latin typeface="Trebuchet MS"/>
                <a:cs typeface="Trebuchet MS"/>
              </a:rPr>
              <a:t>9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70041" y="6206490"/>
            <a:ext cx="447040" cy="347980"/>
          </a:xfrm>
          <a:custGeom>
            <a:avLst/>
            <a:gdLst/>
            <a:ahLst/>
            <a:cxnLst/>
            <a:rect l="l" t="t" r="r" b="b"/>
            <a:pathLst>
              <a:path w="447039" h="347979">
                <a:moveTo>
                  <a:pt x="0" y="173736"/>
                </a:moveTo>
                <a:lnTo>
                  <a:pt x="5896" y="133900"/>
                </a:lnTo>
                <a:lnTo>
                  <a:pt x="22691" y="97332"/>
                </a:lnTo>
                <a:lnTo>
                  <a:pt x="49045" y="65074"/>
                </a:lnTo>
                <a:lnTo>
                  <a:pt x="83620" y="38168"/>
                </a:lnTo>
                <a:lnTo>
                  <a:pt x="125074" y="17659"/>
                </a:lnTo>
                <a:lnTo>
                  <a:pt x="172069" y="4588"/>
                </a:lnTo>
                <a:lnTo>
                  <a:pt x="223266" y="0"/>
                </a:lnTo>
                <a:lnTo>
                  <a:pt x="274462" y="4588"/>
                </a:lnTo>
                <a:lnTo>
                  <a:pt x="321457" y="17659"/>
                </a:lnTo>
                <a:lnTo>
                  <a:pt x="362911" y="38168"/>
                </a:lnTo>
                <a:lnTo>
                  <a:pt x="397486" y="65074"/>
                </a:lnTo>
                <a:lnTo>
                  <a:pt x="423840" y="97332"/>
                </a:lnTo>
                <a:lnTo>
                  <a:pt x="440635" y="133900"/>
                </a:lnTo>
                <a:lnTo>
                  <a:pt x="446532" y="173736"/>
                </a:lnTo>
                <a:lnTo>
                  <a:pt x="440635" y="213571"/>
                </a:lnTo>
                <a:lnTo>
                  <a:pt x="423840" y="250139"/>
                </a:lnTo>
                <a:lnTo>
                  <a:pt x="397486" y="282397"/>
                </a:lnTo>
                <a:lnTo>
                  <a:pt x="362911" y="309303"/>
                </a:lnTo>
                <a:lnTo>
                  <a:pt x="321457" y="329812"/>
                </a:lnTo>
                <a:lnTo>
                  <a:pt x="274462" y="342883"/>
                </a:lnTo>
                <a:lnTo>
                  <a:pt x="223266" y="347472"/>
                </a:lnTo>
                <a:lnTo>
                  <a:pt x="172069" y="342883"/>
                </a:lnTo>
                <a:lnTo>
                  <a:pt x="125074" y="329812"/>
                </a:lnTo>
                <a:lnTo>
                  <a:pt x="83620" y="309303"/>
                </a:lnTo>
                <a:lnTo>
                  <a:pt x="49045" y="282397"/>
                </a:lnTo>
                <a:lnTo>
                  <a:pt x="22691" y="250139"/>
                </a:lnTo>
                <a:lnTo>
                  <a:pt x="5896" y="213571"/>
                </a:lnTo>
                <a:lnTo>
                  <a:pt x="0" y="173736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815965" y="6284772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rebuchet MS"/>
                <a:cs typeface="Trebuchet MS"/>
              </a:rPr>
              <a:t>41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491990" y="5706617"/>
            <a:ext cx="448309" cy="347980"/>
          </a:xfrm>
          <a:custGeom>
            <a:avLst/>
            <a:gdLst/>
            <a:ahLst/>
            <a:cxnLst/>
            <a:rect l="l" t="t" r="r" b="b"/>
            <a:pathLst>
              <a:path w="448310" h="347979">
                <a:moveTo>
                  <a:pt x="0" y="173735"/>
                </a:moveTo>
                <a:lnTo>
                  <a:pt x="5918" y="133900"/>
                </a:lnTo>
                <a:lnTo>
                  <a:pt x="22775" y="97332"/>
                </a:lnTo>
                <a:lnTo>
                  <a:pt x="49225" y="65074"/>
                </a:lnTo>
                <a:lnTo>
                  <a:pt x="83922" y="38168"/>
                </a:lnTo>
                <a:lnTo>
                  <a:pt x="125518" y="17659"/>
                </a:lnTo>
                <a:lnTo>
                  <a:pt x="172669" y="4588"/>
                </a:lnTo>
                <a:lnTo>
                  <a:pt x="224027" y="0"/>
                </a:lnTo>
                <a:lnTo>
                  <a:pt x="275386" y="4588"/>
                </a:lnTo>
                <a:lnTo>
                  <a:pt x="322537" y="17659"/>
                </a:lnTo>
                <a:lnTo>
                  <a:pt x="364133" y="38168"/>
                </a:lnTo>
                <a:lnTo>
                  <a:pt x="398830" y="65074"/>
                </a:lnTo>
                <a:lnTo>
                  <a:pt x="425280" y="97332"/>
                </a:lnTo>
                <a:lnTo>
                  <a:pt x="442137" y="133900"/>
                </a:lnTo>
                <a:lnTo>
                  <a:pt x="448056" y="173735"/>
                </a:lnTo>
                <a:lnTo>
                  <a:pt x="442137" y="213571"/>
                </a:lnTo>
                <a:lnTo>
                  <a:pt x="425280" y="250139"/>
                </a:lnTo>
                <a:lnTo>
                  <a:pt x="398830" y="282397"/>
                </a:lnTo>
                <a:lnTo>
                  <a:pt x="364133" y="309303"/>
                </a:lnTo>
                <a:lnTo>
                  <a:pt x="322537" y="329812"/>
                </a:lnTo>
                <a:lnTo>
                  <a:pt x="275386" y="342883"/>
                </a:lnTo>
                <a:lnTo>
                  <a:pt x="224027" y="347471"/>
                </a:lnTo>
                <a:lnTo>
                  <a:pt x="172669" y="342883"/>
                </a:lnTo>
                <a:lnTo>
                  <a:pt x="125518" y="329812"/>
                </a:lnTo>
                <a:lnTo>
                  <a:pt x="83922" y="309303"/>
                </a:lnTo>
                <a:lnTo>
                  <a:pt x="49225" y="282397"/>
                </a:lnTo>
                <a:lnTo>
                  <a:pt x="22775" y="250139"/>
                </a:lnTo>
                <a:lnTo>
                  <a:pt x="5918" y="213571"/>
                </a:lnTo>
                <a:lnTo>
                  <a:pt x="0" y="173735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649470" y="5784291"/>
            <a:ext cx="1301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latin typeface="Trebuchet MS"/>
                <a:cs typeface="Trebuchet MS"/>
              </a:rPr>
              <a:t>-</a:t>
            </a:r>
            <a:r>
              <a:rPr sz="1000" spc="-30" dirty="0">
                <a:latin typeface="Trebuchet MS"/>
                <a:cs typeface="Trebuchet MS"/>
              </a:rPr>
              <a:t>1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34505" y="6208014"/>
            <a:ext cx="447040" cy="347980"/>
          </a:xfrm>
          <a:custGeom>
            <a:avLst/>
            <a:gdLst/>
            <a:ahLst/>
            <a:cxnLst/>
            <a:rect l="l" t="t" r="r" b="b"/>
            <a:pathLst>
              <a:path w="447040" h="347979">
                <a:moveTo>
                  <a:pt x="0" y="173736"/>
                </a:moveTo>
                <a:lnTo>
                  <a:pt x="5896" y="133900"/>
                </a:lnTo>
                <a:lnTo>
                  <a:pt x="22691" y="97332"/>
                </a:lnTo>
                <a:lnTo>
                  <a:pt x="49045" y="65074"/>
                </a:lnTo>
                <a:lnTo>
                  <a:pt x="83620" y="38168"/>
                </a:lnTo>
                <a:lnTo>
                  <a:pt x="125074" y="17659"/>
                </a:lnTo>
                <a:lnTo>
                  <a:pt x="172069" y="4588"/>
                </a:lnTo>
                <a:lnTo>
                  <a:pt x="223266" y="0"/>
                </a:lnTo>
                <a:lnTo>
                  <a:pt x="274462" y="4588"/>
                </a:lnTo>
                <a:lnTo>
                  <a:pt x="321457" y="17659"/>
                </a:lnTo>
                <a:lnTo>
                  <a:pt x="362911" y="38168"/>
                </a:lnTo>
                <a:lnTo>
                  <a:pt x="397486" y="65074"/>
                </a:lnTo>
                <a:lnTo>
                  <a:pt x="423840" y="97332"/>
                </a:lnTo>
                <a:lnTo>
                  <a:pt x="440635" y="133900"/>
                </a:lnTo>
                <a:lnTo>
                  <a:pt x="446532" y="173736"/>
                </a:lnTo>
                <a:lnTo>
                  <a:pt x="440635" y="213571"/>
                </a:lnTo>
                <a:lnTo>
                  <a:pt x="423840" y="250139"/>
                </a:lnTo>
                <a:lnTo>
                  <a:pt x="397486" y="282397"/>
                </a:lnTo>
                <a:lnTo>
                  <a:pt x="362911" y="309303"/>
                </a:lnTo>
                <a:lnTo>
                  <a:pt x="321457" y="329812"/>
                </a:lnTo>
                <a:lnTo>
                  <a:pt x="274462" y="342883"/>
                </a:lnTo>
                <a:lnTo>
                  <a:pt x="223266" y="347472"/>
                </a:lnTo>
                <a:lnTo>
                  <a:pt x="172069" y="342883"/>
                </a:lnTo>
                <a:lnTo>
                  <a:pt x="125074" y="329812"/>
                </a:lnTo>
                <a:lnTo>
                  <a:pt x="83620" y="309303"/>
                </a:lnTo>
                <a:lnTo>
                  <a:pt x="49045" y="282397"/>
                </a:lnTo>
                <a:lnTo>
                  <a:pt x="22691" y="250139"/>
                </a:lnTo>
                <a:lnTo>
                  <a:pt x="5896" y="213571"/>
                </a:lnTo>
                <a:lnTo>
                  <a:pt x="0" y="173736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480428" y="6285687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rebuchet MS"/>
                <a:cs typeface="Trebuchet MS"/>
              </a:rPr>
              <a:t>73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817364" y="5063109"/>
            <a:ext cx="1641475" cy="1555750"/>
            <a:chOff x="4817364" y="5063109"/>
            <a:chExt cx="1641475" cy="1555750"/>
          </a:xfrm>
        </p:grpSpPr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95112" y="5063236"/>
              <a:ext cx="141859" cy="15595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97221" y="5063109"/>
              <a:ext cx="96646" cy="18948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9959" y="5535803"/>
              <a:ext cx="184023" cy="19903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57697" y="5508117"/>
              <a:ext cx="122174" cy="16384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79033" y="5983605"/>
              <a:ext cx="120268" cy="24634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17364" y="5541772"/>
              <a:ext cx="157987" cy="18092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11265" y="5959208"/>
              <a:ext cx="147065" cy="24635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909566" y="6259830"/>
              <a:ext cx="447040" cy="347980"/>
            </a:xfrm>
            <a:custGeom>
              <a:avLst/>
              <a:gdLst/>
              <a:ahLst/>
              <a:cxnLst/>
              <a:rect l="l" t="t" r="r" b="b"/>
              <a:pathLst>
                <a:path w="447039" h="347979">
                  <a:moveTo>
                    <a:pt x="0" y="173736"/>
                  </a:moveTo>
                  <a:lnTo>
                    <a:pt x="5896" y="133900"/>
                  </a:lnTo>
                  <a:lnTo>
                    <a:pt x="22691" y="97332"/>
                  </a:lnTo>
                  <a:lnTo>
                    <a:pt x="49045" y="65074"/>
                  </a:lnTo>
                  <a:lnTo>
                    <a:pt x="83620" y="38168"/>
                  </a:lnTo>
                  <a:lnTo>
                    <a:pt x="125074" y="17659"/>
                  </a:lnTo>
                  <a:lnTo>
                    <a:pt x="172069" y="4588"/>
                  </a:lnTo>
                  <a:lnTo>
                    <a:pt x="223266" y="0"/>
                  </a:lnTo>
                  <a:lnTo>
                    <a:pt x="274462" y="4588"/>
                  </a:lnTo>
                  <a:lnTo>
                    <a:pt x="321457" y="17659"/>
                  </a:lnTo>
                  <a:lnTo>
                    <a:pt x="362911" y="38168"/>
                  </a:lnTo>
                  <a:lnTo>
                    <a:pt x="397486" y="65074"/>
                  </a:lnTo>
                  <a:lnTo>
                    <a:pt x="423840" y="97332"/>
                  </a:lnTo>
                  <a:lnTo>
                    <a:pt x="440635" y="133900"/>
                  </a:lnTo>
                  <a:lnTo>
                    <a:pt x="446532" y="173736"/>
                  </a:lnTo>
                  <a:lnTo>
                    <a:pt x="440635" y="213571"/>
                  </a:lnTo>
                  <a:lnTo>
                    <a:pt x="423840" y="250139"/>
                  </a:lnTo>
                  <a:lnTo>
                    <a:pt x="397486" y="282397"/>
                  </a:lnTo>
                  <a:lnTo>
                    <a:pt x="362911" y="309303"/>
                  </a:lnTo>
                  <a:lnTo>
                    <a:pt x="321457" y="329812"/>
                  </a:lnTo>
                  <a:lnTo>
                    <a:pt x="274462" y="342883"/>
                  </a:lnTo>
                  <a:lnTo>
                    <a:pt x="223266" y="347472"/>
                  </a:lnTo>
                  <a:lnTo>
                    <a:pt x="172069" y="342883"/>
                  </a:lnTo>
                  <a:lnTo>
                    <a:pt x="125074" y="329812"/>
                  </a:lnTo>
                  <a:lnTo>
                    <a:pt x="83620" y="309303"/>
                  </a:lnTo>
                  <a:lnTo>
                    <a:pt x="49045" y="282397"/>
                  </a:lnTo>
                  <a:lnTo>
                    <a:pt x="22691" y="250139"/>
                  </a:lnTo>
                  <a:lnTo>
                    <a:pt x="5896" y="213571"/>
                  </a:lnTo>
                  <a:lnTo>
                    <a:pt x="0" y="173736"/>
                  </a:lnTo>
                  <a:close/>
                </a:path>
              </a:pathLst>
            </a:custGeom>
            <a:ln w="22860">
              <a:solidFill>
                <a:srgbClr val="4060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087873" y="6337503"/>
            <a:ext cx="88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30" dirty="0">
                <a:latin typeface="Trebuchet MS"/>
                <a:cs typeface="Trebuchet MS"/>
              </a:rPr>
              <a:t>8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578752" y="6067412"/>
            <a:ext cx="969010" cy="311150"/>
            <a:chOff x="4578752" y="6067412"/>
            <a:chExt cx="969010" cy="311150"/>
          </a:xfrm>
        </p:grpSpPr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98363" y="6067412"/>
              <a:ext cx="121285" cy="19112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578752" y="6118107"/>
              <a:ext cx="257175" cy="203835"/>
            </a:xfrm>
            <a:custGeom>
              <a:avLst/>
              <a:gdLst/>
              <a:ahLst/>
              <a:cxnLst/>
              <a:rect l="l" t="t" r="r" b="b"/>
              <a:pathLst>
                <a:path w="257175" h="203835">
                  <a:moveTo>
                    <a:pt x="211431" y="0"/>
                  </a:moveTo>
                  <a:lnTo>
                    <a:pt x="83798" y="116309"/>
                  </a:lnTo>
                  <a:lnTo>
                    <a:pt x="84306" y="117261"/>
                  </a:lnTo>
                  <a:lnTo>
                    <a:pt x="84560" y="117960"/>
                  </a:lnTo>
                  <a:lnTo>
                    <a:pt x="85703" y="122087"/>
                  </a:lnTo>
                  <a:lnTo>
                    <a:pt x="83290" y="127345"/>
                  </a:lnTo>
                  <a:lnTo>
                    <a:pt x="69755" y="142509"/>
                  </a:lnTo>
                  <a:lnTo>
                    <a:pt x="49508" y="165255"/>
                  </a:lnTo>
                  <a:lnTo>
                    <a:pt x="43100" y="173215"/>
                  </a:lnTo>
                  <a:lnTo>
                    <a:pt x="38919" y="180238"/>
                  </a:lnTo>
                  <a:lnTo>
                    <a:pt x="36953" y="186322"/>
                  </a:lnTo>
                  <a:lnTo>
                    <a:pt x="37189" y="191467"/>
                  </a:lnTo>
                  <a:lnTo>
                    <a:pt x="38713" y="196268"/>
                  </a:lnTo>
                  <a:lnTo>
                    <a:pt x="41761" y="199646"/>
                  </a:lnTo>
                  <a:lnTo>
                    <a:pt x="51413" y="203571"/>
                  </a:lnTo>
                  <a:lnTo>
                    <a:pt x="57001" y="203647"/>
                  </a:lnTo>
                  <a:lnTo>
                    <a:pt x="63097" y="201843"/>
                  </a:lnTo>
                  <a:lnTo>
                    <a:pt x="71862" y="198343"/>
                  </a:lnTo>
                  <a:lnTo>
                    <a:pt x="76421" y="195404"/>
                  </a:lnTo>
                  <a:lnTo>
                    <a:pt x="53445" y="195404"/>
                  </a:lnTo>
                  <a:lnTo>
                    <a:pt x="50778" y="194642"/>
                  </a:lnTo>
                  <a:lnTo>
                    <a:pt x="47984" y="193880"/>
                  </a:lnTo>
                  <a:lnTo>
                    <a:pt x="46206" y="192052"/>
                  </a:lnTo>
                  <a:lnTo>
                    <a:pt x="45444" y="189181"/>
                  </a:lnTo>
                  <a:lnTo>
                    <a:pt x="44428" y="185676"/>
                  </a:lnTo>
                  <a:lnTo>
                    <a:pt x="73130" y="151069"/>
                  </a:lnTo>
                  <a:lnTo>
                    <a:pt x="84179" y="142395"/>
                  </a:lnTo>
                  <a:lnTo>
                    <a:pt x="88624" y="141074"/>
                  </a:lnTo>
                  <a:lnTo>
                    <a:pt x="99762" y="141074"/>
                  </a:lnTo>
                  <a:lnTo>
                    <a:pt x="99292" y="139804"/>
                  </a:lnTo>
                  <a:lnTo>
                    <a:pt x="98276" y="137188"/>
                  </a:lnTo>
                  <a:lnTo>
                    <a:pt x="98022" y="136222"/>
                  </a:lnTo>
                  <a:lnTo>
                    <a:pt x="96244" y="130292"/>
                  </a:lnTo>
                  <a:lnTo>
                    <a:pt x="98149" y="125288"/>
                  </a:lnTo>
                  <a:lnTo>
                    <a:pt x="103610" y="121198"/>
                  </a:lnTo>
                  <a:lnTo>
                    <a:pt x="105769" y="119649"/>
                  </a:lnTo>
                  <a:lnTo>
                    <a:pt x="107039" y="118646"/>
                  </a:lnTo>
                  <a:lnTo>
                    <a:pt x="109511" y="116309"/>
                  </a:lnTo>
                  <a:lnTo>
                    <a:pt x="112754" y="112842"/>
                  </a:lnTo>
                  <a:lnTo>
                    <a:pt x="117154" y="108206"/>
                  </a:lnTo>
                  <a:lnTo>
                    <a:pt x="107547" y="108206"/>
                  </a:lnTo>
                  <a:lnTo>
                    <a:pt x="105261" y="107025"/>
                  </a:lnTo>
                  <a:lnTo>
                    <a:pt x="104272" y="103342"/>
                  </a:lnTo>
                  <a:lnTo>
                    <a:pt x="103356" y="100320"/>
                  </a:lnTo>
                  <a:lnTo>
                    <a:pt x="104499" y="98135"/>
                  </a:lnTo>
                  <a:lnTo>
                    <a:pt x="111484" y="96103"/>
                  </a:lnTo>
                  <a:lnTo>
                    <a:pt x="128641" y="96103"/>
                  </a:lnTo>
                  <a:lnTo>
                    <a:pt x="219434" y="447"/>
                  </a:lnTo>
                  <a:lnTo>
                    <a:pt x="211431" y="0"/>
                  </a:lnTo>
                  <a:close/>
                </a:path>
                <a:path w="257175" h="203835">
                  <a:moveTo>
                    <a:pt x="99762" y="141074"/>
                  </a:moveTo>
                  <a:lnTo>
                    <a:pt x="88624" y="141074"/>
                  </a:lnTo>
                  <a:lnTo>
                    <a:pt x="91672" y="142979"/>
                  </a:lnTo>
                  <a:lnTo>
                    <a:pt x="93196" y="148122"/>
                  </a:lnTo>
                  <a:lnTo>
                    <a:pt x="74860" y="186910"/>
                  </a:lnTo>
                  <a:lnTo>
                    <a:pt x="53445" y="195404"/>
                  </a:lnTo>
                  <a:lnTo>
                    <a:pt x="76421" y="195404"/>
                  </a:lnTo>
                  <a:lnTo>
                    <a:pt x="101832" y="160352"/>
                  </a:lnTo>
                  <a:lnTo>
                    <a:pt x="102598" y="152389"/>
                  </a:lnTo>
                  <a:lnTo>
                    <a:pt x="101197" y="144947"/>
                  </a:lnTo>
                  <a:lnTo>
                    <a:pt x="99762" y="141074"/>
                  </a:lnTo>
                  <a:close/>
                </a:path>
                <a:path w="257175" h="203835">
                  <a:moveTo>
                    <a:pt x="134217" y="98148"/>
                  </a:moveTo>
                  <a:lnTo>
                    <a:pt x="120628" y="112842"/>
                  </a:lnTo>
                  <a:lnTo>
                    <a:pt x="222482" y="142509"/>
                  </a:lnTo>
                  <a:lnTo>
                    <a:pt x="226419" y="142001"/>
                  </a:lnTo>
                  <a:lnTo>
                    <a:pt x="256772" y="127586"/>
                  </a:lnTo>
                  <a:lnTo>
                    <a:pt x="134217" y="98148"/>
                  </a:lnTo>
                  <a:close/>
                </a:path>
                <a:path w="257175" h="203835">
                  <a:moveTo>
                    <a:pt x="128641" y="96103"/>
                  </a:moveTo>
                  <a:lnTo>
                    <a:pt x="111484" y="96103"/>
                  </a:lnTo>
                  <a:lnTo>
                    <a:pt x="113770" y="97272"/>
                  </a:lnTo>
                  <a:lnTo>
                    <a:pt x="114736" y="100878"/>
                  </a:lnTo>
                  <a:lnTo>
                    <a:pt x="115675" y="103977"/>
                  </a:lnTo>
                  <a:lnTo>
                    <a:pt x="114405" y="106174"/>
                  </a:lnTo>
                  <a:lnTo>
                    <a:pt x="107547" y="108206"/>
                  </a:lnTo>
                  <a:lnTo>
                    <a:pt x="117154" y="108206"/>
                  </a:lnTo>
                  <a:lnTo>
                    <a:pt x="128641" y="96103"/>
                  </a:lnTo>
                  <a:close/>
                </a:path>
                <a:path w="257175" h="203835">
                  <a:moveTo>
                    <a:pt x="30791" y="41576"/>
                  </a:moveTo>
                  <a:lnTo>
                    <a:pt x="0" y="64455"/>
                  </a:lnTo>
                  <a:lnTo>
                    <a:pt x="1629" y="70157"/>
                  </a:lnTo>
                  <a:lnTo>
                    <a:pt x="34776" y="90083"/>
                  </a:lnTo>
                  <a:lnTo>
                    <a:pt x="69447" y="94490"/>
                  </a:lnTo>
                  <a:lnTo>
                    <a:pt x="75416" y="97018"/>
                  </a:lnTo>
                  <a:lnTo>
                    <a:pt x="78083" y="100878"/>
                  </a:lnTo>
                  <a:lnTo>
                    <a:pt x="87608" y="103342"/>
                  </a:lnTo>
                  <a:lnTo>
                    <a:pt x="99927" y="89702"/>
                  </a:lnTo>
                  <a:lnTo>
                    <a:pt x="81512" y="85308"/>
                  </a:lnTo>
                  <a:lnTo>
                    <a:pt x="79861" y="84965"/>
                  </a:lnTo>
                  <a:lnTo>
                    <a:pt x="78210" y="84673"/>
                  </a:lnTo>
                  <a:lnTo>
                    <a:pt x="69066" y="83352"/>
                  </a:lnTo>
                  <a:lnTo>
                    <a:pt x="67037" y="82120"/>
                  </a:lnTo>
                  <a:lnTo>
                    <a:pt x="28680" y="80254"/>
                  </a:lnTo>
                  <a:lnTo>
                    <a:pt x="8868" y="64455"/>
                  </a:lnTo>
                  <a:lnTo>
                    <a:pt x="9264" y="60886"/>
                  </a:lnTo>
                  <a:lnTo>
                    <a:pt x="11281" y="57457"/>
                  </a:lnTo>
                  <a:lnTo>
                    <a:pt x="13186" y="54015"/>
                  </a:lnTo>
                  <a:lnTo>
                    <a:pt x="16107" y="51729"/>
                  </a:lnTo>
                  <a:lnTo>
                    <a:pt x="26267" y="48758"/>
                  </a:lnTo>
                  <a:lnTo>
                    <a:pt x="51112" y="48758"/>
                  </a:lnTo>
                  <a:lnTo>
                    <a:pt x="43539" y="45087"/>
                  </a:lnTo>
                  <a:lnTo>
                    <a:pt x="37207" y="42718"/>
                  </a:lnTo>
                  <a:lnTo>
                    <a:pt x="30791" y="41576"/>
                  </a:lnTo>
                  <a:close/>
                </a:path>
                <a:path w="257175" h="203835">
                  <a:moveTo>
                    <a:pt x="51112" y="48758"/>
                  </a:moveTo>
                  <a:lnTo>
                    <a:pt x="26267" y="48758"/>
                  </a:lnTo>
                  <a:lnTo>
                    <a:pt x="32744" y="49507"/>
                  </a:lnTo>
                  <a:lnTo>
                    <a:pt x="46206" y="56263"/>
                  </a:lnTo>
                  <a:lnTo>
                    <a:pt x="50531" y="60911"/>
                  </a:lnTo>
                  <a:lnTo>
                    <a:pt x="52175" y="66741"/>
                  </a:lnTo>
                  <a:lnTo>
                    <a:pt x="54415" y="74158"/>
                  </a:lnTo>
                  <a:lnTo>
                    <a:pt x="54499" y="74970"/>
                  </a:lnTo>
                  <a:lnTo>
                    <a:pt x="52810" y="79568"/>
                  </a:lnTo>
                  <a:lnTo>
                    <a:pt x="44174" y="82108"/>
                  </a:lnTo>
                  <a:lnTo>
                    <a:pt x="40110" y="82120"/>
                  </a:lnTo>
                  <a:lnTo>
                    <a:pt x="67037" y="82120"/>
                  </a:lnTo>
                  <a:lnTo>
                    <a:pt x="63732" y="80114"/>
                  </a:lnTo>
                  <a:lnTo>
                    <a:pt x="61946" y="74158"/>
                  </a:lnTo>
                  <a:lnTo>
                    <a:pt x="61700" y="72989"/>
                  </a:lnTo>
                  <a:lnTo>
                    <a:pt x="61319" y="71376"/>
                  </a:lnTo>
                  <a:lnTo>
                    <a:pt x="60684" y="68887"/>
                  </a:lnTo>
                  <a:lnTo>
                    <a:pt x="60049" y="65445"/>
                  </a:lnTo>
                  <a:lnTo>
                    <a:pt x="59541" y="63439"/>
                  </a:lnTo>
                  <a:lnTo>
                    <a:pt x="59414" y="62867"/>
                  </a:lnTo>
                  <a:lnTo>
                    <a:pt x="57128" y="55006"/>
                  </a:lnTo>
                  <a:lnTo>
                    <a:pt x="51794" y="49088"/>
                  </a:lnTo>
                  <a:lnTo>
                    <a:pt x="51112" y="487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890642" y="6096436"/>
              <a:ext cx="650875" cy="275590"/>
            </a:xfrm>
            <a:custGeom>
              <a:avLst/>
              <a:gdLst/>
              <a:ahLst/>
              <a:cxnLst/>
              <a:rect l="l" t="t" r="r" b="b"/>
              <a:pathLst>
                <a:path w="650875" h="275589">
                  <a:moveTo>
                    <a:pt x="0" y="29395"/>
                  </a:moveTo>
                  <a:lnTo>
                    <a:pt x="51852" y="16184"/>
                  </a:lnTo>
                  <a:lnTo>
                    <a:pt x="103371" y="6950"/>
                  </a:lnTo>
                  <a:lnTo>
                    <a:pt x="154284" y="1590"/>
                  </a:lnTo>
                  <a:lnTo>
                    <a:pt x="204318" y="0"/>
                  </a:lnTo>
                  <a:lnTo>
                    <a:pt x="253201" y="2077"/>
                  </a:lnTo>
                  <a:lnTo>
                    <a:pt x="300660" y="7718"/>
                  </a:lnTo>
                  <a:lnTo>
                    <a:pt x="346423" y="16820"/>
                  </a:lnTo>
                  <a:lnTo>
                    <a:pt x="390216" y="29280"/>
                  </a:lnTo>
                  <a:lnTo>
                    <a:pt x="431767" y="44995"/>
                  </a:lnTo>
                  <a:lnTo>
                    <a:pt x="470804" y="63861"/>
                  </a:lnTo>
                  <a:lnTo>
                    <a:pt x="507053" y="85776"/>
                  </a:lnTo>
                  <a:lnTo>
                    <a:pt x="540243" y="110636"/>
                  </a:lnTo>
                  <a:lnTo>
                    <a:pt x="570100" y="138339"/>
                  </a:lnTo>
                  <a:lnTo>
                    <a:pt x="596351" y="168780"/>
                  </a:lnTo>
                  <a:lnTo>
                    <a:pt x="618725" y="201858"/>
                  </a:lnTo>
                  <a:lnTo>
                    <a:pt x="636948" y="237468"/>
                  </a:lnTo>
                  <a:lnTo>
                    <a:pt x="650748" y="275508"/>
                  </a:lnTo>
                </a:path>
              </a:pathLst>
            </a:custGeom>
            <a:ln w="12700">
              <a:solidFill>
                <a:srgbClr val="FF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696714" y="6024168"/>
            <a:ext cx="4603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720" dirty="0">
                <a:solidFill>
                  <a:srgbClr val="FF0000"/>
                </a:solidFill>
                <a:latin typeface="SimSun"/>
                <a:cs typeface="SimSun"/>
              </a:rPr>
              <a:t>X</a:t>
            </a:r>
            <a:endParaRPr sz="5400">
              <a:latin typeface="SimSun"/>
              <a:cs typeface="SimSu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750302" y="4696205"/>
            <a:ext cx="448309" cy="355600"/>
          </a:xfrm>
          <a:custGeom>
            <a:avLst/>
            <a:gdLst/>
            <a:ahLst/>
            <a:cxnLst/>
            <a:rect l="l" t="t" r="r" b="b"/>
            <a:pathLst>
              <a:path w="448309" h="355600">
                <a:moveTo>
                  <a:pt x="0" y="177546"/>
                </a:moveTo>
                <a:lnTo>
                  <a:pt x="5918" y="136840"/>
                </a:lnTo>
                <a:lnTo>
                  <a:pt x="22775" y="99470"/>
                </a:lnTo>
                <a:lnTo>
                  <a:pt x="49225" y="66505"/>
                </a:lnTo>
                <a:lnTo>
                  <a:pt x="83922" y="39008"/>
                </a:lnTo>
                <a:lnTo>
                  <a:pt x="125518" y="18048"/>
                </a:lnTo>
                <a:lnTo>
                  <a:pt x="172669" y="4689"/>
                </a:lnTo>
                <a:lnTo>
                  <a:pt x="224027" y="0"/>
                </a:lnTo>
                <a:lnTo>
                  <a:pt x="275386" y="4689"/>
                </a:lnTo>
                <a:lnTo>
                  <a:pt x="322537" y="18048"/>
                </a:lnTo>
                <a:lnTo>
                  <a:pt x="364133" y="39008"/>
                </a:lnTo>
                <a:lnTo>
                  <a:pt x="398830" y="66505"/>
                </a:lnTo>
                <a:lnTo>
                  <a:pt x="425280" y="99470"/>
                </a:lnTo>
                <a:lnTo>
                  <a:pt x="442137" y="136840"/>
                </a:lnTo>
                <a:lnTo>
                  <a:pt x="448055" y="177546"/>
                </a:lnTo>
                <a:lnTo>
                  <a:pt x="442137" y="218251"/>
                </a:lnTo>
                <a:lnTo>
                  <a:pt x="425280" y="255621"/>
                </a:lnTo>
                <a:lnTo>
                  <a:pt x="398830" y="288586"/>
                </a:lnTo>
                <a:lnTo>
                  <a:pt x="364133" y="316083"/>
                </a:lnTo>
                <a:lnTo>
                  <a:pt x="322537" y="337043"/>
                </a:lnTo>
                <a:lnTo>
                  <a:pt x="275386" y="350402"/>
                </a:lnTo>
                <a:lnTo>
                  <a:pt x="224027" y="355092"/>
                </a:lnTo>
                <a:lnTo>
                  <a:pt x="172669" y="350402"/>
                </a:lnTo>
                <a:lnTo>
                  <a:pt x="125518" y="337043"/>
                </a:lnTo>
                <a:lnTo>
                  <a:pt x="83922" y="316083"/>
                </a:lnTo>
                <a:lnTo>
                  <a:pt x="49225" y="288586"/>
                </a:lnTo>
                <a:lnTo>
                  <a:pt x="22775" y="255621"/>
                </a:lnTo>
                <a:lnTo>
                  <a:pt x="5918" y="218251"/>
                </a:lnTo>
                <a:lnTo>
                  <a:pt x="0" y="177546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895081" y="4772025"/>
            <a:ext cx="16002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5" dirty="0">
                <a:latin typeface="Trebuchet MS"/>
                <a:cs typeface="Trebuchet MS"/>
              </a:rPr>
              <a:t>23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413497" y="5179314"/>
            <a:ext cx="448309" cy="355600"/>
          </a:xfrm>
          <a:custGeom>
            <a:avLst/>
            <a:gdLst/>
            <a:ahLst/>
            <a:cxnLst/>
            <a:rect l="l" t="t" r="r" b="b"/>
            <a:pathLst>
              <a:path w="448309" h="355600">
                <a:moveTo>
                  <a:pt x="0" y="177546"/>
                </a:moveTo>
                <a:lnTo>
                  <a:pt x="5918" y="136840"/>
                </a:lnTo>
                <a:lnTo>
                  <a:pt x="22775" y="99470"/>
                </a:lnTo>
                <a:lnTo>
                  <a:pt x="49225" y="66505"/>
                </a:lnTo>
                <a:lnTo>
                  <a:pt x="83922" y="39008"/>
                </a:lnTo>
                <a:lnTo>
                  <a:pt x="125518" y="18048"/>
                </a:lnTo>
                <a:lnTo>
                  <a:pt x="172669" y="4689"/>
                </a:lnTo>
                <a:lnTo>
                  <a:pt x="224027" y="0"/>
                </a:lnTo>
                <a:lnTo>
                  <a:pt x="275386" y="4689"/>
                </a:lnTo>
                <a:lnTo>
                  <a:pt x="322537" y="18048"/>
                </a:lnTo>
                <a:lnTo>
                  <a:pt x="364133" y="39008"/>
                </a:lnTo>
                <a:lnTo>
                  <a:pt x="398830" y="66505"/>
                </a:lnTo>
                <a:lnTo>
                  <a:pt x="425280" y="99470"/>
                </a:lnTo>
                <a:lnTo>
                  <a:pt x="442137" y="136840"/>
                </a:lnTo>
                <a:lnTo>
                  <a:pt x="448055" y="177546"/>
                </a:lnTo>
                <a:lnTo>
                  <a:pt x="442137" y="218251"/>
                </a:lnTo>
                <a:lnTo>
                  <a:pt x="425280" y="255621"/>
                </a:lnTo>
                <a:lnTo>
                  <a:pt x="398830" y="288586"/>
                </a:lnTo>
                <a:lnTo>
                  <a:pt x="364133" y="316083"/>
                </a:lnTo>
                <a:lnTo>
                  <a:pt x="322537" y="337043"/>
                </a:lnTo>
                <a:lnTo>
                  <a:pt x="275386" y="350402"/>
                </a:lnTo>
                <a:lnTo>
                  <a:pt x="224027" y="355092"/>
                </a:lnTo>
                <a:lnTo>
                  <a:pt x="172669" y="350402"/>
                </a:lnTo>
                <a:lnTo>
                  <a:pt x="125518" y="337043"/>
                </a:lnTo>
                <a:lnTo>
                  <a:pt x="83922" y="316083"/>
                </a:lnTo>
                <a:lnTo>
                  <a:pt x="49225" y="288586"/>
                </a:lnTo>
                <a:lnTo>
                  <a:pt x="22775" y="255621"/>
                </a:lnTo>
                <a:lnTo>
                  <a:pt x="5918" y="218251"/>
                </a:lnTo>
                <a:lnTo>
                  <a:pt x="0" y="177546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592059" y="5256021"/>
            <a:ext cx="927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5" dirty="0">
                <a:latin typeface="Trebuchet MS"/>
                <a:cs typeface="Trebuchet MS"/>
              </a:rPr>
              <a:t>5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114538" y="5151882"/>
            <a:ext cx="448309" cy="355600"/>
          </a:xfrm>
          <a:custGeom>
            <a:avLst/>
            <a:gdLst/>
            <a:ahLst/>
            <a:cxnLst/>
            <a:rect l="l" t="t" r="r" b="b"/>
            <a:pathLst>
              <a:path w="448309" h="355600">
                <a:moveTo>
                  <a:pt x="0" y="177546"/>
                </a:moveTo>
                <a:lnTo>
                  <a:pt x="5918" y="136840"/>
                </a:lnTo>
                <a:lnTo>
                  <a:pt x="22775" y="99470"/>
                </a:lnTo>
                <a:lnTo>
                  <a:pt x="49225" y="66505"/>
                </a:lnTo>
                <a:lnTo>
                  <a:pt x="83922" y="39008"/>
                </a:lnTo>
                <a:lnTo>
                  <a:pt x="125518" y="18048"/>
                </a:lnTo>
                <a:lnTo>
                  <a:pt x="172669" y="4689"/>
                </a:lnTo>
                <a:lnTo>
                  <a:pt x="224027" y="0"/>
                </a:lnTo>
                <a:lnTo>
                  <a:pt x="275386" y="4689"/>
                </a:lnTo>
                <a:lnTo>
                  <a:pt x="322537" y="18048"/>
                </a:lnTo>
                <a:lnTo>
                  <a:pt x="364133" y="39008"/>
                </a:lnTo>
                <a:lnTo>
                  <a:pt x="398830" y="66505"/>
                </a:lnTo>
                <a:lnTo>
                  <a:pt x="425280" y="99470"/>
                </a:lnTo>
                <a:lnTo>
                  <a:pt x="442137" y="136840"/>
                </a:lnTo>
                <a:lnTo>
                  <a:pt x="448055" y="177546"/>
                </a:lnTo>
                <a:lnTo>
                  <a:pt x="442137" y="218251"/>
                </a:lnTo>
                <a:lnTo>
                  <a:pt x="425280" y="255621"/>
                </a:lnTo>
                <a:lnTo>
                  <a:pt x="398830" y="288586"/>
                </a:lnTo>
                <a:lnTo>
                  <a:pt x="364133" y="316083"/>
                </a:lnTo>
                <a:lnTo>
                  <a:pt x="322537" y="337043"/>
                </a:lnTo>
                <a:lnTo>
                  <a:pt x="275386" y="350402"/>
                </a:lnTo>
                <a:lnTo>
                  <a:pt x="224027" y="355092"/>
                </a:lnTo>
                <a:lnTo>
                  <a:pt x="172669" y="350402"/>
                </a:lnTo>
                <a:lnTo>
                  <a:pt x="125518" y="337043"/>
                </a:lnTo>
                <a:lnTo>
                  <a:pt x="83922" y="316083"/>
                </a:lnTo>
                <a:lnTo>
                  <a:pt x="49225" y="288586"/>
                </a:lnTo>
                <a:lnTo>
                  <a:pt x="22775" y="255621"/>
                </a:lnTo>
                <a:lnTo>
                  <a:pt x="5918" y="218251"/>
                </a:lnTo>
                <a:lnTo>
                  <a:pt x="0" y="177546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8259571" y="5227777"/>
            <a:ext cx="16002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30" dirty="0">
                <a:latin typeface="Trebuchet MS"/>
                <a:cs typeface="Trebuchet MS"/>
              </a:rPr>
              <a:t>34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475726" y="5621273"/>
            <a:ext cx="449580" cy="355600"/>
          </a:xfrm>
          <a:custGeom>
            <a:avLst/>
            <a:gdLst/>
            <a:ahLst/>
            <a:cxnLst/>
            <a:rect l="l" t="t" r="r" b="b"/>
            <a:pathLst>
              <a:path w="449579" h="355600">
                <a:moveTo>
                  <a:pt x="0" y="177545"/>
                </a:moveTo>
                <a:lnTo>
                  <a:pt x="5933" y="136836"/>
                </a:lnTo>
                <a:lnTo>
                  <a:pt x="22837" y="99465"/>
                </a:lnTo>
                <a:lnTo>
                  <a:pt x="49365" y="66499"/>
                </a:lnTo>
                <a:lnTo>
                  <a:pt x="84171" y="39004"/>
                </a:lnTo>
                <a:lnTo>
                  <a:pt x="125907" y="18045"/>
                </a:lnTo>
                <a:lnTo>
                  <a:pt x="173229" y="4689"/>
                </a:lnTo>
                <a:lnTo>
                  <a:pt x="224790" y="0"/>
                </a:lnTo>
                <a:lnTo>
                  <a:pt x="276350" y="4689"/>
                </a:lnTo>
                <a:lnTo>
                  <a:pt x="323672" y="18045"/>
                </a:lnTo>
                <a:lnTo>
                  <a:pt x="365408" y="39004"/>
                </a:lnTo>
                <a:lnTo>
                  <a:pt x="400214" y="66499"/>
                </a:lnTo>
                <a:lnTo>
                  <a:pt x="426742" y="99465"/>
                </a:lnTo>
                <a:lnTo>
                  <a:pt x="443646" y="136836"/>
                </a:lnTo>
                <a:lnTo>
                  <a:pt x="449579" y="177545"/>
                </a:lnTo>
                <a:lnTo>
                  <a:pt x="443646" y="218255"/>
                </a:lnTo>
                <a:lnTo>
                  <a:pt x="426742" y="255626"/>
                </a:lnTo>
                <a:lnTo>
                  <a:pt x="400214" y="288592"/>
                </a:lnTo>
                <a:lnTo>
                  <a:pt x="365408" y="316087"/>
                </a:lnTo>
                <a:lnTo>
                  <a:pt x="323672" y="337046"/>
                </a:lnTo>
                <a:lnTo>
                  <a:pt x="276350" y="350402"/>
                </a:lnTo>
                <a:lnTo>
                  <a:pt x="224790" y="355091"/>
                </a:lnTo>
                <a:lnTo>
                  <a:pt x="173229" y="350402"/>
                </a:lnTo>
                <a:lnTo>
                  <a:pt x="125907" y="337046"/>
                </a:lnTo>
                <a:lnTo>
                  <a:pt x="84171" y="316087"/>
                </a:lnTo>
                <a:lnTo>
                  <a:pt x="49365" y="288592"/>
                </a:lnTo>
                <a:lnTo>
                  <a:pt x="22837" y="255626"/>
                </a:lnTo>
                <a:lnTo>
                  <a:pt x="5933" y="218255"/>
                </a:lnTo>
                <a:lnTo>
                  <a:pt x="0" y="177545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8621014" y="5697423"/>
            <a:ext cx="16002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5" dirty="0">
                <a:latin typeface="Trebuchet MS"/>
                <a:cs typeface="Trebuchet MS"/>
              </a:rPr>
              <a:t>56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750302" y="5679185"/>
            <a:ext cx="448309" cy="356870"/>
          </a:xfrm>
          <a:custGeom>
            <a:avLst/>
            <a:gdLst/>
            <a:ahLst/>
            <a:cxnLst/>
            <a:rect l="l" t="t" r="r" b="b"/>
            <a:pathLst>
              <a:path w="448309" h="356870">
                <a:moveTo>
                  <a:pt x="0" y="178307"/>
                </a:moveTo>
                <a:lnTo>
                  <a:pt x="5918" y="137423"/>
                </a:lnTo>
                <a:lnTo>
                  <a:pt x="22775" y="99893"/>
                </a:lnTo>
                <a:lnTo>
                  <a:pt x="49225" y="66785"/>
                </a:lnTo>
                <a:lnTo>
                  <a:pt x="83922" y="39172"/>
                </a:lnTo>
                <a:lnTo>
                  <a:pt x="125518" y="18123"/>
                </a:lnTo>
                <a:lnTo>
                  <a:pt x="172669" y="4709"/>
                </a:lnTo>
                <a:lnTo>
                  <a:pt x="224027" y="0"/>
                </a:lnTo>
                <a:lnTo>
                  <a:pt x="275386" y="4709"/>
                </a:lnTo>
                <a:lnTo>
                  <a:pt x="322537" y="18123"/>
                </a:lnTo>
                <a:lnTo>
                  <a:pt x="364133" y="39172"/>
                </a:lnTo>
                <a:lnTo>
                  <a:pt x="398830" y="66785"/>
                </a:lnTo>
                <a:lnTo>
                  <a:pt x="425280" y="99893"/>
                </a:lnTo>
                <a:lnTo>
                  <a:pt x="442137" y="137423"/>
                </a:lnTo>
                <a:lnTo>
                  <a:pt x="448055" y="178307"/>
                </a:lnTo>
                <a:lnTo>
                  <a:pt x="442137" y="219192"/>
                </a:lnTo>
                <a:lnTo>
                  <a:pt x="425280" y="256722"/>
                </a:lnTo>
                <a:lnTo>
                  <a:pt x="398830" y="289830"/>
                </a:lnTo>
                <a:lnTo>
                  <a:pt x="364133" y="317443"/>
                </a:lnTo>
                <a:lnTo>
                  <a:pt x="322537" y="338492"/>
                </a:lnTo>
                <a:lnTo>
                  <a:pt x="275386" y="351906"/>
                </a:lnTo>
                <a:lnTo>
                  <a:pt x="224027" y="356616"/>
                </a:lnTo>
                <a:lnTo>
                  <a:pt x="172669" y="351906"/>
                </a:lnTo>
                <a:lnTo>
                  <a:pt x="125518" y="338492"/>
                </a:lnTo>
                <a:lnTo>
                  <a:pt x="83922" y="317443"/>
                </a:lnTo>
                <a:lnTo>
                  <a:pt x="49225" y="289830"/>
                </a:lnTo>
                <a:lnTo>
                  <a:pt x="22775" y="256722"/>
                </a:lnTo>
                <a:lnTo>
                  <a:pt x="5918" y="219192"/>
                </a:lnTo>
                <a:lnTo>
                  <a:pt x="0" y="178307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928609" y="5756249"/>
            <a:ext cx="927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5" dirty="0">
                <a:latin typeface="Trebuchet MS"/>
                <a:cs typeface="Trebuchet MS"/>
              </a:rPr>
              <a:t>9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205978" y="6168390"/>
            <a:ext cx="449580" cy="356870"/>
          </a:xfrm>
          <a:custGeom>
            <a:avLst/>
            <a:gdLst/>
            <a:ahLst/>
            <a:cxnLst/>
            <a:rect l="l" t="t" r="r" b="b"/>
            <a:pathLst>
              <a:path w="449579" h="356870">
                <a:moveTo>
                  <a:pt x="0" y="178308"/>
                </a:moveTo>
                <a:lnTo>
                  <a:pt x="5933" y="137423"/>
                </a:lnTo>
                <a:lnTo>
                  <a:pt x="22837" y="99893"/>
                </a:lnTo>
                <a:lnTo>
                  <a:pt x="49365" y="66785"/>
                </a:lnTo>
                <a:lnTo>
                  <a:pt x="84171" y="39172"/>
                </a:lnTo>
                <a:lnTo>
                  <a:pt x="125907" y="18123"/>
                </a:lnTo>
                <a:lnTo>
                  <a:pt x="173229" y="4709"/>
                </a:lnTo>
                <a:lnTo>
                  <a:pt x="224790" y="0"/>
                </a:lnTo>
                <a:lnTo>
                  <a:pt x="276350" y="4709"/>
                </a:lnTo>
                <a:lnTo>
                  <a:pt x="323672" y="18123"/>
                </a:lnTo>
                <a:lnTo>
                  <a:pt x="365408" y="39172"/>
                </a:lnTo>
                <a:lnTo>
                  <a:pt x="400214" y="66785"/>
                </a:lnTo>
                <a:lnTo>
                  <a:pt x="426742" y="99893"/>
                </a:lnTo>
                <a:lnTo>
                  <a:pt x="443646" y="137423"/>
                </a:lnTo>
                <a:lnTo>
                  <a:pt x="449579" y="178308"/>
                </a:lnTo>
                <a:lnTo>
                  <a:pt x="443646" y="219192"/>
                </a:lnTo>
                <a:lnTo>
                  <a:pt x="426742" y="256722"/>
                </a:lnTo>
                <a:lnTo>
                  <a:pt x="400214" y="289830"/>
                </a:lnTo>
                <a:lnTo>
                  <a:pt x="365408" y="317443"/>
                </a:lnTo>
                <a:lnTo>
                  <a:pt x="323672" y="338492"/>
                </a:lnTo>
                <a:lnTo>
                  <a:pt x="276350" y="351906"/>
                </a:lnTo>
                <a:lnTo>
                  <a:pt x="224790" y="356616"/>
                </a:lnTo>
                <a:lnTo>
                  <a:pt x="173229" y="351906"/>
                </a:lnTo>
                <a:lnTo>
                  <a:pt x="125907" y="338492"/>
                </a:lnTo>
                <a:lnTo>
                  <a:pt x="84171" y="317443"/>
                </a:lnTo>
                <a:lnTo>
                  <a:pt x="49365" y="289830"/>
                </a:lnTo>
                <a:lnTo>
                  <a:pt x="22837" y="256722"/>
                </a:lnTo>
                <a:lnTo>
                  <a:pt x="5933" y="219192"/>
                </a:lnTo>
                <a:lnTo>
                  <a:pt x="0" y="178308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8351646" y="6245758"/>
            <a:ext cx="16002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5" dirty="0">
                <a:latin typeface="Trebuchet MS"/>
                <a:cs typeface="Trebuchet MS"/>
              </a:rPr>
              <a:t>41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023354" y="5657850"/>
            <a:ext cx="449580" cy="355600"/>
          </a:xfrm>
          <a:custGeom>
            <a:avLst/>
            <a:gdLst/>
            <a:ahLst/>
            <a:cxnLst/>
            <a:rect l="l" t="t" r="r" b="b"/>
            <a:pathLst>
              <a:path w="449579" h="355600">
                <a:moveTo>
                  <a:pt x="0" y="177546"/>
                </a:moveTo>
                <a:lnTo>
                  <a:pt x="5933" y="136836"/>
                </a:lnTo>
                <a:lnTo>
                  <a:pt x="22837" y="99465"/>
                </a:lnTo>
                <a:lnTo>
                  <a:pt x="49365" y="66499"/>
                </a:lnTo>
                <a:lnTo>
                  <a:pt x="84171" y="39004"/>
                </a:lnTo>
                <a:lnTo>
                  <a:pt x="125907" y="18045"/>
                </a:lnTo>
                <a:lnTo>
                  <a:pt x="173229" y="4689"/>
                </a:lnTo>
                <a:lnTo>
                  <a:pt x="224790" y="0"/>
                </a:lnTo>
                <a:lnTo>
                  <a:pt x="276350" y="4689"/>
                </a:lnTo>
                <a:lnTo>
                  <a:pt x="323672" y="18045"/>
                </a:lnTo>
                <a:lnTo>
                  <a:pt x="365408" y="39004"/>
                </a:lnTo>
                <a:lnTo>
                  <a:pt x="400214" y="66499"/>
                </a:lnTo>
                <a:lnTo>
                  <a:pt x="426742" y="99465"/>
                </a:lnTo>
                <a:lnTo>
                  <a:pt x="443646" y="136836"/>
                </a:lnTo>
                <a:lnTo>
                  <a:pt x="449579" y="177546"/>
                </a:lnTo>
                <a:lnTo>
                  <a:pt x="443646" y="218255"/>
                </a:lnTo>
                <a:lnTo>
                  <a:pt x="426742" y="255626"/>
                </a:lnTo>
                <a:lnTo>
                  <a:pt x="400214" y="288592"/>
                </a:lnTo>
                <a:lnTo>
                  <a:pt x="365408" y="316087"/>
                </a:lnTo>
                <a:lnTo>
                  <a:pt x="323672" y="337046"/>
                </a:lnTo>
                <a:lnTo>
                  <a:pt x="276350" y="350402"/>
                </a:lnTo>
                <a:lnTo>
                  <a:pt x="224790" y="355091"/>
                </a:lnTo>
                <a:lnTo>
                  <a:pt x="173229" y="350402"/>
                </a:lnTo>
                <a:lnTo>
                  <a:pt x="125907" y="337046"/>
                </a:lnTo>
                <a:lnTo>
                  <a:pt x="84171" y="316087"/>
                </a:lnTo>
                <a:lnTo>
                  <a:pt x="49365" y="288592"/>
                </a:lnTo>
                <a:lnTo>
                  <a:pt x="22837" y="255626"/>
                </a:lnTo>
                <a:lnTo>
                  <a:pt x="5933" y="218255"/>
                </a:lnTo>
                <a:lnTo>
                  <a:pt x="0" y="177546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7180833" y="5734303"/>
            <a:ext cx="13525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5" dirty="0">
                <a:latin typeface="Trebuchet MS"/>
                <a:cs typeface="Trebuchet MS"/>
              </a:rPr>
              <a:t>-</a:t>
            </a:r>
            <a:r>
              <a:rPr sz="1050" spc="-25" dirty="0">
                <a:latin typeface="Trebuchet MS"/>
                <a:cs typeface="Trebuchet MS"/>
              </a:rPr>
              <a:t>1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873490" y="6169914"/>
            <a:ext cx="449580" cy="356870"/>
          </a:xfrm>
          <a:custGeom>
            <a:avLst/>
            <a:gdLst/>
            <a:ahLst/>
            <a:cxnLst/>
            <a:rect l="l" t="t" r="r" b="b"/>
            <a:pathLst>
              <a:path w="449579" h="356870">
                <a:moveTo>
                  <a:pt x="0" y="178308"/>
                </a:moveTo>
                <a:lnTo>
                  <a:pt x="5933" y="137423"/>
                </a:lnTo>
                <a:lnTo>
                  <a:pt x="22837" y="99893"/>
                </a:lnTo>
                <a:lnTo>
                  <a:pt x="49365" y="66785"/>
                </a:lnTo>
                <a:lnTo>
                  <a:pt x="84171" y="39172"/>
                </a:lnTo>
                <a:lnTo>
                  <a:pt x="125907" y="18123"/>
                </a:lnTo>
                <a:lnTo>
                  <a:pt x="173229" y="4709"/>
                </a:lnTo>
                <a:lnTo>
                  <a:pt x="224789" y="0"/>
                </a:lnTo>
                <a:lnTo>
                  <a:pt x="276350" y="4709"/>
                </a:lnTo>
                <a:lnTo>
                  <a:pt x="323672" y="18123"/>
                </a:lnTo>
                <a:lnTo>
                  <a:pt x="365408" y="39172"/>
                </a:lnTo>
                <a:lnTo>
                  <a:pt x="400214" y="66785"/>
                </a:lnTo>
                <a:lnTo>
                  <a:pt x="426742" y="99893"/>
                </a:lnTo>
                <a:lnTo>
                  <a:pt x="443646" y="137423"/>
                </a:lnTo>
                <a:lnTo>
                  <a:pt x="449579" y="178308"/>
                </a:lnTo>
                <a:lnTo>
                  <a:pt x="443646" y="219192"/>
                </a:lnTo>
                <a:lnTo>
                  <a:pt x="426742" y="256722"/>
                </a:lnTo>
                <a:lnTo>
                  <a:pt x="400214" y="289830"/>
                </a:lnTo>
                <a:lnTo>
                  <a:pt x="365408" y="317443"/>
                </a:lnTo>
                <a:lnTo>
                  <a:pt x="323672" y="338492"/>
                </a:lnTo>
                <a:lnTo>
                  <a:pt x="276350" y="351906"/>
                </a:lnTo>
                <a:lnTo>
                  <a:pt x="224789" y="356616"/>
                </a:lnTo>
                <a:lnTo>
                  <a:pt x="173229" y="351906"/>
                </a:lnTo>
                <a:lnTo>
                  <a:pt x="125907" y="338492"/>
                </a:lnTo>
                <a:lnTo>
                  <a:pt x="84171" y="317443"/>
                </a:lnTo>
                <a:lnTo>
                  <a:pt x="49365" y="289830"/>
                </a:lnTo>
                <a:lnTo>
                  <a:pt x="22837" y="256722"/>
                </a:lnTo>
                <a:lnTo>
                  <a:pt x="5933" y="219192"/>
                </a:lnTo>
                <a:lnTo>
                  <a:pt x="0" y="178308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9019158" y="6246977"/>
            <a:ext cx="16002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25" dirty="0">
                <a:latin typeface="Trebuchet MS"/>
                <a:cs typeface="Trebuchet MS"/>
              </a:rPr>
              <a:t>73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7350252" y="4999101"/>
            <a:ext cx="1647825" cy="1195705"/>
            <a:chOff x="7350252" y="4999101"/>
            <a:chExt cx="1647825" cy="1195705"/>
          </a:xfrm>
        </p:grpSpPr>
        <p:pic>
          <p:nvPicPr>
            <p:cNvPr id="55" name="object 5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31048" y="4999228"/>
              <a:ext cx="142494" cy="15938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31125" y="4999101"/>
              <a:ext cx="97535" cy="19354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94244" y="5483860"/>
              <a:ext cx="185038" cy="20350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95157" y="5456301"/>
              <a:ext cx="122682" cy="16738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517509" y="5942457"/>
              <a:ext cx="121285" cy="25176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50252" y="5489956"/>
              <a:ext cx="158750" cy="18484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850249" y="5916536"/>
              <a:ext cx="147700" cy="2517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</a:rPr>
              <a:t>CONT..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59993" y="2094991"/>
            <a:ext cx="7924165" cy="1242060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1800" spc="10" dirty="0">
                <a:solidFill>
                  <a:srgbClr val="3C3C3C"/>
                </a:solidFill>
                <a:latin typeface="SimSun"/>
                <a:cs typeface="SimSun"/>
              </a:rPr>
              <a:t>Case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70" dirty="0">
                <a:solidFill>
                  <a:srgbClr val="3C3C3C"/>
                </a:solidFill>
                <a:latin typeface="SimSun"/>
                <a:cs typeface="SimSun"/>
              </a:rPr>
              <a:t>2</a:t>
            </a:r>
            <a:r>
              <a:rPr sz="1800" spc="-165" dirty="0">
                <a:solidFill>
                  <a:srgbClr val="3C3C3C"/>
                </a:solidFill>
                <a:latin typeface="SimSun"/>
                <a:cs typeface="SimSun"/>
              </a:rPr>
              <a:t>: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90" dirty="0">
                <a:solidFill>
                  <a:srgbClr val="3C3C3C"/>
                </a:solidFill>
                <a:latin typeface="SimSun"/>
                <a:cs typeface="SimSun"/>
              </a:rPr>
              <a:t>Th</a:t>
            </a:r>
            <a:r>
              <a:rPr sz="1800" spc="9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00" dirty="0">
                <a:solidFill>
                  <a:srgbClr val="3C3C3C"/>
                </a:solidFill>
                <a:latin typeface="SimSun"/>
                <a:cs typeface="SimSun"/>
              </a:rPr>
              <a:t>no</a:t>
            </a:r>
            <a:r>
              <a:rPr sz="1800" spc="105" dirty="0">
                <a:solidFill>
                  <a:srgbClr val="3C3C3C"/>
                </a:solidFill>
                <a:latin typeface="SimSun"/>
                <a:cs typeface="SimSun"/>
              </a:rPr>
              <a:t>d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35" dirty="0">
                <a:solidFill>
                  <a:srgbClr val="3C3C3C"/>
                </a:solidFill>
                <a:latin typeface="SimSun"/>
                <a:cs typeface="SimSun"/>
              </a:rPr>
              <a:t>b</a:t>
            </a:r>
            <a:r>
              <a:rPr sz="1800" spc="4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45" dirty="0">
                <a:solidFill>
                  <a:srgbClr val="3C3C3C"/>
                </a:solidFill>
                <a:latin typeface="SimSun"/>
                <a:cs typeface="SimSun"/>
              </a:rPr>
              <a:t>d</a:t>
            </a:r>
            <a:r>
              <a:rPr sz="1800" spc="5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370" dirty="0">
                <a:solidFill>
                  <a:srgbClr val="3C3C3C"/>
                </a:solidFill>
                <a:latin typeface="SimSun"/>
                <a:cs typeface="SimSun"/>
              </a:rPr>
              <a:t>l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155" dirty="0">
                <a:solidFill>
                  <a:srgbClr val="3C3C3C"/>
                </a:solidFill>
                <a:latin typeface="SimSun"/>
                <a:cs typeface="SimSun"/>
              </a:rPr>
              <a:t>te</a:t>
            </a:r>
            <a:r>
              <a:rPr sz="1800" spc="114" dirty="0">
                <a:solidFill>
                  <a:srgbClr val="3C3C3C"/>
                </a:solidFill>
                <a:latin typeface="SimSun"/>
                <a:cs typeface="SimSun"/>
              </a:rPr>
              <a:t>d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65" dirty="0">
                <a:solidFill>
                  <a:srgbClr val="FF0000"/>
                </a:solidFill>
                <a:latin typeface="SimSun"/>
                <a:cs typeface="SimSun"/>
              </a:rPr>
              <a:t>h</a:t>
            </a:r>
            <a:r>
              <a:rPr sz="1800" spc="60" dirty="0">
                <a:solidFill>
                  <a:srgbClr val="FF0000"/>
                </a:solidFill>
                <a:latin typeface="SimSun"/>
                <a:cs typeface="SimSun"/>
              </a:rPr>
              <a:t>a</a:t>
            </a:r>
            <a:r>
              <a:rPr sz="1800" spc="-185" dirty="0">
                <a:solidFill>
                  <a:srgbClr val="FF0000"/>
                </a:solidFill>
                <a:latin typeface="SimSun"/>
                <a:cs typeface="SimSun"/>
              </a:rPr>
              <a:t>s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60" dirty="0">
                <a:solidFill>
                  <a:srgbClr val="FF0000"/>
                </a:solidFill>
                <a:latin typeface="SimSun"/>
                <a:cs typeface="SimSun"/>
              </a:rPr>
              <a:t>one</a:t>
            </a:r>
            <a:r>
              <a:rPr sz="1800" spc="-9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95" dirty="0">
                <a:solidFill>
                  <a:srgbClr val="FF0000"/>
                </a:solidFill>
                <a:latin typeface="SimSun"/>
                <a:cs typeface="SimSun"/>
              </a:rPr>
              <a:t>ch</a:t>
            </a:r>
            <a:r>
              <a:rPr sz="1800" spc="-105" dirty="0">
                <a:solidFill>
                  <a:srgbClr val="FF0000"/>
                </a:solidFill>
                <a:latin typeface="SimSun"/>
                <a:cs typeface="SimSun"/>
              </a:rPr>
              <a:t>i</a:t>
            </a:r>
            <a:r>
              <a:rPr sz="1800" spc="-370" dirty="0">
                <a:solidFill>
                  <a:srgbClr val="FF0000"/>
                </a:solidFill>
                <a:latin typeface="SimSun"/>
                <a:cs typeface="SimSun"/>
              </a:rPr>
              <a:t>l</a:t>
            </a:r>
            <a:r>
              <a:rPr sz="1800" spc="125" dirty="0">
                <a:solidFill>
                  <a:srgbClr val="FF0000"/>
                </a:solidFill>
                <a:latin typeface="SimSun"/>
                <a:cs typeface="SimSun"/>
              </a:rPr>
              <a:t>d</a:t>
            </a:r>
            <a:r>
              <a:rPr sz="1800" spc="-330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8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1035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Just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65" dirty="0">
                <a:solidFill>
                  <a:srgbClr val="3C3C3C"/>
                </a:solidFill>
                <a:latin typeface="SimSun"/>
                <a:cs typeface="SimSun"/>
              </a:rPr>
              <a:t>make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child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deleting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dirty="0">
                <a:solidFill>
                  <a:srgbClr val="3C3C3C"/>
                </a:solidFill>
                <a:latin typeface="SimSun"/>
                <a:cs typeface="SimSun"/>
              </a:rPr>
              <a:t>node,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child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40" dirty="0">
                <a:solidFill>
                  <a:srgbClr val="3C3C3C"/>
                </a:solidFill>
                <a:latin typeface="SimSun"/>
                <a:cs typeface="SimSun"/>
              </a:rPr>
              <a:t>grandparent.</a:t>
            </a:r>
            <a:endParaRPr sz="18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103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70" dirty="0">
                <a:solidFill>
                  <a:srgbClr val="3C3C3C"/>
                </a:solidFill>
                <a:latin typeface="SimSun"/>
                <a:cs typeface="SimSun"/>
              </a:rPr>
              <a:t>Example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Delete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0" dirty="0">
                <a:solidFill>
                  <a:srgbClr val="3C3C3C"/>
                </a:solidFill>
                <a:latin typeface="SimSun"/>
                <a:cs typeface="SimSun"/>
              </a:rPr>
              <a:t>9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50" dirty="0">
                <a:solidFill>
                  <a:srgbClr val="3C3C3C"/>
                </a:solidFill>
                <a:latin typeface="SimSun"/>
                <a:cs typeface="SimSun"/>
              </a:rPr>
              <a:t>from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35" dirty="0">
                <a:solidFill>
                  <a:srgbClr val="3C3C3C"/>
                </a:solidFill>
                <a:latin typeface="SimSun"/>
                <a:cs typeface="SimSun"/>
              </a:rPr>
              <a:t>BST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86305" y="3684270"/>
            <a:ext cx="556260" cy="387350"/>
          </a:xfrm>
          <a:custGeom>
            <a:avLst/>
            <a:gdLst/>
            <a:ahLst/>
            <a:cxnLst/>
            <a:rect l="l" t="t" r="r" b="b"/>
            <a:pathLst>
              <a:path w="556260" h="387350">
                <a:moveTo>
                  <a:pt x="0" y="193547"/>
                </a:moveTo>
                <a:lnTo>
                  <a:pt x="5648" y="154529"/>
                </a:lnTo>
                <a:lnTo>
                  <a:pt x="21847" y="118193"/>
                </a:lnTo>
                <a:lnTo>
                  <a:pt x="47483" y="85315"/>
                </a:lnTo>
                <a:lnTo>
                  <a:pt x="81438" y="56673"/>
                </a:lnTo>
                <a:lnTo>
                  <a:pt x="122597" y="33044"/>
                </a:lnTo>
                <a:lnTo>
                  <a:pt x="169842" y="15204"/>
                </a:lnTo>
                <a:lnTo>
                  <a:pt x="222059" y="3930"/>
                </a:lnTo>
                <a:lnTo>
                  <a:pt x="278130" y="0"/>
                </a:lnTo>
                <a:lnTo>
                  <a:pt x="334200" y="3930"/>
                </a:lnTo>
                <a:lnTo>
                  <a:pt x="386417" y="15204"/>
                </a:lnTo>
                <a:lnTo>
                  <a:pt x="433662" y="33044"/>
                </a:lnTo>
                <a:lnTo>
                  <a:pt x="474821" y="56673"/>
                </a:lnTo>
                <a:lnTo>
                  <a:pt x="508776" y="85315"/>
                </a:lnTo>
                <a:lnTo>
                  <a:pt x="534412" y="118193"/>
                </a:lnTo>
                <a:lnTo>
                  <a:pt x="550611" y="154529"/>
                </a:lnTo>
                <a:lnTo>
                  <a:pt x="556260" y="193547"/>
                </a:lnTo>
                <a:lnTo>
                  <a:pt x="550611" y="232566"/>
                </a:lnTo>
                <a:lnTo>
                  <a:pt x="534412" y="268902"/>
                </a:lnTo>
                <a:lnTo>
                  <a:pt x="508776" y="301780"/>
                </a:lnTo>
                <a:lnTo>
                  <a:pt x="474821" y="330422"/>
                </a:lnTo>
                <a:lnTo>
                  <a:pt x="433662" y="354051"/>
                </a:lnTo>
                <a:lnTo>
                  <a:pt x="386417" y="371891"/>
                </a:lnTo>
                <a:lnTo>
                  <a:pt x="334200" y="383165"/>
                </a:lnTo>
                <a:lnTo>
                  <a:pt x="278130" y="387095"/>
                </a:lnTo>
                <a:lnTo>
                  <a:pt x="222059" y="383165"/>
                </a:lnTo>
                <a:lnTo>
                  <a:pt x="169842" y="371891"/>
                </a:lnTo>
                <a:lnTo>
                  <a:pt x="122597" y="354051"/>
                </a:lnTo>
                <a:lnTo>
                  <a:pt x="81438" y="330422"/>
                </a:lnTo>
                <a:lnTo>
                  <a:pt x="47483" y="301780"/>
                </a:lnTo>
                <a:lnTo>
                  <a:pt x="21847" y="268902"/>
                </a:lnTo>
                <a:lnTo>
                  <a:pt x="5648" y="232566"/>
                </a:lnTo>
                <a:lnTo>
                  <a:pt x="0" y="193547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62073" y="3746753"/>
            <a:ext cx="2063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latin typeface="Trebuchet MS"/>
                <a:cs typeface="Trebuchet MS"/>
              </a:rPr>
              <a:t>23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70253" y="4210050"/>
            <a:ext cx="556260" cy="387350"/>
          </a:xfrm>
          <a:custGeom>
            <a:avLst/>
            <a:gdLst/>
            <a:ahLst/>
            <a:cxnLst/>
            <a:rect l="l" t="t" r="r" b="b"/>
            <a:pathLst>
              <a:path w="556260" h="387350">
                <a:moveTo>
                  <a:pt x="0" y="193548"/>
                </a:moveTo>
                <a:lnTo>
                  <a:pt x="5648" y="154529"/>
                </a:lnTo>
                <a:lnTo>
                  <a:pt x="21847" y="118193"/>
                </a:lnTo>
                <a:lnTo>
                  <a:pt x="47483" y="85315"/>
                </a:lnTo>
                <a:lnTo>
                  <a:pt x="81438" y="56673"/>
                </a:lnTo>
                <a:lnTo>
                  <a:pt x="122597" y="33044"/>
                </a:lnTo>
                <a:lnTo>
                  <a:pt x="169842" y="15204"/>
                </a:lnTo>
                <a:lnTo>
                  <a:pt x="222059" y="3930"/>
                </a:lnTo>
                <a:lnTo>
                  <a:pt x="278130" y="0"/>
                </a:lnTo>
                <a:lnTo>
                  <a:pt x="334200" y="3930"/>
                </a:lnTo>
                <a:lnTo>
                  <a:pt x="386417" y="15204"/>
                </a:lnTo>
                <a:lnTo>
                  <a:pt x="433662" y="33044"/>
                </a:lnTo>
                <a:lnTo>
                  <a:pt x="474821" y="56673"/>
                </a:lnTo>
                <a:lnTo>
                  <a:pt x="508776" y="85315"/>
                </a:lnTo>
                <a:lnTo>
                  <a:pt x="534412" y="118193"/>
                </a:lnTo>
                <a:lnTo>
                  <a:pt x="550611" y="154529"/>
                </a:lnTo>
                <a:lnTo>
                  <a:pt x="556260" y="193548"/>
                </a:lnTo>
                <a:lnTo>
                  <a:pt x="550611" y="232566"/>
                </a:lnTo>
                <a:lnTo>
                  <a:pt x="534412" y="268902"/>
                </a:lnTo>
                <a:lnTo>
                  <a:pt x="508776" y="301780"/>
                </a:lnTo>
                <a:lnTo>
                  <a:pt x="474821" y="330422"/>
                </a:lnTo>
                <a:lnTo>
                  <a:pt x="433662" y="354051"/>
                </a:lnTo>
                <a:lnTo>
                  <a:pt x="386417" y="371891"/>
                </a:lnTo>
                <a:lnTo>
                  <a:pt x="334200" y="383165"/>
                </a:lnTo>
                <a:lnTo>
                  <a:pt x="278130" y="387095"/>
                </a:lnTo>
                <a:lnTo>
                  <a:pt x="222059" y="383165"/>
                </a:lnTo>
                <a:lnTo>
                  <a:pt x="169842" y="371891"/>
                </a:lnTo>
                <a:lnTo>
                  <a:pt x="122597" y="354051"/>
                </a:lnTo>
                <a:lnTo>
                  <a:pt x="81438" y="330422"/>
                </a:lnTo>
                <a:lnTo>
                  <a:pt x="47483" y="301780"/>
                </a:lnTo>
                <a:lnTo>
                  <a:pt x="21847" y="268902"/>
                </a:lnTo>
                <a:lnTo>
                  <a:pt x="5648" y="232566"/>
                </a:lnTo>
                <a:lnTo>
                  <a:pt x="0" y="193548"/>
                </a:lnTo>
                <a:close/>
              </a:path>
            </a:pathLst>
          </a:custGeom>
          <a:ln w="2286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89328" y="4272229"/>
            <a:ext cx="1149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35" dirty="0">
                <a:latin typeface="Trebuchet MS"/>
                <a:cs typeface="Trebuchet MS"/>
              </a:rPr>
              <a:t>5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38933" y="4179570"/>
            <a:ext cx="556260" cy="387350"/>
          </a:xfrm>
          <a:custGeom>
            <a:avLst/>
            <a:gdLst/>
            <a:ahLst/>
            <a:cxnLst/>
            <a:rect l="l" t="t" r="r" b="b"/>
            <a:pathLst>
              <a:path w="556260" h="387350">
                <a:moveTo>
                  <a:pt x="0" y="193547"/>
                </a:moveTo>
                <a:lnTo>
                  <a:pt x="5648" y="154529"/>
                </a:lnTo>
                <a:lnTo>
                  <a:pt x="21847" y="118193"/>
                </a:lnTo>
                <a:lnTo>
                  <a:pt x="47483" y="85315"/>
                </a:lnTo>
                <a:lnTo>
                  <a:pt x="81438" y="56673"/>
                </a:lnTo>
                <a:lnTo>
                  <a:pt x="122597" y="33044"/>
                </a:lnTo>
                <a:lnTo>
                  <a:pt x="169842" y="15204"/>
                </a:lnTo>
                <a:lnTo>
                  <a:pt x="222059" y="3930"/>
                </a:lnTo>
                <a:lnTo>
                  <a:pt x="278130" y="0"/>
                </a:lnTo>
                <a:lnTo>
                  <a:pt x="334200" y="3930"/>
                </a:lnTo>
                <a:lnTo>
                  <a:pt x="386417" y="15204"/>
                </a:lnTo>
                <a:lnTo>
                  <a:pt x="433662" y="33044"/>
                </a:lnTo>
                <a:lnTo>
                  <a:pt x="474821" y="56673"/>
                </a:lnTo>
                <a:lnTo>
                  <a:pt x="508776" y="85315"/>
                </a:lnTo>
                <a:lnTo>
                  <a:pt x="534412" y="118193"/>
                </a:lnTo>
                <a:lnTo>
                  <a:pt x="550611" y="154529"/>
                </a:lnTo>
                <a:lnTo>
                  <a:pt x="556260" y="193547"/>
                </a:lnTo>
                <a:lnTo>
                  <a:pt x="550611" y="232566"/>
                </a:lnTo>
                <a:lnTo>
                  <a:pt x="534412" y="268902"/>
                </a:lnTo>
                <a:lnTo>
                  <a:pt x="508776" y="301780"/>
                </a:lnTo>
                <a:lnTo>
                  <a:pt x="474821" y="330422"/>
                </a:lnTo>
                <a:lnTo>
                  <a:pt x="433662" y="354051"/>
                </a:lnTo>
                <a:lnTo>
                  <a:pt x="386417" y="371891"/>
                </a:lnTo>
                <a:lnTo>
                  <a:pt x="334200" y="383165"/>
                </a:lnTo>
                <a:lnTo>
                  <a:pt x="278130" y="387095"/>
                </a:lnTo>
                <a:lnTo>
                  <a:pt x="222059" y="383165"/>
                </a:lnTo>
                <a:lnTo>
                  <a:pt x="169842" y="371891"/>
                </a:lnTo>
                <a:lnTo>
                  <a:pt x="122597" y="354051"/>
                </a:lnTo>
                <a:lnTo>
                  <a:pt x="81438" y="330422"/>
                </a:lnTo>
                <a:lnTo>
                  <a:pt x="47483" y="301780"/>
                </a:lnTo>
                <a:lnTo>
                  <a:pt x="21847" y="268902"/>
                </a:lnTo>
                <a:lnTo>
                  <a:pt x="5648" y="232566"/>
                </a:lnTo>
                <a:lnTo>
                  <a:pt x="0" y="193547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314194" y="4242003"/>
            <a:ext cx="2057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35" dirty="0">
                <a:latin typeface="Trebuchet MS"/>
                <a:cs typeface="Trebuchet MS"/>
              </a:rPr>
              <a:t>34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86989" y="4690109"/>
            <a:ext cx="556260" cy="387350"/>
          </a:xfrm>
          <a:custGeom>
            <a:avLst/>
            <a:gdLst/>
            <a:ahLst/>
            <a:cxnLst/>
            <a:rect l="l" t="t" r="r" b="b"/>
            <a:pathLst>
              <a:path w="556260" h="387350">
                <a:moveTo>
                  <a:pt x="0" y="193547"/>
                </a:moveTo>
                <a:lnTo>
                  <a:pt x="5648" y="154529"/>
                </a:lnTo>
                <a:lnTo>
                  <a:pt x="21847" y="118193"/>
                </a:lnTo>
                <a:lnTo>
                  <a:pt x="47483" y="85315"/>
                </a:lnTo>
                <a:lnTo>
                  <a:pt x="81438" y="56673"/>
                </a:lnTo>
                <a:lnTo>
                  <a:pt x="122597" y="33044"/>
                </a:lnTo>
                <a:lnTo>
                  <a:pt x="169842" y="15204"/>
                </a:lnTo>
                <a:lnTo>
                  <a:pt x="222059" y="3930"/>
                </a:lnTo>
                <a:lnTo>
                  <a:pt x="278130" y="0"/>
                </a:lnTo>
                <a:lnTo>
                  <a:pt x="334200" y="3930"/>
                </a:lnTo>
                <a:lnTo>
                  <a:pt x="386417" y="15204"/>
                </a:lnTo>
                <a:lnTo>
                  <a:pt x="433662" y="33044"/>
                </a:lnTo>
                <a:lnTo>
                  <a:pt x="474821" y="56673"/>
                </a:lnTo>
                <a:lnTo>
                  <a:pt x="508776" y="85315"/>
                </a:lnTo>
                <a:lnTo>
                  <a:pt x="534412" y="118193"/>
                </a:lnTo>
                <a:lnTo>
                  <a:pt x="550611" y="154529"/>
                </a:lnTo>
                <a:lnTo>
                  <a:pt x="556260" y="193547"/>
                </a:lnTo>
                <a:lnTo>
                  <a:pt x="550611" y="232566"/>
                </a:lnTo>
                <a:lnTo>
                  <a:pt x="534412" y="268902"/>
                </a:lnTo>
                <a:lnTo>
                  <a:pt x="508776" y="301780"/>
                </a:lnTo>
                <a:lnTo>
                  <a:pt x="474821" y="330422"/>
                </a:lnTo>
                <a:lnTo>
                  <a:pt x="433662" y="354051"/>
                </a:lnTo>
                <a:lnTo>
                  <a:pt x="386417" y="371891"/>
                </a:lnTo>
                <a:lnTo>
                  <a:pt x="334200" y="383165"/>
                </a:lnTo>
                <a:lnTo>
                  <a:pt x="278130" y="387095"/>
                </a:lnTo>
                <a:lnTo>
                  <a:pt x="222059" y="383165"/>
                </a:lnTo>
                <a:lnTo>
                  <a:pt x="169842" y="371891"/>
                </a:lnTo>
                <a:lnTo>
                  <a:pt x="122597" y="354051"/>
                </a:lnTo>
                <a:lnTo>
                  <a:pt x="81438" y="330422"/>
                </a:lnTo>
                <a:lnTo>
                  <a:pt x="47483" y="301780"/>
                </a:lnTo>
                <a:lnTo>
                  <a:pt x="21847" y="268902"/>
                </a:lnTo>
                <a:lnTo>
                  <a:pt x="5648" y="232566"/>
                </a:lnTo>
                <a:lnTo>
                  <a:pt x="0" y="193547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61869" y="4752594"/>
            <a:ext cx="2063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latin typeface="Trebuchet MS"/>
                <a:cs typeface="Trebuchet MS"/>
              </a:rPr>
              <a:t>56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86305" y="4754117"/>
            <a:ext cx="556260" cy="387350"/>
          </a:xfrm>
          <a:custGeom>
            <a:avLst/>
            <a:gdLst/>
            <a:ahLst/>
            <a:cxnLst/>
            <a:rect l="l" t="t" r="r" b="b"/>
            <a:pathLst>
              <a:path w="556260" h="387350">
                <a:moveTo>
                  <a:pt x="0" y="193547"/>
                </a:moveTo>
                <a:lnTo>
                  <a:pt x="5648" y="154529"/>
                </a:lnTo>
                <a:lnTo>
                  <a:pt x="21847" y="118193"/>
                </a:lnTo>
                <a:lnTo>
                  <a:pt x="47483" y="85315"/>
                </a:lnTo>
                <a:lnTo>
                  <a:pt x="81438" y="56673"/>
                </a:lnTo>
                <a:lnTo>
                  <a:pt x="122597" y="33044"/>
                </a:lnTo>
                <a:lnTo>
                  <a:pt x="169842" y="15204"/>
                </a:lnTo>
                <a:lnTo>
                  <a:pt x="222059" y="3930"/>
                </a:lnTo>
                <a:lnTo>
                  <a:pt x="278130" y="0"/>
                </a:lnTo>
                <a:lnTo>
                  <a:pt x="334200" y="3930"/>
                </a:lnTo>
                <a:lnTo>
                  <a:pt x="386417" y="15204"/>
                </a:lnTo>
                <a:lnTo>
                  <a:pt x="433662" y="33044"/>
                </a:lnTo>
                <a:lnTo>
                  <a:pt x="474821" y="56673"/>
                </a:lnTo>
                <a:lnTo>
                  <a:pt x="508776" y="85315"/>
                </a:lnTo>
                <a:lnTo>
                  <a:pt x="534412" y="118193"/>
                </a:lnTo>
                <a:lnTo>
                  <a:pt x="550611" y="154529"/>
                </a:lnTo>
                <a:lnTo>
                  <a:pt x="556260" y="193547"/>
                </a:lnTo>
                <a:lnTo>
                  <a:pt x="550611" y="232566"/>
                </a:lnTo>
                <a:lnTo>
                  <a:pt x="534412" y="268902"/>
                </a:lnTo>
                <a:lnTo>
                  <a:pt x="508776" y="301780"/>
                </a:lnTo>
                <a:lnTo>
                  <a:pt x="474821" y="330422"/>
                </a:lnTo>
                <a:lnTo>
                  <a:pt x="433662" y="354051"/>
                </a:lnTo>
                <a:lnTo>
                  <a:pt x="386417" y="371891"/>
                </a:lnTo>
                <a:lnTo>
                  <a:pt x="334200" y="383165"/>
                </a:lnTo>
                <a:lnTo>
                  <a:pt x="278130" y="387095"/>
                </a:lnTo>
                <a:lnTo>
                  <a:pt x="222059" y="383165"/>
                </a:lnTo>
                <a:lnTo>
                  <a:pt x="169842" y="371891"/>
                </a:lnTo>
                <a:lnTo>
                  <a:pt x="122597" y="354051"/>
                </a:lnTo>
                <a:lnTo>
                  <a:pt x="81438" y="330422"/>
                </a:lnTo>
                <a:lnTo>
                  <a:pt x="47483" y="301780"/>
                </a:lnTo>
                <a:lnTo>
                  <a:pt x="21847" y="268902"/>
                </a:lnTo>
                <a:lnTo>
                  <a:pt x="5648" y="232566"/>
                </a:lnTo>
                <a:lnTo>
                  <a:pt x="0" y="193547"/>
                </a:lnTo>
                <a:close/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906651" y="4816602"/>
            <a:ext cx="114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5" dirty="0">
                <a:latin typeface="Trebuchet MS"/>
                <a:cs typeface="Trebuchet MS"/>
              </a:rPr>
              <a:t>9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53233" y="5285994"/>
            <a:ext cx="554990" cy="387350"/>
          </a:xfrm>
          <a:custGeom>
            <a:avLst/>
            <a:gdLst/>
            <a:ahLst/>
            <a:cxnLst/>
            <a:rect l="l" t="t" r="r" b="b"/>
            <a:pathLst>
              <a:path w="554989" h="387350">
                <a:moveTo>
                  <a:pt x="0" y="193547"/>
                </a:moveTo>
                <a:lnTo>
                  <a:pt x="5636" y="154529"/>
                </a:lnTo>
                <a:lnTo>
                  <a:pt x="21800" y="118193"/>
                </a:lnTo>
                <a:lnTo>
                  <a:pt x="47376" y="85315"/>
                </a:lnTo>
                <a:lnTo>
                  <a:pt x="81248" y="56673"/>
                </a:lnTo>
                <a:lnTo>
                  <a:pt x="122299" y="33044"/>
                </a:lnTo>
                <a:lnTo>
                  <a:pt x="169414" y="15204"/>
                </a:lnTo>
                <a:lnTo>
                  <a:pt x="221475" y="3930"/>
                </a:lnTo>
                <a:lnTo>
                  <a:pt x="277368" y="0"/>
                </a:lnTo>
                <a:lnTo>
                  <a:pt x="333260" y="3930"/>
                </a:lnTo>
                <a:lnTo>
                  <a:pt x="385321" y="15204"/>
                </a:lnTo>
                <a:lnTo>
                  <a:pt x="432436" y="33044"/>
                </a:lnTo>
                <a:lnTo>
                  <a:pt x="473487" y="56673"/>
                </a:lnTo>
                <a:lnTo>
                  <a:pt x="507359" y="85315"/>
                </a:lnTo>
                <a:lnTo>
                  <a:pt x="532935" y="118193"/>
                </a:lnTo>
                <a:lnTo>
                  <a:pt x="549099" y="154529"/>
                </a:lnTo>
                <a:lnTo>
                  <a:pt x="554736" y="193547"/>
                </a:lnTo>
                <a:lnTo>
                  <a:pt x="549099" y="232566"/>
                </a:lnTo>
                <a:lnTo>
                  <a:pt x="532935" y="268902"/>
                </a:lnTo>
                <a:lnTo>
                  <a:pt x="507359" y="301780"/>
                </a:lnTo>
                <a:lnTo>
                  <a:pt x="473487" y="330422"/>
                </a:lnTo>
                <a:lnTo>
                  <a:pt x="432436" y="354051"/>
                </a:lnTo>
                <a:lnTo>
                  <a:pt x="385321" y="371891"/>
                </a:lnTo>
                <a:lnTo>
                  <a:pt x="333260" y="383165"/>
                </a:lnTo>
                <a:lnTo>
                  <a:pt x="277368" y="387095"/>
                </a:lnTo>
                <a:lnTo>
                  <a:pt x="221475" y="383165"/>
                </a:lnTo>
                <a:lnTo>
                  <a:pt x="169414" y="371891"/>
                </a:lnTo>
                <a:lnTo>
                  <a:pt x="122299" y="354051"/>
                </a:lnTo>
                <a:lnTo>
                  <a:pt x="81248" y="330422"/>
                </a:lnTo>
                <a:lnTo>
                  <a:pt x="47376" y="301780"/>
                </a:lnTo>
                <a:lnTo>
                  <a:pt x="21800" y="268902"/>
                </a:lnTo>
                <a:lnTo>
                  <a:pt x="5636" y="232566"/>
                </a:lnTo>
                <a:lnTo>
                  <a:pt x="0" y="193547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428113" y="5348732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latin typeface="Trebuchet MS"/>
                <a:cs typeface="Trebuchet MS"/>
              </a:rPr>
              <a:t>41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87145" y="4729734"/>
            <a:ext cx="556260" cy="387350"/>
          </a:xfrm>
          <a:custGeom>
            <a:avLst/>
            <a:gdLst/>
            <a:ahLst/>
            <a:cxnLst/>
            <a:rect l="l" t="t" r="r" b="b"/>
            <a:pathLst>
              <a:path w="556260" h="387350">
                <a:moveTo>
                  <a:pt x="0" y="193548"/>
                </a:moveTo>
                <a:lnTo>
                  <a:pt x="5650" y="154529"/>
                </a:lnTo>
                <a:lnTo>
                  <a:pt x="21856" y="118193"/>
                </a:lnTo>
                <a:lnTo>
                  <a:pt x="47500" y="85315"/>
                </a:lnTo>
                <a:lnTo>
                  <a:pt x="81462" y="56673"/>
                </a:lnTo>
                <a:lnTo>
                  <a:pt x="122625" y="33044"/>
                </a:lnTo>
                <a:lnTo>
                  <a:pt x="169869" y="15204"/>
                </a:lnTo>
                <a:lnTo>
                  <a:pt x="222077" y="3930"/>
                </a:lnTo>
                <a:lnTo>
                  <a:pt x="278130" y="0"/>
                </a:lnTo>
                <a:lnTo>
                  <a:pt x="334182" y="3930"/>
                </a:lnTo>
                <a:lnTo>
                  <a:pt x="386390" y="15204"/>
                </a:lnTo>
                <a:lnTo>
                  <a:pt x="433634" y="33044"/>
                </a:lnTo>
                <a:lnTo>
                  <a:pt x="474797" y="56673"/>
                </a:lnTo>
                <a:lnTo>
                  <a:pt x="508759" y="85315"/>
                </a:lnTo>
                <a:lnTo>
                  <a:pt x="534403" y="118193"/>
                </a:lnTo>
                <a:lnTo>
                  <a:pt x="550609" y="154529"/>
                </a:lnTo>
                <a:lnTo>
                  <a:pt x="556260" y="193548"/>
                </a:lnTo>
                <a:lnTo>
                  <a:pt x="550609" y="232566"/>
                </a:lnTo>
                <a:lnTo>
                  <a:pt x="534403" y="268902"/>
                </a:lnTo>
                <a:lnTo>
                  <a:pt x="508759" y="301780"/>
                </a:lnTo>
                <a:lnTo>
                  <a:pt x="474797" y="330422"/>
                </a:lnTo>
                <a:lnTo>
                  <a:pt x="433634" y="354051"/>
                </a:lnTo>
                <a:lnTo>
                  <a:pt x="386390" y="371891"/>
                </a:lnTo>
                <a:lnTo>
                  <a:pt x="334182" y="383165"/>
                </a:lnTo>
                <a:lnTo>
                  <a:pt x="278130" y="387096"/>
                </a:lnTo>
                <a:lnTo>
                  <a:pt x="222077" y="383165"/>
                </a:lnTo>
                <a:lnTo>
                  <a:pt x="169869" y="371891"/>
                </a:lnTo>
                <a:lnTo>
                  <a:pt x="122625" y="354051"/>
                </a:lnTo>
                <a:lnTo>
                  <a:pt x="81462" y="330422"/>
                </a:lnTo>
                <a:lnTo>
                  <a:pt x="47500" y="301780"/>
                </a:lnTo>
                <a:lnTo>
                  <a:pt x="21856" y="268902"/>
                </a:lnTo>
                <a:lnTo>
                  <a:pt x="5650" y="232566"/>
                </a:lnTo>
                <a:lnTo>
                  <a:pt x="0" y="193548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77900" y="4792167"/>
            <a:ext cx="1727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60" dirty="0">
                <a:latin typeface="Trebuchet MS"/>
                <a:cs typeface="Trebuchet MS"/>
              </a:rPr>
              <a:t>-</a:t>
            </a:r>
            <a:r>
              <a:rPr sz="1400" spc="-35" dirty="0">
                <a:latin typeface="Trebuchet MS"/>
                <a:cs typeface="Trebuchet MS"/>
              </a:rPr>
              <a:t>1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079242" y="5287517"/>
            <a:ext cx="556260" cy="387350"/>
          </a:xfrm>
          <a:custGeom>
            <a:avLst/>
            <a:gdLst/>
            <a:ahLst/>
            <a:cxnLst/>
            <a:rect l="l" t="t" r="r" b="b"/>
            <a:pathLst>
              <a:path w="556260" h="387350">
                <a:moveTo>
                  <a:pt x="0" y="193547"/>
                </a:moveTo>
                <a:lnTo>
                  <a:pt x="5648" y="154529"/>
                </a:lnTo>
                <a:lnTo>
                  <a:pt x="21847" y="118193"/>
                </a:lnTo>
                <a:lnTo>
                  <a:pt x="47483" y="85315"/>
                </a:lnTo>
                <a:lnTo>
                  <a:pt x="81438" y="56673"/>
                </a:lnTo>
                <a:lnTo>
                  <a:pt x="122597" y="33044"/>
                </a:lnTo>
                <a:lnTo>
                  <a:pt x="169842" y="15204"/>
                </a:lnTo>
                <a:lnTo>
                  <a:pt x="222059" y="3930"/>
                </a:lnTo>
                <a:lnTo>
                  <a:pt x="278130" y="0"/>
                </a:lnTo>
                <a:lnTo>
                  <a:pt x="334200" y="3930"/>
                </a:lnTo>
                <a:lnTo>
                  <a:pt x="386417" y="15204"/>
                </a:lnTo>
                <a:lnTo>
                  <a:pt x="433662" y="33044"/>
                </a:lnTo>
                <a:lnTo>
                  <a:pt x="474821" y="56673"/>
                </a:lnTo>
                <a:lnTo>
                  <a:pt x="508776" y="85315"/>
                </a:lnTo>
                <a:lnTo>
                  <a:pt x="534412" y="118193"/>
                </a:lnTo>
                <a:lnTo>
                  <a:pt x="550611" y="154529"/>
                </a:lnTo>
                <a:lnTo>
                  <a:pt x="556259" y="193547"/>
                </a:lnTo>
                <a:lnTo>
                  <a:pt x="550611" y="232566"/>
                </a:lnTo>
                <a:lnTo>
                  <a:pt x="534412" y="268902"/>
                </a:lnTo>
                <a:lnTo>
                  <a:pt x="508776" y="301780"/>
                </a:lnTo>
                <a:lnTo>
                  <a:pt x="474821" y="330422"/>
                </a:lnTo>
                <a:lnTo>
                  <a:pt x="433662" y="354051"/>
                </a:lnTo>
                <a:lnTo>
                  <a:pt x="386417" y="371891"/>
                </a:lnTo>
                <a:lnTo>
                  <a:pt x="334200" y="383165"/>
                </a:lnTo>
                <a:lnTo>
                  <a:pt x="278130" y="387095"/>
                </a:lnTo>
                <a:lnTo>
                  <a:pt x="222059" y="383165"/>
                </a:lnTo>
                <a:lnTo>
                  <a:pt x="169842" y="371891"/>
                </a:lnTo>
                <a:lnTo>
                  <a:pt x="122597" y="354051"/>
                </a:lnTo>
                <a:lnTo>
                  <a:pt x="81438" y="330422"/>
                </a:lnTo>
                <a:lnTo>
                  <a:pt x="47483" y="301780"/>
                </a:lnTo>
                <a:lnTo>
                  <a:pt x="21847" y="268902"/>
                </a:lnTo>
                <a:lnTo>
                  <a:pt x="5648" y="232566"/>
                </a:lnTo>
                <a:lnTo>
                  <a:pt x="0" y="193547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255009" y="5350002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latin typeface="Trebuchet MS"/>
                <a:cs typeface="Trebuchet MS"/>
              </a:rPr>
              <a:t>73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191767" y="4016121"/>
            <a:ext cx="2042795" cy="1727835"/>
            <a:chOff x="1191767" y="4016121"/>
            <a:chExt cx="2042795" cy="1727835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61666" y="4016375"/>
              <a:ext cx="174751" cy="17246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5731" y="4016121"/>
              <a:ext cx="117093" cy="20980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4090" y="4542155"/>
              <a:ext cx="227456" cy="22047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12643" y="4511548"/>
              <a:ext cx="150113" cy="18122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641091" y="5040249"/>
              <a:ext cx="144780" cy="273050"/>
            </a:xfrm>
            <a:custGeom>
              <a:avLst/>
              <a:gdLst/>
              <a:ahLst/>
              <a:cxnLst/>
              <a:rect l="l" t="t" r="r" b="b"/>
              <a:pathLst>
                <a:path w="144780" h="273050">
                  <a:moveTo>
                    <a:pt x="1143" y="187832"/>
                  </a:moveTo>
                  <a:lnTo>
                    <a:pt x="0" y="273050"/>
                  </a:lnTo>
                  <a:lnTo>
                    <a:pt x="67439" y="223900"/>
                  </a:lnTo>
                  <a:lnTo>
                    <a:pt x="29337" y="223900"/>
                  </a:lnTo>
                  <a:lnTo>
                    <a:pt x="26288" y="222250"/>
                  </a:lnTo>
                  <a:lnTo>
                    <a:pt x="23113" y="220725"/>
                  </a:lnTo>
                  <a:lnTo>
                    <a:pt x="21970" y="216915"/>
                  </a:lnTo>
                  <a:lnTo>
                    <a:pt x="23494" y="213740"/>
                  </a:lnTo>
                  <a:lnTo>
                    <a:pt x="29343" y="202435"/>
                  </a:lnTo>
                  <a:lnTo>
                    <a:pt x="1143" y="187832"/>
                  </a:lnTo>
                  <a:close/>
                </a:path>
                <a:path w="144780" h="273050">
                  <a:moveTo>
                    <a:pt x="29343" y="202435"/>
                  </a:moveTo>
                  <a:lnTo>
                    <a:pt x="23494" y="213740"/>
                  </a:lnTo>
                  <a:lnTo>
                    <a:pt x="21970" y="216915"/>
                  </a:lnTo>
                  <a:lnTo>
                    <a:pt x="23113" y="220725"/>
                  </a:lnTo>
                  <a:lnTo>
                    <a:pt x="26288" y="222250"/>
                  </a:lnTo>
                  <a:lnTo>
                    <a:pt x="29337" y="223900"/>
                  </a:lnTo>
                  <a:lnTo>
                    <a:pt x="33146" y="222631"/>
                  </a:lnTo>
                  <a:lnTo>
                    <a:pt x="34797" y="219582"/>
                  </a:lnTo>
                  <a:lnTo>
                    <a:pt x="40636" y="208283"/>
                  </a:lnTo>
                  <a:lnTo>
                    <a:pt x="29343" y="202435"/>
                  </a:lnTo>
                  <a:close/>
                </a:path>
                <a:path w="144780" h="273050">
                  <a:moveTo>
                    <a:pt x="40636" y="208283"/>
                  </a:moveTo>
                  <a:lnTo>
                    <a:pt x="34797" y="219582"/>
                  </a:lnTo>
                  <a:lnTo>
                    <a:pt x="33146" y="222631"/>
                  </a:lnTo>
                  <a:lnTo>
                    <a:pt x="29337" y="223900"/>
                  </a:lnTo>
                  <a:lnTo>
                    <a:pt x="67439" y="223900"/>
                  </a:lnTo>
                  <a:lnTo>
                    <a:pt x="68833" y="222884"/>
                  </a:lnTo>
                  <a:lnTo>
                    <a:pt x="40636" y="208283"/>
                  </a:lnTo>
                  <a:close/>
                </a:path>
                <a:path w="144780" h="273050">
                  <a:moveTo>
                    <a:pt x="137159" y="0"/>
                  </a:moveTo>
                  <a:lnTo>
                    <a:pt x="133350" y="1143"/>
                  </a:lnTo>
                  <a:lnTo>
                    <a:pt x="131825" y="4318"/>
                  </a:lnTo>
                  <a:lnTo>
                    <a:pt x="29343" y="202435"/>
                  </a:lnTo>
                  <a:lnTo>
                    <a:pt x="40636" y="208283"/>
                  </a:lnTo>
                  <a:lnTo>
                    <a:pt x="144652" y="6984"/>
                  </a:lnTo>
                  <a:lnTo>
                    <a:pt x="143382" y="3175"/>
                  </a:lnTo>
                  <a:lnTo>
                    <a:pt x="140334" y="1650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4512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1767" y="4549775"/>
              <a:ext cx="194944" cy="20027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052952" y="5012817"/>
              <a:ext cx="181610" cy="273050"/>
            </a:xfrm>
            <a:custGeom>
              <a:avLst/>
              <a:gdLst/>
              <a:ahLst/>
              <a:cxnLst/>
              <a:rect l="l" t="t" r="r" b="b"/>
              <a:pathLst>
                <a:path w="181610" h="273050">
                  <a:moveTo>
                    <a:pt x="134292" y="212820"/>
                  </a:moveTo>
                  <a:lnTo>
                    <a:pt x="107696" y="230250"/>
                  </a:lnTo>
                  <a:lnTo>
                    <a:pt x="181356" y="273049"/>
                  </a:lnTo>
                  <a:lnTo>
                    <a:pt x="175986" y="227202"/>
                  </a:lnTo>
                  <a:lnTo>
                    <a:pt x="147066" y="227202"/>
                  </a:lnTo>
                  <a:lnTo>
                    <a:pt x="143129" y="226313"/>
                  </a:lnTo>
                  <a:lnTo>
                    <a:pt x="134292" y="212820"/>
                  </a:lnTo>
                  <a:close/>
                </a:path>
                <a:path w="181610" h="273050">
                  <a:moveTo>
                    <a:pt x="144959" y="205829"/>
                  </a:moveTo>
                  <a:lnTo>
                    <a:pt x="134292" y="212820"/>
                  </a:lnTo>
                  <a:lnTo>
                    <a:pt x="143129" y="226313"/>
                  </a:lnTo>
                  <a:lnTo>
                    <a:pt x="147066" y="227202"/>
                  </a:lnTo>
                  <a:lnTo>
                    <a:pt x="152908" y="223392"/>
                  </a:lnTo>
                  <a:lnTo>
                    <a:pt x="153797" y="219455"/>
                  </a:lnTo>
                  <a:lnTo>
                    <a:pt x="151892" y="216407"/>
                  </a:lnTo>
                  <a:lnTo>
                    <a:pt x="144959" y="205829"/>
                  </a:lnTo>
                  <a:close/>
                </a:path>
                <a:path w="181610" h="273050">
                  <a:moveTo>
                    <a:pt x="171450" y="188467"/>
                  </a:moveTo>
                  <a:lnTo>
                    <a:pt x="144959" y="205829"/>
                  </a:lnTo>
                  <a:lnTo>
                    <a:pt x="151892" y="216407"/>
                  </a:lnTo>
                  <a:lnTo>
                    <a:pt x="153797" y="219455"/>
                  </a:lnTo>
                  <a:lnTo>
                    <a:pt x="152908" y="223392"/>
                  </a:lnTo>
                  <a:lnTo>
                    <a:pt x="147066" y="227202"/>
                  </a:lnTo>
                  <a:lnTo>
                    <a:pt x="175986" y="227202"/>
                  </a:lnTo>
                  <a:lnTo>
                    <a:pt x="171450" y="188467"/>
                  </a:lnTo>
                  <a:close/>
                </a:path>
                <a:path w="181610" h="273050">
                  <a:moveTo>
                    <a:pt x="6731" y="0"/>
                  </a:moveTo>
                  <a:lnTo>
                    <a:pt x="889" y="3809"/>
                  </a:lnTo>
                  <a:lnTo>
                    <a:pt x="0" y="7746"/>
                  </a:lnTo>
                  <a:lnTo>
                    <a:pt x="134292" y="212820"/>
                  </a:lnTo>
                  <a:lnTo>
                    <a:pt x="144959" y="205829"/>
                  </a:lnTo>
                  <a:lnTo>
                    <a:pt x="12573" y="3809"/>
                  </a:lnTo>
                  <a:lnTo>
                    <a:pt x="10668" y="761"/>
                  </a:lnTo>
                  <a:lnTo>
                    <a:pt x="6731" y="0"/>
                  </a:lnTo>
                  <a:close/>
                </a:path>
              </a:pathLst>
            </a:custGeom>
            <a:solidFill>
              <a:srgbClr val="4512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06829" y="5345430"/>
              <a:ext cx="556260" cy="387350"/>
            </a:xfrm>
            <a:custGeom>
              <a:avLst/>
              <a:gdLst/>
              <a:ahLst/>
              <a:cxnLst/>
              <a:rect l="l" t="t" r="r" b="b"/>
              <a:pathLst>
                <a:path w="556260" h="387350">
                  <a:moveTo>
                    <a:pt x="0" y="193548"/>
                  </a:moveTo>
                  <a:lnTo>
                    <a:pt x="5648" y="154529"/>
                  </a:lnTo>
                  <a:lnTo>
                    <a:pt x="21847" y="118193"/>
                  </a:lnTo>
                  <a:lnTo>
                    <a:pt x="47483" y="85315"/>
                  </a:lnTo>
                  <a:lnTo>
                    <a:pt x="81438" y="56673"/>
                  </a:lnTo>
                  <a:lnTo>
                    <a:pt x="122597" y="33044"/>
                  </a:lnTo>
                  <a:lnTo>
                    <a:pt x="169842" y="15204"/>
                  </a:lnTo>
                  <a:lnTo>
                    <a:pt x="222059" y="3930"/>
                  </a:lnTo>
                  <a:lnTo>
                    <a:pt x="278129" y="0"/>
                  </a:lnTo>
                  <a:lnTo>
                    <a:pt x="334200" y="3930"/>
                  </a:lnTo>
                  <a:lnTo>
                    <a:pt x="386417" y="15204"/>
                  </a:lnTo>
                  <a:lnTo>
                    <a:pt x="433662" y="33044"/>
                  </a:lnTo>
                  <a:lnTo>
                    <a:pt x="474821" y="56673"/>
                  </a:lnTo>
                  <a:lnTo>
                    <a:pt x="508776" y="85315"/>
                  </a:lnTo>
                  <a:lnTo>
                    <a:pt x="534412" y="118193"/>
                  </a:lnTo>
                  <a:lnTo>
                    <a:pt x="550611" y="154529"/>
                  </a:lnTo>
                  <a:lnTo>
                    <a:pt x="556259" y="193548"/>
                  </a:lnTo>
                  <a:lnTo>
                    <a:pt x="550611" y="232555"/>
                  </a:lnTo>
                  <a:lnTo>
                    <a:pt x="534412" y="268886"/>
                  </a:lnTo>
                  <a:lnTo>
                    <a:pt x="508776" y="301763"/>
                  </a:lnTo>
                  <a:lnTo>
                    <a:pt x="474821" y="330407"/>
                  </a:lnTo>
                  <a:lnTo>
                    <a:pt x="433662" y="354041"/>
                  </a:lnTo>
                  <a:lnTo>
                    <a:pt x="386417" y="371886"/>
                  </a:lnTo>
                  <a:lnTo>
                    <a:pt x="334200" y="383163"/>
                  </a:lnTo>
                  <a:lnTo>
                    <a:pt x="278129" y="387096"/>
                  </a:lnTo>
                  <a:lnTo>
                    <a:pt x="222059" y="383163"/>
                  </a:lnTo>
                  <a:lnTo>
                    <a:pt x="169842" y="371886"/>
                  </a:lnTo>
                  <a:lnTo>
                    <a:pt x="122597" y="354041"/>
                  </a:lnTo>
                  <a:lnTo>
                    <a:pt x="81438" y="330407"/>
                  </a:lnTo>
                  <a:lnTo>
                    <a:pt x="47483" y="301763"/>
                  </a:lnTo>
                  <a:lnTo>
                    <a:pt x="21847" y="268886"/>
                  </a:lnTo>
                  <a:lnTo>
                    <a:pt x="5648" y="232555"/>
                  </a:lnTo>
                  <a:lnTo>
                    <a:pt x="0" y="193548"/>
                  </a:lnTo>
                  <a:close/>
                </a:path>
              </a:pathLst>
            </a:custGeom>
            <a:ln w="2286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525905" y="5407558"/>
            <a:ext cx="1149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35" dirty="0">
                <a:latin typeface="Trebuchet MS"/>
                <a:cs typeface="Trebuchet MS"/>
              </a:rPr>
              <a:t>8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30" name="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65732" y="5133213"/>
            <a:ext cx="149098" cy="211709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5125973" y="3684270"/>
            <a:ext cx="556260" cy="387350"/>
          </a:xfrm>
          <a:custGeom>
            <a:avLst/>
            <a:gdLst/>
            <a:ahLst/>
            <a:cxnLst/>
            <a:rect l="l" t="t" r="r" b="b"/>
            <a:pathLst>
              <a:path w="556260" h="387350">
                <a:moveTo>
                  <a:pt x="0" y="193547"/>
                </a:moveTo>
                <a:lnTo>
                  <a:pt x="5648" y="154529"/>
                </a:lnTo>
                <a:lnTo>
                  <a:pt x="21847" y="118193"/>
                </a:lnTo>
                <a:lnTo>
                  <a:pt x="47483" y="85315"/>
                </a:lnTo>
                <a:lnTo>
                  <a:pt x="81438" y="56673"/>
                </a:lnTo>
                <a:lnTo>
                  <a:pt x="122597" y="33044"/>
                </a:lnTo>
                <a:lnTo>
                  <a:pt x="169842" y="15204"/>
                </a:lnTo>
                <a:lnTo>
                  <a:pt x="222059" y="3930"/>
                </a:lnTo>
                <a:lnTo>
                  <a:pt x="278129" y="0"/>
                </a:lnTo>
                <a:lnTo>
                  <a:pt x="334164" y="3930"/>
                </a:lnTo>
                <a:lnTo>
                  <a:pt x="386363" y="15204"/>
                </a:lnTo>
                <a:lnTo>
                  <a:pt x="433607" y="33044"/>
                </a:lnTo>
                <a:lnTo>
                  <a:pt x="474773" y="56673"/>
                </a:lnTo>
                <a:lnTo>
                  <a:pt x="508742" y="85315"/>
                </a:lnTo>
                <a:lnTo>
                  <a:pt x="534394" y="118193"/>
                </a:lnTo>
                <a:lnTo>
                  <a:pt x="550606" y="154529"/>
                </a:lnTo>
                <a:lnTo>
                  <a:pt x="556260" y="193547"/>
                </a:lnTo>
                <a:lnTo>
                  <a:pt x="550606" y="232566"/>
                </a:lnTo>
                <a:lnTo>
                  <a:pt x="534394" y="268902"/>
                </a:lnTo>
                <a:lnTo>
                  <a:pt x="508742" y="301780"/>
                </a:lnTo>
                <a:lnTo>
                  <a:pt x="474773" y="330422"/>
                </a:lnTo>
                <a:lnTo>
                  <a:pt x="433607" y="354051"/>
                </a:lnTo>
                <a:lnTo>
                  <a:pt x="386363" y="371891"/>
                </a:lnTo>
                <a:lnTo>
                  <a:pt x="334164" y="383165"/>
                </a:lnTo>
                <a:lnTo>
                  <a:pt x="278129" y="387095"/>
                </a:lnTo>
                <a:lnTo>
                  <a:pt x="222059" y="383165"/>
                </a:lnTo>
                <a:lnTo>
                  <a:pt x="169842" y="371891"/>
                </a:lnTo>
                <a:lnTo>
                  <a:pt x="122597" y="354051"/>
                </a:lnTo>
                <a:lnTo>
                  <a:pt x="81438" y="330422"/>
                </a:lnTo>
                <a:lnTo>
                  <a:pt x="47483" y="301780"/>
                </a:lnTo>
                <a:lnTo>
                  <a:pt x="21847" y="268902"/>
                </a:lnTo>
                <a:lnTo>
                  <a:pt x="5648" y="232566"/>
                </a:lnTo>
                <a:lnTo>
                  <a:pt x="0" y="193547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302122" y="3746753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latin typeface="Trebuchet MS"/>
                <a:cs typeface="Trebuchet MS"/>
              </a:rPr>
              <a:t>23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709921" y="4210050"/>
            <a:ext cx="556260" cy="387350"/>
          </a:xfrm>
          <a:custGeom>
            <a:avLst/>
            <a:gdLst/>
            <a:ahLst/>
            <a:cxnLst/>
            <a:rect l="l" t="t" r="r" b="b"/>
            <a:pathLst>
              <a:path w="556260" h="387350">
                <a:moveTo>
                  <a:pt x="0" y="193548"/>
                </a:moveTo>
                <a:lnTo>
                  <a:pt x="5648" y="154529"/>
                </a:lnTo>
                <a:lnTo>
                  <a:pt x="21847" y="118193"/>
                </a:lnTo>
                <a:lnTo>
                  <a:pt x="47483" y="85315"/>
                </a:lnTo>
                <a:lnTo>
                  <a:pt x="81438" y="56673"/>
                </a:lnTo>
                <a:lnTo>
                  <a:pt x="122597" y="33044"/>
                </a:lnTo>
                <a:lnTo>
                  <a:pt x="169842" y="15204"/>
                </a:lnTo>
                <a:lnTo>
                  <a:pt x="222059" y="3930"/>
                </a:lnTo>
                <a:lnTo>
                  <a:pt x="278129" y="0"/>
                </a:lnTo>
                <a:lnTo>
                  <a:pt x="334200" y="3930"/>
                </a:lnTo>
                <a:lnTo>
                  <a:pt x="386417" y="15204"/>
                </a:lnTo>
                <a:lnTo>
                  <a:pt x="433662" y="33044"/>
                </a:lnTo>
                <a:lnTo>
                  <a:pt x="474821" y="56673"/>
                </a:lnTo>
                <a:lnTo>
                  <a:pt x="508776" y="85315"/>
                </a:lnTo>
                <a:lnTo>
                  <a:pt x="534412" y="118193"/>
                </a:lnTo>
                <a:lnTo>
                  <a:pt x="550611" y="154529"/>
                </a:lnTo>
                <a:lnTo>
                  <a:pt x="556260" y="193548"/>
                </a:lnTo>
                <a:lnTo>
                  <a:pt x="550611" y="232566"/>
                </a:lnTo>
                <a:lnTo>
                  <a:pt x="534412" y="268902"/>
                </a:lnTo>
                <a:lnTo>
                  <a:pt x="508776" y="301780"/>
                </a:lnTo>
                <a:lnTo>
                  <a:pt x="474821" y="330422"/>
                </a:lnTo>
                <a:lnTo>
                  <a:pt x="433662" y="354051"/>
                </a:lnTo>
                <a:lnTo>
                  <a:pt x="386417" y="371891"/>
                </a:lnTo>
                <a:lnTo>
                  <a:pt x="334200" y="383165"/>
                </a:lnTo>
                <a:lnTo>
                  <a:pt x="278129" y="387095"/>
                </a:lnTo>
                <a:lnTo>
                  <a:pt x="222059" y="383165"/>
                </a:lnTo>
                <a:lnTo>
                  <a:pt x="169842" y="371891"/>
                </a:lnTo>
                <a:lnTo>
                  <a:pt x="122597" y="354051"/>
                </a:lnTo>
                <a:lnTo>
                  <a:pt x="81438" y="330422"/>
                </a:lnTo>
                <a:lnTo>
                  <a:pt x="47483" y="301780"/>
                </a:lnTo>
                <a:lnTo>
                  <a:pt x="21847" y="268902"/>
                </a:lnTo>
                <a:lnTo>
                  <a:pt x="5648" y="232566"/>
                </a:lnTo>
                <a:lnTo>
                  <a:pt x="0" y="193548"/>
                </a:lnTo>
                <a:close/>
              </a:path>
            </a:pathLst>
          </a:custGeom>
          <a:ln w="2286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929378" y="4272229"/>
            <a:ext cx="1149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35" dirty="0">
                <a:latin typeface="Trebuchet MS"/>
                <a:cs typeface="Trebuchet MS"/>
              </a:rPr>
              <a:t>5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578602" y="4179570"/>
            <a:ext cx="556260" cy="387350"/>
          </a:xfrm>
          <a:custGeom>
            <a:avLst/>
            <a:gdLst/>
            <a:ahLst/>
            <a:cxnLst/>
            <a:rect l="l" t="t" r="r" b="b"/>
            <a:pathLst>
              <a:path w="556260" h="387350">
                <a:moveTo>
                  <a:pt x="0" y="193547"/>
                </a:moveTo>
                <a:lnTo>
                  <a:pt x="5648" y="154529"/>
                </a:lnTo>
                <a:lnTo>
                  <a:pt x="21847" y="118193"/>
                </a:lnTo>
                <a:lnTo>
                  <a:pt x="47483" y="85315"/>
                </a:lnTo>
                <a:lnTo>
                  <a:pt x="81438" y="56673"/>
                </a:lnTo>
                <a:lnTo>
                  <a:pt x="122597" y="33044"/>
                </a:lnTo>
                <a:lnTo>
                  <a:pt x="169842" y="15204"/>
                </a:lnTo>
                <a:lnTo>
                  <a:pt x="222059" y="3930"/>
                </a:lnTo>
                <a:lnTo>
                  <a:pt x="278130" y="0"/>
                </a:lnTo>
                <a:lnTo>
                  <a:pt x="334200" y="3930"/>
                </a:lnTo>
                <a:lnTo>
                  <a:pt x="386417" y="15204"/>
                </a:lnTo>
                <a:lnTo>
                  <a:pt x="433662" y="33044"/>
                </a:lnTo>
                <a:lnTo>
                  <a:pt x="474821" y="56673"/>
                </a:lnTo>
                <a:lnTo>
                  <a:pt x="508776" y="85315"/>
                </a:lnTo>
                <a:lnTo>
                  <a:pt x="534412" y="118193"/>
                </a:lnTo>
                <a:lnTo>
                  <a:pt x="550611" y="154529"/>
                </a:lnTo>
                <a:lnTo>
                  <a:pt x="556260" y="193547"/>
                </a:lnTo>
                <a:lnTo>
                  <a:pt x="550611" y="232566"/>
                </a:lnTo>
                <a:lnTo>
                  <a:pt x="534412" y="268902"/>
                </a:lnTo>
                <a:lnTo>
                  <a:pt x="508776" y="301780"/>
                </a:lnTo>
                <a:lnTo>
                  <a:pt x="474821" y="330422"/>
                </a:lnTo>
                <a:lnTo>
                  <a:pt x="433662" y="354051"/>
                </a:lnTo>
                <a:lnTo>
                  <a:pt x="386417" y="371891"/>
                </a:lnTo>
                <a:lnTo>
                  <a:pt x="334200" y="383165"/>
                </a:lnTo>
                <a:lnTo>
                  <a:pt x="278130" y="387095"/>
                </a:lnTo>
                <a:lnTo>
                  <a:pt x="222059" y="383165"/>
                </a:lnTo>
                <a:lnTo>
                  <a:pt x="169842" y="371891"/>
                </a:lnTo>
                <a:lnTo>
                  <a:pt x="122597" y="354051"/>
                </a:lnTo>
                <a:lnTo>
                  <a:pt x="81438" y="330422"/>
                </a:lnTo>
                <a:lnTo>
                  <a:pt x="47483" y="301780"/>
                </a:lnTo>
                <a:lnTo>
                  <a:pt x="21847" y="268902"/>
                </a:lnTo>
                <a:lnTo>
                  <a:pt x="5648" y="232566"/>
                </a:lnTo>
                <a:lnTo>
                  <a:pt x="0" y="193547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754115" y="4242003"/>
            <a:ext cx="2057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35" dirty="0">
                <a:latin typeface="Trebuchet MS"/>
                <a:cs typeface="Trebuchet MS"/>
              </a:rPr>
              <a:t>34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026658" y="4690109"/>
            <a:ext cx="556260" cy="387350"/>
          </a:xfrm>
          <a:custGeom>
            <a:avLst/>
            <a:gdLst/>
            <a:ahLst/>
            <a:cxnLst/>
            <a:rect l="l" t="t" r="r" b="b"/>
            <a:pathLst>
              <a:path w="556259" h="387350">
                <a:moveTo>
                  <a:pt x="0" y="193547"/>
                </a:moveTo>
                <a:lnTo>
                  <a:pt x="5648" y="154529"/>
                </a:lnTo>
                <a:lnTo>
                  <a:pt x="21847" y="118193"/>
                </a:lnTo>
                <a:lnTo>
                  <a:pt x="47483" y="85315"/>
                </a:lnTo>
                <a:lnTo>
                  <a:pt x="81438" y="56673"/>
                </a:lnTo>
                <a:lnTo>
                  <a:pt x="122597" y="33044"/>
                </a:lnTo>
                <a:lnTo>
                  <a:pt x="169842" y="15204"/>
                </a:lnTo>
                <a:lnTo>
                  <a:pt x="222059" y="3930"/>
                </a:lnTo>
                <a:lnTo>
                  <a:pt x="278129" y="0"/>
                </a:lnTo>
                <a:lnTo>
                  <a:pt x="334200" y="3930"/>
                </a:lnTo>
                <a:lnTo>
                  <a:pt x="386417" y="15204"/>
                </a:lnTo>
                <a:lnTo>
                  <a:pt x="433662" y="33044"/>
                </a:lnTo>
                <a:lnTo>
                  <a:pt x="474821" y="56673"/>
                </a:lnTo>
                <a:lnTo>
                  <a:pt x="508776" y="85315"/>
                </a:lnTo>
                <a:lnTo>
                  <a:pt x="534412" y="118193"/>
                </a:lnTo>
                <a:lnTo>
                  <a:pt x="550611" y="154529"/>
                </a:lnTo>
                <a:lnTo>
                  <a:pt x="556260" y="193547"/>
                </a:lnTo>
                <a:lnTo>
                  <a:pt x="550611" y="232566"/>
                </a:lnTo>
                <a:lnTo>
                  <a:pt x="534412" y="268902"/>
                </a:lnTo>
                <a:lnTo>
                  <a:pt x="508776" y="301780"/>
                </a:lnTo>
                <a:lnTo>
                  <a:pt x="474821" y="330422"/>
                </a:lnTo>
                <a:lnTo>
                  <a:pt x="433662" y="354051"/>
                </a:lnTo>
                <a:lnTo>
                  <a:pt x="386417" y="371891"/>
                </a:lnTo>
                <a:lnTo>
                  <a:pt x="334200" y="383165"/>
                </a:lnTo>
                <a:lnTo>
                  <a:pt x="278129" y="387095"/>
                </a:lnTo>
                <a:lnTo>
                  <a:pt x="222059" y="383165"/>
                </a:lnTo>
                <a:lnTo>
                  <a:pt x="169842" y="371891"/>
                </a:lnTo>
                <a:lnTo>
                  <a:pt x="122597" y="354051"/>
                </a:lnTo>
                <a:lnTo>
                  <a:pt x="81438" y="330422"/>
                </a:lnTo>
                <a:lnTo>
                  <a:pt x="47483" y="301780"/>
                </a:lnTo>
                <a:lnTo>
                  <a:pt x="21847" y="268902"/>
                </a:lnTo>
                <a:lnTo>
                  <a:pt x="5648" y="232566"/>
                </a:lnTo>
                <a:lnTo>
                  <a:pt x="0" y="193547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201917" y="4752594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latin typeface="Trebuchet MS"/>
                <a:cs typeface="Trebuchet MS"/>
              </a:rPr>
              <a:t>56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692902" y="5285994"/>
            <a:ext cx="554990" cy="387350"/>
          </a:xfrm>
          <a:custGeom>
            <a:avLst/>
            <a:gdLst/>
            <a:ahLst/>
            <a:cxnLst/>
            <a:rect l="l" t="t" r="r" b="b"/>
            <a:pathLst>
              <a:path w="554989" h="387350">
                <a:moveTo>
                  <a:pt x="0" y="193547"/>
                </a:moveTo>
                <a:lnTo>
                  <a:pt x="5636" y="154529"/>
                </a:lnTo>
                <a:lnTo>
                  <a:pt x="21800" y="118193"/>
                </a:lnTo>
                <a:lnTo>
                  <a:pt x="47376" y="85315"/>
                </a:lnTo>
                <a:lnTo>
                  <a:pt x="81248" y="56673"/>
                </a:lnTo>
                <a:lnTo>
                  <a:pt x="122299" y="33044"/>
                </a:lnTo>
                <a:lnTo>
                  <a:pt x="169414" y="15204"/>
                </a:lnTo>
                <a:lnTo>
                  <a:pt x="221475" y="3930"/>
                </a:lnTo>
                <a:lnTo>
                  <a:pt x="277368" y="0"/>
                </a:lnTo>
                <a:lnTo>
                  <a:pt x="333260" y="3930"/>
                </a:lnTo>
                <a:lnTo>
                  <a:pt x="385321" y="15204"/>
                </a:lnTo>
                <a:lnTo>
                  <a:pt x="432436" y="33044"/>
                </a:lnTo>
                <a:lnTo>
                  <a:pt x="473487" y="56673"/>
                </a:lnTo>
                <a:lnTo>
                  <a:pt x="507359" y="85315"/>
                </a:lnTo>
                <a:lnTo>
                  <a:pt x="532935" y="118193"/>
                </a:lnTo>
                <a:lnTo>
                  <a:pt x="549099" y="154529"/>
                </a:lnTo>
                <a:lnTo>
                  <a:pt x="554736" y="193547"/>
                </a:lnTo>
                <a:lnTo>
                  <a:pt x="549099" y="232566"/>
                </a:lnTo>
                <a:lnTo>
                  <a:pt x="532935" y="268902"/>
                </a:lnTo>
                <a:lnTo>
                  <a:pt x="507359" y="301780"/>
                </a:lnTo>
                <a:lnTo>
                  <a:pt x="473487" y="330422"/>
                </a:lnTo>
                <a:lnTo>
                  <a:pt x="432436" y="354051"/>
                </a:lnTo>
                <a:lnTo>
                  <a:pt x="385321" y="371891"/>
                </a:lnTo>
                <a:lnTo>
                  <a:pt x="333260" y="383165"/>
                </a:lnTo>
                <a:lnTo>
                  <a:pt x="277368" y="387095"/>
                </a:lnTo>
                <a:lnTo>
                  <a:pt x="221475" y="383165"/>
                </a:lnTo>
                <a:lnTo>
                  <a:pt x="169414" y="371891"/>
                </a:lnTo>
                <a:lnTo>
                  <a:pt x="122299" y="354051"/>
                </a:lnTo>
                <a:lnTo>
                  <a:pt x="81248" y="330422"/>
                </a:lnTo>
                <a:lnTo>
                  <a:pt x="47376" y="301780"/>
                </a:lnTo>
                <a:lnTo>
                  <a:pt x="21800" y="268902"/>
                </a:lnTo>
                <a:lnTo>
                  <a:pt x="5636" y="232566"/>
                </a:lnTo>
                <a:lnTo>
                  <a:pt x="0" y="193547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867780" y="5348732"/>
            <a:ext cx="2063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latin typeface="Trebuchet MS"/>
                <a:cs typeface="Trebuchet MS"/>
              </a:rPr>
              <a:t>41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226814" y="4729734"/>
            <a:ext cx="556260" cy="387350"/>
          </a:xfrm>
          <a:custGeom>
            <a:avLst/>
            <a:gdLst/>
            <a:ahLst/>
            <a:cxnLst/>
            <a:rect l="l" t="t" r="r" b="b"/>
            <a:pathLst>
              <a:path w="556260" h="387350">
                <a:moveTo>
                  <a:pt x="0" y="193548"/>
                </a:moveTo>
                <a:lnTo>
                  <a:pt x="5648" y="154529"/>
                </a:lnTo>
                <a:lnTo>
                  <a:pt x="21847" y="118193"/>
                </a:lnTo>
                <a:lnTo>
                  <a:pt x="47483" y="85315"/>
                </a:lnTo>
                <a:lnTo>
                  <a:pt x="81438" y="56673"/>
                </a:lnTo>
                <a:lnTo>
                  <a:pt x="122597" y="33044"/>
                </a:lnTo>
                <a:lnTo>
                  <a:pt x="169842" y="15204"/>
                </a:lnTo>
                <a:lnTo>
                  <a:pt x="222059" y="3930"/>
                </a:lnTo>
                <a:lnTo>
                  <a:pt x="278130" y="0"/>
                </a:lnTo>
                <a:lnTo>
                  <a:pt x="334200" y="3930"/>
                </a:lnTo>
                <a:lnTo>
                  <a:pt x="386417" y="15204"/>
                </a:lnTo>
                <a:lnTo>
                  <a:pt x="433662" y="33044"/>
                </a:lnTo>
                <a:lnTo>
                  <a:pt x="474821" y="56673"/>
                </a:lnTo>
                <a:lnTo>
                  <a:pt x="508776" y="85315"/>
                </a:lnTo>
                <a:lnTo>
                  <a:pt x="534412" y="118193"/>
                </a:lnTo>
                <a:lnTo>
                  <a:pt x="550611" y="154529"/>
                </a:lnTo>
                <a:lnTo>
                  <a:pt x="556260" y="193548"/>
                </a:lnTo>
                <a:lnTo>
                  <a:pt x="550611" y="232566"/>
                </a:lnTo>
                <a:lnTo>
                  <a:pt x="534412" y="268902"/>
                </a:lnTo>
                <a:lnTo>
                  <a:pt x="508776" y="301780"/>
                </a:lnTo>
                <a:lnTo>
                  <a:pt x="474821" y="330422"/>
                </a:lnTo>
                <a:lnTo>
                  <a:pt x="433662" y="354051"/>
                </a:lnTo>
                <a:lnTo>
                  <a:pt x="386417" y="371891"/>
                </a:lnTo>
                <a:lnTo>
                  <a:pt x="334200" y="383165"/>
                </a:lnTo>
                <a:lnTo>
                  <a:pt x="278130" y="387096"/>
                </a:lnTo>
                <a:lnTo>
                  <a:pt x="222059" y="383165"/>
                </a:lnTo>
                <a:lnTo>
                  <a:pt x="169842" y="371891"/>
                </a:lnTo>
                <a:lnTo>
                  <a:pt x="122597" y="354051"/>
                </a:lnTo>
                <a:lnTo>
                  <a:pt x="81438" y="330422"/>
                </a:lnTo>
                <a:lnTo>
                  <a:pt x="47483" y="301780"/>
                </a:lnTo>
                <a:lnTo>
                  <a:pt x="21847" y="268902"/>
                </a:lnTo>
                <a:lnTo>
                  <a:pt x="5648" y="232566"/>
                </a:lnTo>
                <a:lnTo>
                  <a:pt x="0" y="193548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417567" y="4792167"/>
            <a:ext cx="1727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60" dirty="0">
                <a:latin typeface="Trebuchet MS"/>
                <a:cs typeface="Trebuchet MS"/>
              </a:rPr>
              <a:t>-</a:t>
            </a:r>
            <a:r>
              <a:rPr sz="1400" spc="-35" dirty="0">
                <a:latin typeface="Trebuchet MS"/>
                <a:cs typeface="Trebuchet MS"/>
              </a:rPr>
              <a:t>1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518909" y="5287517"/>
            <a:ext cx="556260" cy="387350"/>
          </a:xfrm>
          <a:custGeom>
            <a:avLst/>
            <a:gdLst/>
            <a:ahLst/>
            <a:cxnLst/>
            <a:rect l="l" t="t" r="r" b="b"/>
            <a:pathLst>
              <a:path w="556259" h="387350">
                <a:moveTo>
                  <a:pt x="0" y="193547"/>
                </a:moveTo>
                <a:lnTo>
                  <a:pt x="5648" y="154529"/>
                </a:lnTo>
                <a:lnTo>
                  <a:pt x="21847" y="118193"/>
                </a:lnTo>
                <a:lnTo>
                  <a:pt x="47483" y="85315"/>
                </a:lnTo>
                <a:lnTo>
                  <a:pt x="81438" y="56673"/>
                </a:lnTo>
                <a:lnTo>
                  <a:pt x="122597" y="33044"/>
                </a:lnTo>
                <a:lnTo>
                  <a:pt x="169842" y="15204"/>
                </a:lnTo>
                <a:lnTo>
                  <a:pt x="222059" y="3930"/>
                </a:lnTo>
                <a:lnTo>
                  <a:pt x="278130" y="0"/>
                </a:lnTo>
                <a:lnTo>
                  <a:pt x="334200" y="3930"/>
                </a:lnTo>
                <a:lnTo>
                  <a:pt x="386417" y="15204"/>
                </a:lnTo>
                <a:lnTo>
                  <a:pt x="433662" y="33044"/>
                </a:lnTo>
                <a:lnTo>
                  <a:pt x="474821" y="56673"/>
                </a:lnTo>
                <a:lnTo>
                  <a:pt x="508776" y="85315"/>
                </a:lnTo>
                <a:lnTo>
                  <a:pt x="534412" y="118193"/>
                </a:lnTo>
                <a:lnTo>
                  <a:pt x="550611" y="154529"/>
                </a:lnTo>
                <a:lnTo>
                  <a:pt x="556260" y="193547"/>
                </a:lnTo>
                <a:lnTo>
                  <a:pt x="550611" y="232566"/>
                </a:lnTo>
                <a:lnTo>
                  <a:pt x="534412" y="268902"/>
                </a:lnTo>
                <a:lnTo>
                  <a:pt x="508776" y="301780"/>
                </a:lnTo>
                <a:lnTo>
                  <a:pt x="474821" y="330422"/>
                </a:lnTo>
                <a:lnTo>
                  <a:pt x="433662" y="354051"/>
                </a:lnTo>
                <a:lnTo>
                  <a:pt x="386417" y="371891"/>
                </a:lnTo>
                <a:lnTo>
                  <a:pt x="334200" y="383165"/>
                </a:lnTo>
                <a:lnTo>
                  <a:pt x="278130" y="387095"/>
                </a:lnTo>
                <a:lnTo>
                  <a:pt x="222059" y="383165"/>
                </a:lnTo>
                <a:lnTo>
                  <a:pt x="169842" y="371891"/>
                </a:lnTo>
                <a:lnTo>
                  <a:pt x="122597" y="354051"/>
                </a:lnTo>
                <a:lnTo>
                  <a:pt x="81438" y="330422"/>
                </a:lnTo>
                <a:lnTo>
                  <a:pt x="47483" y="301780"/>
                </a:lnTo>
                <a:lnTo>
                  <a:pt x="21847" y="268902"/>
                </a:lnTo>
                <a:lnTo>
                  <a:pt x="5648" y="232566"/>
                </a:lnTo>
                <a:lnTo>
                  <a:pt x="0" y="193547"/>
                </a:lnTo>
                <a:close/>
              </a:path>
            </a:pathLst>
          </a:custGeom>
          <a:ln w="22859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695058" y="5350002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latin typeface="Trebuchet MS"/>
                <a:cs typeface="Trebuchet MS"/>
              </a:rPr>
              <a:t>73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631435" y="4016121"/>
            <a:ext cx="2042795" cy="1727835"/>
            <a:chOff x="4631435" y="4016121"/>
            <a:chExt cx="2042795" cy="1727835"/>
          </a:xfrm>
        </p:grpSpPr>
        <p:pic>
          <p:nvPicPr>
            <p:cNvPr id="46" name="object 4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01334" y="4016375"/>
              <a:ext cx="174751" cy="17246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52311" y="4511548"/>
              <a:ext cx="150113" cy="18122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05399" y="4016121"/>
              <a:ext cx="117094" cy="209804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6080759" y="5040249"/>
              <a:ext cx="144780" cy="273050"/>
            </a:xfrm>
            <a:custGeom>
              <a:avLst/>
              <a:gdLst/>
              <a:ahLst/>
              <a:cxnLst/>
              <a:rect l="l" t="t" r="r" b="b"/>
              <a:pathLst>
                <a:path w="144779" h="273050">
                  <a:moveTo>
                    <a:pt x="1142" y="187832"/>
                  </a:moveTo>
                  <a:lnTo>
                    <a:pt x="0" y="273050"/>
                  </a:lnTo>
                  <a:lnTo>
                    <a:pt x="67439" y="223900"/>
                  </a:lnTo>
                  <a:lnTo>
                    <a:pt x="29337" y="223900"/>
                  </a:lnTo>
                  <a:lnTo>
                    <a:pt x="26288" y="222250"/>
                  </a:lnTo>
                  <a:lnTo>
                    <a:pt x="23113" y="220725"/>
                  </a:lnTo>
                  <a:lnTo>
                    <a:pt x="21970" y="216915"/>
                  </a:lnTo>
                  <a:lnTo>
                    <a:pt x="23494" y="213740"/>
                  </a:lnTo>
                  <a:lnTo>
                    <a:pt x="29343" y="202435"/>
                  </a:lnTo>
                  <a:lnTo>
                    <a:pt x="1142" y="187832"/>
                  </a:lnTo>
                  <a:close/>
                </a:path>
                <a:path w="144779" h="273050">
                  <a:moveTo>
                    <a:pt x="29343" y="202435"/>
                  </a:moveTo>
                  <a:lnTo>
                    <a:pt x="23494" y="213740"/>
                  </a:lnTo>
                  <a:lnTo>
                    <a:pt x="21970" y="216915"/>
                  </a:lnTo>
                  <a:lnTo>
                    <a:pt x="23113" y="220725"/>
                  </a:lnTo>
                  <a:lnTo>
                    <a:pt x="26288" y="222250"/>
                  </a:lnTo>
                  <a:lnTo>
                    <a:pt x="29337" y="223900"/>
                  </a:lnTo>
                  <a:lnTo>
                    <a:pt x="33147" y="222631"/>
                  </a:lnTo>
                  <a:lnTo>
                    <a:pt x="34798" y="219582"/>
                  </a:lnTo>
                  <a:lnTo>
                    <a:pt x="40636" y="208283"/>
                  </a:lnTo>
                  <a:lnTo>
                    <a:pt x="29343" y="202435"/>
                  </a:lnTo>
                  <a:close/>
                </a:path>
                <a:path w="144779" h="273050">
                  <a:moveTo>
                    <a:pt x="40636" y="208283"/>
                  </a:moveTo>
                  <a:lnTo>
                    <a:pt x="34798" y="219582"/>
                  </a:lnTo>
                  <a:lnTo>
                    <a:pt x="33147" y="222631"/>
                  </a:lnTo>
                  <a:lnTo>
                    <a:pt x="29337" y="223900"/>
                  </a:lnTo>
                  <a:lnTo>
                    <a:pt x="67439" y="223900"/>
                  </a:lnTo>
                  <a:lnTo>
                    <a:pt x="68834" y="222884"/>
                  </a:lnTo>
                  <a:lnTo>
                    <a:pt x="40636" y="208283"/>
                  </a:lnTo>
                  <a:close/>
                </a:path>
                <a:path w="144779" h="273050">
                  <a:moveTo>
                    <a:pt x="137160" y="0"/>
                  </a:moveTo>
                  <a:lnTo>
                    <a:pt x="133350" y="1143"/>
                  </a:lnTo>
                  <a:lnTo>
                    <a:pt x="131825" y="4318"/>
                  </a:lnTo>
                  <a:lnTo>
                    <a:pt x="29343" y="202435"/>
                  </a:lnTo>
                  <a:lnTo>
                    <a:pt x="40636" y="208283"/>
                  </a:lnTo>
                  <a:lnTo>
                    <a:pt x="144652" y="6984"/>
                  </a:lnTo>
                  <a:lnTo>
                    <a:pt x="143382" y="3175"/>
                  </a:lnTo>
                  <a:lnTo>
                    <a:pt x="140335" y="1650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4512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31435" y="4549775"/>
              <a:ext cx="194944" cy="200279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6492620" y="5012817"/>
              <a:ext cx="181610" cy="273050"/>
            </a:xfrm>
            <a:custGeom>
              <a:avLst/>
              <a:gdLst/>
              <a:ahLst/>
              <a:cxnLst/>
              <a:rect l="l" t="t" r="r" b="b"/>
              <a:pathLst>
                <a:path w="181609" h="273050">
                  <a:moveTo>
                    <a:pt x="134292" y="212820"/>
                  </a:moveTo>
                  <a:lnTo>
                    <a:pt x="107696" y="230250"/>
                  </a:lnTo>
                  <a:lnTo>
                    <a:pt x="181355" y="273049"/>
                  </a:lnTo>
                  <a:lnTo>
                    <a:pt x="175986" y="227202"/>
                  </a:lnTo>
                  <a:lnTo>
                    <a:pt x="147065" y="227202"/>
                  </a:lnTo>
                  <a:lnTo>
                    <a:pt x="143128" y="226313"/>
                  </a:lnTo>
                  <a:lnTo>
                    <a:pt x="134292" y="212820"/>
                  </a:lnTo>
                  <a:close/>
                </a:path>
                <a:path w="181609" h="273050">
                  <a:moveTo>
                    <a:pt x="144959" y="205829"/>
                  </a:moveTo>
                  <a:lnTo>
                    <a:pt x="134292" y="212820"/>
                  </a:lnTo>
                  <a:lnTo>
                    <a:pt x="143128" y="226313"/>
                  </a:lnTo>
                  <a:lnTo>
                    <a:pt x="147065" y="227202"/>
                  </a:lnTo>
                  <a:lnTo>
                    <a:pt x="152907" y="223392"/>
                  </a:lnTo>
                  <a:lnTo>
                    <a:pt x="153797" y="219455"/>
                  </a:lnTo>
                  <a:lnTo>
                    <a:pt x="151892" y="216407"/>
                  </a:lnTo>
                  <a:lnTo>
                    <a:pt x="144959" y="205829"/>
                  </a:lnTo>
                  <a:close/>
                </a:path>
                <a:path w="181609" h="273050">
                  <a:moveTo>
                    <a:pt x="171450" y="188467"/>
                  </a:moveTo>
                  <a:lnTo>
                    <a:pt x="144959" y="205829"/>
                  </a:lnTo>
                  <a:lnTo>
                    <a:pt x="151892" y="216407"/>
                  </a:lnTo>
                  <a:lnTo>
                    <a:pt x="153797" y="219455"/>
                  </a:lnTo>
                  <a:lnTo>
                    <a:pt x="152907" y="223392"/>
                  </a:lnTo>
                  <a:lnTo>
                    <a:pt x="147065" y="227202"/>
                  </a:lnTo>
                  <a:lnTo>
                    <a:pt x="175986" y="227202"/>
                  </a:lnTo>
                  <a:lnTo>
                    <a:pt x="171450" y="188467"/>
                  </a:lnTo>
                  <a:close/>
                </a:path>
                <a:path w="181609" h="273050">
                  <a:moveTo>
                    <a:pt x="6730" y="0"/>
                  </a:moveTo>
                  <a:lnTo>
                    <a:pt x="3809" y="1904"/>
                  </a:lnTo>
                  <a:lnTo>
                    <a:pt x="762" y="3809"/>
                  </a:lnTo>
                  <a:lnTo>
                    <a:pt x="0" y="7746"/>
                  </a:lnTo>
                  <a:lnTo>
                    <a:pt x="134292" y="212820"/>
                  </a:lnTo>
                  <a:lnTo>
                    <a:pt x="144959" y="205829"/>
                  </a:lnTo>
                  <a:lnTo>
                    <a:pt x="12573" y="3809"/>
                  </a:lnTo>
                  <a:lnTo>
                    <a:pt x="10668" y="761"/>
                  </a:lnTo>
                  <a:lnTo>
                    <a:pt x="6730" y="0"/>
                  </a:lnTo>
                  <a:close/>
                </a:path>
              </a:pathLst>
            </a:custGeom>
            <a:solidFill>
              <a:srgbClr val="4512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746497" y="5345430"/>
              <a:ext cx="556260" cy="387350"/>
            </a:xfrm>
            <a:custGeom>
              <a:avLst/>
              <a:gdLst/>
              <a:ahLst/>
              <a:cxnLst/>
              <a:rect l="l" t="t" r="r" b="b"/>
              <a:pathLst>
                <a:path w="556260" h="387350">
                  <a:moveTo>
                    <a:pt x="0" y="193548"/>
                  </a:moveTo>
                  <a:lnTo>
                    <a:pt x="5648" y="154529"/>
                  </a:lnTo>
                  <a:lnTo>
                    <a:pt x="21847" y="118193"/>
                  </a:lnTo>
                  <a:lnTo>
                    <a:pt x="47483" y="85315"/>
                  </a:lnTo>
                  <a:lnTo>
                    <a:pt x="81438" y="56673"/>
                  </a:lnTo>
                  <a:lnTo>
                    <a:pt x="122597" y="33044"/>
                  </a:lnTo>
                  <a:lnTo>
                    <a:pt x="169842" y="15204"/>
                  </a:lnTo>
                  <a:lnTo>
                    <a:pt x="222059" y="3930"/>
                  </a:lnTo>
                  <a:lnTo>
                    <a:pt x="278129" y="0"/>
                  </a:lnTo>
                  <a:lnTo>
                    <a:pt x="334200" y="3930"/>
                  </a:lnTo>
                  <a:lnTo>
                    <a:pt x="386417" y="15204"/>
                  </a:lnTo>
                  <a:lnTo>
                    <a:pt x="433662" y="33044"/>
                  </a:lnTo>
                  <a:lnTo>
                    <a:pt x="474821" y="56673"/>
                  </a:lnTo>
                  <a:lnTo>
                    <a:pt x="508776" y="85315"/>
                  </a:lnTo>
                  <a:lnTo>
                    <a:pt x="534412" y="118193"/>
                  </a:lnTo>
                  <a:lnTo>
                    <a:pt x="550611" y="154529"/>
                  </a:lnTo>
                  <a:lnTo>
                    <a:pt x="556260" y="193548"/>
                  </a:lnTo>
                  <a:lnTo>
                    <a:pt x="550611" y="232555"/>
                  </a:lnTo>
                  <a:lnTo>
                    <a:pt x="534412" y="268886"/>
                  </a:lnTo>
                  <a:lnTo>
                    <a:pt x="508776" y="301763"/>
                  </a:lnTo>
                  <a:lnTo>
                    <a:pt x="474821" y="330407"/>
                  </a:lnTo>
                  <a:lnTo>
                    <a:pt x="433662" y="354041"/>
                  </a:lnTo>
                  <a:lnTo>
                    <a:pt x="386417" y="371886"/>
                  </a:lnTo>
                  <a:lnTo>
                    <a:pt x="334200" y="383163"/>
                  </a:lnTo>
                  <a:lnTo>
                    <a:pt x="278129" y="387096"/>
                  </a:lnTo>
                  <a:lnTo>
                    <a:pt x="222059" y="383163"/>
                  </a:lnTo>
                  <a:lnTo>
                    <a:pt x="169842" y="371886"/>
                  </a:lnTo>
                  <a:lnTo>
                    <a:pt x="122597" y="354041"/>
                  </a:lnTo>
                  <a:lnTo>
                    <a:pt x="81438" y="330407"/>
                  </a:lnTo>
                  <a:lnTo>
                    <a:pt x="47483" y="301763"/>
                  </a:lnTo>
                  <a:lnTo>
                    <a:pt x="21847" y="268886"/>
                  </a:lnTo>
                  <a:lnTo>
                    <a:pt x="5648" y="232555"/>
                  </a:lnTo>
                  <a:lnTo>
                    <a:pt x="0" y="193548"/>
                  </a:lnTo>
                  <a:close/>
                </a:path>
              </a:pathLst>
            </a:custGeom>
            <a:ln w="2286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4965953" y="5407558"/>
            <a:ext cx="1149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35" dirty="0">
                <a:latin typeface="Trebuchet MS"/>
                <a:cs typeface="Trebuchet MS"/>
              </a:rPr>
              <a:t>8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54" name="object 5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05400" y="5133213"/>
            <a:ext cx="149098" cy="211709"/>
          </a:xfrm>
          <a:prstGeom prst="rect">
            <a:avLst/>
          </a:prstGeom>
        </p:spPr>
      </p:pic>
      <p:sp>
        <p:nvSpPr>
          <p:cNvPr id="55" name="object 55"/>
          <p:cNvSpPr/>
          <p:nvPr/>
        </p:nvSpPr>
        <p:spPr>
          <a:xfrm>
            <a:off x="8123681" y="3676650"/>
            <a:ext cx="556260" cy="387350"/>
          </a:xfrm>
          <a:custGeom>
            <a:avLst/>
            <a:gdLst/>
            <a:ahLst/>
            <a:cxnLst/>
            <a:rect l="l" t="t" r="r" b="b"/>
            <a:pathLst>
              <a:path w="556259" h="387350">
                <a:moveTo>
                  <a:pt x="0" y="193548"/>
                </a:moveTo>
                <a:lnTo>
                  <a:pt x="5648" y="154529"/>
                </a:lnTo>
                <a:lnTo>
                  <a:pt x="21847" y="118193"/>
                </a:lnTo>
                <a:lnTo>
                  <a:pt x="47483" y="85315"/>
                </a:lnTo>
                <a:lnTo>
                  <a:pt x="81438" y="56673"/>
                </a:lnTo>
                <a:lnTo>
                  <a:pt x="122597" y="33044"/>
                </a:lnTo>
                <a:lnTo>
                  <a:pt x="169842" y="15204"/>
                </a:lnTo>
                <a:lnTo>
                  <a:pt x="222059" y="3930"/>
                </a:lnTo>
                <a:lnTo>
                  <a:pt x="278129" y="0"/>
                </a:lnTo>
                <a:lnTo>
                  <a:pt x="334200" y="3930"/>
                </a:lnTo>
                <a:lnTo>
                  <a:pt x="386417" y="15204"/>
                </a:lnTo>
                <a:lnTo>
                  <a:pt x="433662" y="33044"/>
                </a:lnTo>
                <a:lnTo>
                  <a:pt x="474821" y="56673"/>
                </a:lnTo>
                <a:lnTo>
                  <a:pt x="508776" y="85315"/>
                </a:lnTo>
                <a:lnTo>
                  <a:pt x="534412" y="118193"/>
                </a:lnTo>
                <a:lnTo>
                  <a:pt x="550611" y="154529"/>
                </a:lnTo>
                <a:lnTo>
                  <a:pt x="556260" y="193548"/>
                </a:lnTo>
                <a:lnTo>
                  <a:pt x="550611" y="232566"/>
                </a:lnTo>
                <a:lnTo>
                  <a:pt x="534412" y="268902"/>
                </a:lnTo>
                <a:lnTo>
                  <a:pt x="508776" y="301780"/>
                </a:lnTo>
                <a:lnTo>
                  <a:pt x="474821" y="330422"/>
                </a:lnTo>
                <a:lnTo>
                  <a:pt x="433662" y="354051"/>
                </a:lnTo>
                <a:lnTo>
                  <a:pt x="386417" y="371891"/>
                </a:lnTo>
                <a:lnTo>
                  <a:pt x="334200" y="383165"/>
                </a:lnTo>
                <a:lnTo>
                  <a:pt x="278129" y="387095"/>
                </a:lnTo>
                <a:lnTo>
                  <a:pt x="222059" y="383165"/>
                </a:lnTo>
                <a:lnTo>
                  <a:pt x="169842" y="371891"/>
                </a:lnTo>
                <a:lnTo>
                  <a:pt x="122597" y="354051"/>
                </a:lnTo>
                <a:lnTo>
                  <a:pt x="81438" y="330422"/>
                </a:lnTo>
                <a:lnTo>
                  <a:pt x="47483" y="301780"/>
                </a:lnTo>
                <a:lnTo>
                  <a:pt x="21847" y="268902"/>
                </a:lnTo>
                <a:lnTo>
                  <a:pt x="5648" y="232566"/>
                </a:lnTo>
                <a:lnTo>
                  <a:pt x="0" y="193548"/>
                </a:lnTo>
                <a:close/>
              </a:path>
            </a:pathLst>
          </a:custGeom>
          <a:ln w="22859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8299831" y="3739388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latin typeface="Trebuchet MS"/>
                <a:cs typeface="Trebuchet MS"/>
              </a:rPr>
              <a:t>23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7707630" y="4202429"/>
            <a:ext cx="554990" cy="387350"/>
          </a:xfrm>
          <a:custGeom>
            <a:avLst/>
            <a:gdLst/>
            <a:ahLst/>
            <a:cxnLst/>
            <a:rect l="l" t="t" r="r" b="b"/>
            <a:pathLst>
              <a:path w="554990" h="387350">
                <a:moveTo>
                  <a:pt x="0" y="193548"/>
                </a:moveTo>
                <a:lnTo>
                  <a:pt x="5636" y="154529"/>
                </a:lnTo>
                <a:lnTo>
                  <a:pt x="21800" y="118193"/>
                </a:lnTo>
                <a:lnTo>
                  <a:pt x="47376" y="85315"/>
                </a:lnTo>
                <a:lnTo>
                  <a:pt x="81248" y="56673"/>
                </a:lnTo>
                <a:lnTo>
                  <a:pt x="122299" y="33044"/>
                </a:lnTo>
                <a:lnTo>
                  <a:pt x="169414" y="15204"/>
                </a:lnTo>
                <a:lnTo>
                  <a:pt x="221475" y="3930"/>
                </a:lnTo>
                <a:lnTo>
                  <a:pt x="277368" y="0"/>
                </a:lnTo>
                <a:lnTo>
                  <a:pt x="333260" y="3930"/>
                </a:lnTo>
                <a:lnTo>
                  <a:pt x="385321" y="15204"/>
                </a:lnTo>
                <a:lnTo>
                  <a:pt x="432436" y="33044"/>
                </a:lnTo>
                <a:lnTo>
                  <a:pt x="473487" y="56673"/>
                </a:lnTo>
                <a:lnTo>
                  <a:pt x="507359" y="85315"/>
                </a:lnTo>
                <a:lnTo>
                  <a:pt x="532935" y="118193"/>
                </a:lnTo>
                <a:lnTo>
                  <a:pt x="549099" y="154529"/>
                </a:lnTo>
                <a:lnTo>
                  <a:pt x="554736" y="193548"/>
                </a:lnTo>
                <a:lnTo>
                  <a:pt x="549099" y="232566"/>
                </a:lnTo>
                <a:lnTo>
                  <a:pt x="532935" y="268902"/>
                </a:lnTo>
                <a:lnTo>
                  <a:pt x="507359" y="301780"/>
                </a:lnTo>
                <a:lnTo>
                  <a:pt x="473487" y="330422"/>
                </a:lnTo>
                <a:lnTo>
                  <a:pt x="432436" y="354051"/>
                </a:lnTo>
                <a:lnTo>
                  <a:pt x="385321" y="371891"/>
                </a:lnTo>
                <a:lnTo>
                  <a:pt x="333260" y="383165"/>
                </a:lnTo>
                <a:lnTo>
                  <a:pt x="277368" y="387096"/>
                </a:lnTo>
                <a:lnTo>
                  <a:pt x="221475" y="383165"/>
                </a:lnTo>
                <a:lnTo>
                  <a:pt x="169414" y="371891"/>
                </a:lnTo>
                <a:lnTo>
                  <a:pt x="122299" y="354051"/>
                </a:lnTo>
                <a:lnTo>
                  <a:pt x="81248" y="330422"/>
                </a:lnTo>
                <a:lnTo>
                  <a:pt x="47376" y="301780"/>
                </a:lnTo>
                <a:lnTo>
                  <a:pt x="21800" y="268902"/>
                </a:lnTo>
                <a:lnTo>
                  <a:pt x="5636" y="232566"/>
                </a:lnTo>
                <a:lnTo>
                  <a:pt x="0" y="193548"/>
                </a:lnTo>
                <a:close/>
              </a:path>
            </a:pathLst>
          </a:custGeom>
          <a:ln w="2286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927085" y="4265421"/>
            <a:ext cx="114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5" dirty="0">
                <a:latin typeface="Trebuchet MS"/>
                <a:cs typeface="Trebuchet MS"/>
              </a:rPr>
              <a:t>5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8576309" y="4173473"/>
            <a:ext cx="554990" cy="387350"/>
          </a:xfrm>
          <a:custGeom>
            <a:avLst/>
            <a:gdLst/>
            <a:ahLst/>
            <a:cxnLst/>
            <a:rect l="l" t="t" r="r" b="b"/>
            <a:pathLst>
              <a:path w="554990" h="387350">
                <a:moveTo>
                  <a:pt x="0" y="193548"/>
                </a:moveTo>
                <a:lnTo>
                  <a:pt x="5636" y="154529"/>
                </a:lnTo>
                <a:lnTo>
                  <a:pt x="21800" y="118193"/>
                </a:lnTo>
                <a:lnTo>
                  <a:pt x="47376" y="85315"/>
                </a:lnTo>
                <a:lnTo>
                  <a:pt x="81248" y="56673"/>
                </a:lnTo>
                <a:lnTo>
                  <a:pt x="122299" y="33044"/>
                </a:lnTo>
                <a:lnTo>
                  <a:pt x="169414" y="15204"/>
                </a:lnTo>
                <a:lnTo>
                  <a:pt x="221475" y="3930"/>
                </a:lnTo>
                <a:lnTo>
                  <a:pt x="277368" y="0"/>
                </a:lnTo>
                <a:lnTo>
                  <a:pt x="333260" y="3930"/>
                </a:lnTo>
                <a:lnTo>
                  <a:pt x="385321" y="15204"/>
                </a:lnTo>
                <a:lnTo>
                  <a:pt x="432436" y="33044"/>
                </a:lnTo>
                <a:lnTo>
                  <a:pt x="473487" y="56673"/>
                </a:lnTo>
                <a:lnTo>
                  <a:pt x="507359" y="85315"/>
                </a:lnTo>
                <a:lnTo>
                  <a:pt x="532935" y="118193"/>
                </a:lnTo>
                <a:lnTo>
                  <a:pt x="549099" y="154529"/>
                </a:lnTo>
                <a:lnTo>
                  <a:pt x="554736" y="193548"/>
                </a:lnTo>
                <a:lnTo>
                  <a:pt x="549099" y="232566"/>
                </a:lnTo>
                <a:lnTo>
                  <a:pt x="532935" y="268902"/>
                </a:lnTo>
                <a:lnTo>
                  <a:pt x="507359" y="301780"/>
                </a:lnTo>
                <a:lnTo>
                  <a:pt x="473487" y="330422"/>
                </a:lnTo>
                <a:lnTo>
                  <a:pt x="432436" y="354051"/>
                </a:lnTo>
                <a:lnTo>
                  <a:pt x="385321" y="371891"/>
                </a:lnTo>
                <a:lnTo>
                  <a:pt x="333260" y="383165"/>
                </a:lnTo>
                <a:lnTo>
                  <a:pt x="277368" y="387095"/>
                </a:lnTo>
                <a:lnTo>
                  <a:pt x="221475" y="383165"/>
                </a:lnTo>
                <a:lnTo>
                  <a:pt x="169414" y="371891"/>
                </a:lnTo>
                <a:lnTo>
                  <a:pt x="122299" y="354051"/>
                </a:lnTo>
                <a:lnTo>
                  <a:pt x="81248" y="330422"/>
                </a:lnTo>
                <a:lnTo>
                  <a:pt x="47376" y="301780"/>
                </a:lnTo>
                <a:lnTo>
                  <a:pt x="21800" y="268902"/>
                </a:lnTo>
                <a:lnTo>
                  <a:pt x="5636" y="232566"/>
                </a:lnTo>
                <a:lnTo>
                  <a:pt x="0" y="193548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8751823" y="4235322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latin typeface="Trebuchet MS"/>
                <a:cs typeface="Trebuchet MS"/>
              </a:rPr>
              <a:t>34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9022842" y="4682490"/>
            <a:ext cx="556260" cy="387350"/>
          </a:xfrm>
          <a:custGeom>
            <a:avLst/>
            <a:gdLst/>
            <a:ahLst/>
            <a:cxnLst/>
            <a:rect l="l" t="t" r="r" b="b"/>
            <a:pathLst>
              <a:path w="556259" h="387350">
                <a:moveTo>
                  <a:pt x="0" y="193548"/>
                </a:moveTo>
                <a:lnTo>
                  <a:pt x="5648" y="154529"/>
                </a:lnTo>
                <a:lnTo>
                  <a:pt x="21847" y="118193"/>
                </a:lnTo>
                <a:lnTo>
                  <a:pt x="47483" y="85315"/>
                </a:lnTo>
                <a:lnTo>
                  <a:pt x="81438" y="56673"/>
                </a:lnTo>
                <a:lnTo>
                  <a:pt x="122597" y="33044"/>
                </a:lnTo>
                <a:lnTo>
                  <a:pt x="169842" y="15204"/>
                </a:lnTo>
                <a:lnTo>
                  <a:pt x="222059" y="3930"/>
                </a:lnTo>
                <a:lnTo>
                  <a:pt x="278129" y="0"/>
                </a:lnTo>
                <a:lnTo>
                  <a:pt x="334200" y="3930"/>
                </a:lnTo>
                <a:lnTo>
                  <a:pt x="386417" y="15204"/>
                </a:lnTo>
                <a:lnTo>
                  <a:pt x="433662" y="33044"/>
                </a:lnTo>
                <a:lnTo>
                  <a:pt x="474821" y="56673"/>
                </a:lnTo>
                <a:lnTo>
                  <a:pt x="508776" y="85315"/>
                </a:lnTo>
                <a:lnTo>
                  <a:pt x="534412" y="118193"/>
                </a:lnTo>
                <a:lnTo>
                  <a:pt x="550611" y="154529"/>
                </a:lnTo>
                <a:lnTo>
                  <a:pt x="556259" y="193548"/>
                </a:lnTo>
                <a:lnTo>
                  <a:pt x="550611" y="232566"/>
                </a:lnTo>
                <a:lnTo>
                  <a:pt x="534412" y="268902"/>
                </a:lnTo>
                <a:lnTo>
                  <a:pt x="508776" y="301780"/>
                </a:lnTo>
                <a:lnTo>
                  <a:pt x="474821" y="330422"/>
                </a:lnTo>
                <a:lnTo>
                  <a:pt x="433662" y="354051"/>
                </a:lnTo>
                <a:lnTo>
                  <a:pt x="386417" y="371891"/>
                </a:lnTo>
                <a:lnTo>
                  <a:pt x="334200" y="383165"/>
                </a:lnTo>
                <a:lnTo>
                  <a:pt x="278129" y="387096"/>
                </a:lnTo>
                <a:lnTo>
                  <a:pt x="222059" y="383165"/>
                </a:lnTo>
                <a:lnTo>
                  <a:pt x="169842" y="371891"/>
                </a:lnTo>
                <a:lnTo>
                  <a:pt x="122597" y="354051"/>
                </a:lnTo>
                <a:lnTo>
                  <a:pt x="81438" y="330422"/>
                </a:lnTo>
                <a:lnTo>
                  <a:pt x="47483" y="301780"/>
                </a:lnTo>
                <a:lnTo>
                  <a:pt x="21847" y="268902"/>
                </a:lnTo>
                <a:lnTo>
                  <a:pt x="5648" y="232566"/>
                </a:lnTo>
                <a:lnTo>
                  <a:pt x="0" y="193548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9199626" y="4745227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latin typeface="Trebuchet MS"/>
                <a:cs typeface="Trebuchet MS"/>
              </a:rPr>
              <a:t>56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8689085" y="5278373"/>
            <a:ext cx="556260" cy="387350"/>
          </a:xfrm>
          <a:custGeom>
            <a:avLst/>
            <a:gdLst/>
            <a:ahLst/>
            <a:cxnLst/>
            <a:rect l="l" t="t" r="r" b="b"/>
            <a:pathLst>
              <a:path w="556259" h="387350">
                <a:moveTo>
                  <a:pt x="0" y="193547"/>
                </a:moveTo>
                <a:lnTo>
                  <a:pt x="5648" y="154529"/>
                </a:lnTo>
                <a:lnTo>
                  <a:pt x="21847" y="118193"/>
                </a:lnTo>
                <a:lnTo>
                  <a:pt x="47483" y="85315"/>
                </a:lnTo>
                <a:lnTo>
                  <a:pt x="81438" y="56673"/>
                </a:lnTo>
                <a:lnTo>
                  <a:pt x="122597" y="33044"/>
                </a:lnTo>
                <a:lnTo>
                  <a:pt x="169842" y="15204"/>
                </a:lnTo>
                <a:lnTo>
                  <a:pt x="222059" y="3930"/>
                </a:lnTo>
                <a:lnTo>
                  <a:pt x="278130" y="0"/>
                </a:lnTo>
                <a:lnTo>
                  <a:pt x="334164" y="3930"/>
                </a:lnTo>
                <a:lnTo>
                  <a:pt x="386363" y="15204"/>
                </a:lnTo>
                <a:lnTo>
                  <a:pt x="433607" y="33044"/>
                </a:lnTo>
                <a:lnTo>
                  <a:pt x="474773" y="56673"/>
                </a:lnTo>
                <a:lnTo>
                  <a:pt x="508742" y="85315"/>
                </a:lnTo>
                <a:lnTo>
                  <a:pt x="534394" y="118193"/>
                </a:lnTo>
                <a:lnTo>
                  <a:pt x="550606" y="154529"/>
                </a:lnTo>
                <a:lnTo>
                  <a:pt x="556260" y="193547"/>
                </a:lnTo>
                <a:lnTo>
                  <a:pt x="550606" y="232566"/>
                </a:lnTo>
                <a:lnTo>
                  <a:pt x="534394" y="268902"/>
                </a:lnTo>
                <a:lnTo>
                  <a:pt x="508742" y="301780"/>
                </a:lnTo>
                <a:lnTo>
                  <a:pt x="474773" y="330422"/>
                </a:lnTo>
                <a:lnTo>
                  <a:pt x="433607" y="354051"/>
                </a:lnTo>
                <a:lnTo>
                  <a:pt x="386363" y="371891"/>
                </a:lnTo>
                <a:lnTo>
                  <a:pt x="334164" y="383165"/>
                </a:lnTo>
                <a:lnTo>
                  <a:pt x="278130" y="387095"/>
                </a:lnTo>
                <a:lnTo>
                  <a:pt x="222059" y="383165"/>
                </a:lnTo>
                <a:lnTo>
                  <a:pt x="169842" y="371891"/>
                </a:lnTo>
                <a:lnTo>
                  <a:pt x="122597" y="354051"/>
                </a:lnTo>
                <a:lnTo>
                  <a:pt x="81438" y="330422"/>
                </a:lnTo>
                <a:lnTo>
                  <a:pt x="47483" y="301780"/>
                </a:lnTo>
                <a:lnTo>
                  <a:pt x="21847" y="268902"/>
                </a:lnTo>
                <a:lnTo>
                  <a:pt x="5648" y="232566"/>
                </a:lnTo>
                <a:lnTo>
                  <a:pt x="0" y="193547"/>
                </a:lnTo>
                <a:close/>
              </a:path>
            </a:pathLst>
          </a:custGeom>
          <a:ln w="22859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8865489" y="5341366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latin typeface="Trebuchet MS"/>
                <a:cs typeface="Trebuchet MS"/>
              </a:rPr>
              <a:t>41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7224521" y="4723638"/>
            <a:ext cx="556260" cy="386080"/>
          </a:xfrm>
          <a:custGeom>
            <a:avLst/>
            <a:gdLst/>
            <a:ahLst/>
            <a:cxnLst/>
            <a:rect l="l" t="t" r="r" b="b"/>
            <a:pathLst>
              <a:path w="556259" h="386079">
                <a:moveTo>
                  <a:pt x="0" y="192786"/>
                </a:moveTo>
                <a:lnTo>
                  <a:pt x="5648" y="153946"/>
                </a:lnTo>
                <a:lnTo>
                  <a:pt x="21847" y="117764"/>
                </a:lnTo>
                <a:lnTo>
                  <a:pt x="47483" y="85018"/>
                </a:lnTo>
                <a:lnTo>
                  <a:pt x="81438" y="56483"/>
                </a:lnTo>
                <a:lnTo>
                  <a:pt x="122597" y="32937"/>
                </a:lnTo>
                <a:lnTo>
                  <a:pt x="169842" y="15156"/>
                </a:lnTo>
                <a:lnTo>
                  <a:pt x="222059" y="3918"/>
                </a:lnTo>
                <a:lnTo>
                  <a:pt x="278129" y="0"/>
                </a:lnTo>
                <a:lnTo>
                  <a:pt x="334200" y="3918"/>
                </a:lnTo>
                <a:lnTo>
                  <a:pt x="386417" y="15156"/>
                </a:lnTo>
                <a:lnTo>
                  <a:pt x="433662" y="32937"/>
                </a:lnTo>
                <a:lnTo>
                  <a:pt x="474821" y="56483"/>
                </a:lnTo>
                <a:lnTo>
                  <a:pt x="508776" y="85018"/>
                </a:lnTo>
                <a:lnTo>
                  <a:pt x="534412" y="117764"/>
                </a:lnTo>
                <a:lnTo>
                  <a:pt x="550611" y="153946"/>
                </a:lnTo>
                <a:lnTo>
                  <a:pt x="556259" y="192786"/>
                </a:lnTo>
                <a:lnTo>
                  <a:pt x="550611" y="231625"/>
                </a:lnTo>
                <a:lnTo>
                  <a:pt x="534412" y="267807"/>
                </a:lnTo>
                <a:lnTo>
                  <a:pt x="508776" y="300553"/>
                </a:lnTo>
                <a:lnTo>
                  <a:pt x="474821" y="329088"/>
                </a:lnTo>
                <a:lnTo>
                  <a:pt x="433662" y="352634"/>
                </a:lnTo>
                <a:lnTo>
                  <a:pt x="386417" y="370415"/>
                </a:lnTo>
                <a:lnTo>
                  <a:pt x="334200" y="381653"/>
                </a:lnTo>
                <a:lnTo>
                  <a:pt x="278129" y="385572"/>
                </a:lnTo>
                <a:lnTo>
                  <a:pt x="222059" y="381653"/>
                </a:lnTo>
                <a:lnTo>
                  <a:pt x="169842" y="370415"/>
                </a:lnTo>
                <a:lnTo>
                  <a:pt x="122597" y="352634"/>
                </a:lnTo>
                <a:lnTo>
                  <a:pt x="81438" y="329088"/>
                </a:lnTo>
                <a:lnTo>
                  <a:pt x="47483" y="300553"/>
                </a:lnTo>
                <a:lnTo>
                  <a:pt x="21847" y="267807"/>
                </a:lnTo>
                <a:lnTo>
                  <a:pt x="5648" y="231625"/>
                </a:lnTo>
                <a:lnTo>
                  <a:pt x="0" y="192786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7415276" y="4785486"/>
            <a:ext cx="1727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5" dirty="0">
                <a:latin typeface="Trebuchet MS"/>
                <a:cs typeface="Trebuchet MS"/>
              </a:rPr>
              <a:t>-</a:t>
            </a:r>
            <a:r>
              <a:rPr sz="1400" spc="-35" dirty="0">
                <a:latin typeface="Trebuchet MS"/>
                <a:cs typeface="Trebuchet MS"/>
              </a:rPr>
              <a:t>1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9516618" y="5279897"/>
            <a:ext cx="556260" cy="387350"/>
          </a:xfrm>
          <a:custGeom>
            <a:avLst/>
            <a:gdLst/>
            <a:ahLst/>
            <a:cxnLst/>
            <a:rect l="l" t="t" r="r" b="b"/>
            <a:pathLst>
              <a:path w="556259" h="387350">
                <a:moveTo>
                  <a:pt x="0" y="193547"/>
                </a:moveTo>
                <a:lnTo>
                  <a:pt x="5648" y="154529"/>
                </a:lnTo>
                <a:lnTo>
                  <a:pt x="21847" y="118193"/>
                </a:lnTo>
                <a:lnTo>
                  <a:pt x="47483" y="85315"/>
                </a:lnTo>
                <a:lnTo>
                  <a:pt x="81438" y="56673"/>
                </a:lnTo>
                <a:lnTo>
                  <a:pt x="122597" y="33044"/>
                </a:lnTo>
                <a:lnTo>
                  <a:pt x="169842" y="15204"/>
                </a:lnTo>
                <a:lnTo>
                  <a:pt x="222059" y="3930"/>
                </a:lnTo>
                <a:lnTo>
                  <a:pt x="278129" y="0"/>
                </a:lnTo>
                <a:lnTo>
                  <a:pt x="334200" y="3930"/>
                </a:lnTo>
                <a:lnTo>
                  <a:pt x="386417" y="15204"/>
                </a:lnTo>
                <a:lnTo>
                  <a:pt x="433662" y="33044"/>
                </a:lnTo>
                <a:lnTo>
                  <a:pt x="474821" y="56673"/>
                </a:lnTo>
                <a:lnTo>
                  <a:pt x="508776" y="85315"/>
                </a:lnTo>
                <a:lnTo>
                  <a:pt x="534412" y="118193"/>
                </a:lnTo>
                <a:lnTo>
                  <a:pt x="550611" y="154529"/>
                </a:lnTo>
                <a:lnTo>
                  <a:pt x="556259" y="193547"/>
                </a:lnTo>
                <a:lnTo>
                  <a:pt x="550611" y="232566"/>
                </a:lnTo>
                <a:lnTo>
                  <a:pt x="534412" y="268902"/>
                </a:lnTo>
                <a:lnTo>
                  <a:pt x="508776" y="301780"/>
                </a:lnTo>
                <a:lnTo>
                  <a:pt x="474821" y="330422"/>
                </a:lnTo>
                <a:lnTo>
                  <a:pt x="433662" y="354051"/>
                </a:lnTo>
                <a:lnTo>
                  <a:pt x="386417" y="371891"/>
                </a:lnTo>
                <a:lnTo>
                  <a:pt x="334200" y="383165"/>
                </a:lnTo>
                <a:lnTo>
                  <a:pt x="278129" y="387095"/>
                </a:lnTo>
                <a:lnTo>
                  <a:pt x="222059" y="383165"/>
                </a:lnTo>
                <a:lnTo>
                  <a:pt x="169842" y="371891"/>
                </a:lnTo>
                <a:lnTo>
                  <a:pt x="122597" y="354051"/>
                </a:lnTo>
                <a:lnTo>
                  <a:pt x="81438" y="330422"/>
                </a:lnTo>
                <a:lnTo>
                  <a:pt x="47483" y="301780"/>
                </a:lnTo>
                <a:lnTo>
                  <a:pt x="21847" y="268902"/>
                </a:lnTo>
                <a:lnTo>
                  <a:pt x="5648" y="232566"/>
                </a:lnTo>
                <a:lnTo>
                  <a:pt x="0" y="193547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9692767" y="5342635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latin typeface="Trebuchet MS"/>
                <a:cs typeface="Trebuchet MS"/>
              </a:rPr>
              <a:t>73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7629143" y="4008501"/>
            <a:ext cx="2042795" cy="1297305"/>
            <a:chOff x="7629143" y="4008501"/>
            <a:chExt cx="2042795" cy="1297305"/>
          </a:xfrm>
        </p:grpSpPr>
        <p:pic>
          <p:nvPicPr>
            <p:cNvPr id="70" name="object 7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99042" y="4008755"/>
              <a:ext cx="174751" cy="172465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03107" y="4008501"/>
              <a:ext cx="117094" cy="209804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050019" y="4503928"/>
              <a:ext cx="150113" cy="181229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9078467" y="5032629"/>
              <a:ext cx="144780" cy="273050"/>
            </a:xfrm>
            <a:custGeom>
              <a:avLst/>
              <a:gdLst/>
              <a:ahLst/>
              <a:cxnLst/>
              <a:rect l="l" t="t" r="r" b="b"/>
              <a:pathLst>
                <a:path w="144779" h="273050">
                  <a:moveTo>
                    <a:pt x="1142" y="187833"/>
                  </a:moveTo>
                  <a:lnTo>
                    <a:pt x="0" y="273050"/>
                  </a:lnTo>
                  <a:lnTo>
                    <a:pt x="67439" y="223901"/>
                  </a:lnTo>
                  <a:lnTo>
                    <a:pt x="29336" y="223901"/>
                  </a:lnTo>
                  <a:lnTo>
                    <a:pt x="26288" y="222250"/>
                  </a:lnTo>
                  <a:lnTo>
                    <a:pt x="23113" y="220726"/>
                  </a:lnTo>
                  <a:lnTo>
                    <a:pt x="21971" y="216916"/>
                  </a:lnTo>
                  <a:lnTo>
                    <a:pt x="23495" y="213741"/>
                  </a:lnTo>
                  <a:lnTo>
                    <a:pt x="29343" y="202435"/>
                  </a:lnTo>
                  <a:lnTo>
                    <a:pt x="1142" y="187833"/>
                  </a:lnTo>
                  <a:close/>
                </a:path>
                <a:path w="144779" h="273050">
                  <a:moveTo>
                    <a:pt x="29343" y="202435"/>
                  </a:moveTo>
                  <a:lnTo>
                    <a:pt x="23495" y="213741"/>
                  </a:lnTo>
                  <a:lnTo>
                    <a:pt x="21971" y="216916"/>
                  </a:lnTo>
                  <a:lnTo>
                    <a:pt x="23113" y="220726"/>
                  </a:lnTo>
                  <a:lnTo>
                    <a:pt x="26288" y="222250"/>
                  </a:lnTo>
                  <a:lnTo>
                    <a:pt x="29336" y="223901"/>
                  </a:lnTo>
                  <a:lnTo>
                    <a:pt x="33147" y="222631"/>
                  </a:lnTo>
                  <a:lnTo>
                    <a:pt x="34798" y="219583"/>
                  </a:lnTo>
                  <a:lnTo>
                    <a:pt x="40636" y="208283"/>
                  </a:lnTo>
                  <a:lnTo>
                    <a:pt x="29343" y="202435"/>
                  </a:lnTo>
                  <a:close/>
                </a:path>
                <a:path w="144779" h="273050">
                  <a:moveTo>
                    <a:pt x="40636" y="208283"/>
                  </a:moveTo>
                  <a:lnTo>
                    <a:pt x="34798" y="219583"/>
                  </a:lnTo>
                  <a:lnTo>
                    <a:pt x="33147" y="222631"/>
                  </a:lnTo>
                  <a:lnTo>
                    <a:pt x="29336" y="223901"/>
                  </a:lnTo>
                  <a:lnTo>
                    <a:pt x="67439" y="223901"/>
                  </a:lnTo>
                  <a:lnTo>
                    <a:pt x="68833" y="222885"/>
                  </a:lnTo>
                  <a:lnTo>
                    <a:pt x="40636" y="208283"/>
                  </a:lnTo>
                  <a:close/>
                </a:path>
                <a:path w="144779" h="273050">
                  <a:moveTo>
                    <a:pt x="137159" y="0"/>
                  </a:moveTo>
                  <a:lnTo>
                    <a:pt x="133350" y="1143"/>
                  </a:lnTo>
                  <a:lnTo>
                    <a:pt x="131825" y="4318"/>
                  </a:lnTo>
                  <a:lnTo>
                    <a:pt x="29343" y="202435"/>
                  </a:lnTo>
                  <a:lnTo>
                    <a:pt x="40636" y="208283"/>
                  </a:lnTo>
                  <a:lnTo>
                    <a:pt x="144652" y="6985"/>
                  </a:lnTo>
                  <a:lnTo>
                    <a:pt x="143382" y="3175"/>
                  </a:lnTo>
                  <a:lnTo>
                    <a:pt x="140334" y="1651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4512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29143" y="4542155"/>
              <a:ext cx="194945" cy="200278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9490328" y="5005197"/>
              <a:ext cx="181610" cy="273050"/>
            </a:xfrm>
            <a:custGeom>
              <a:avLst/>
              <a:gdLst/>
              <a:ahLst/>
              <a:cxnLst/>
              <a:rect l="l" t="t" r="r" b="b"/>
              <a:pathLst>
                <a:path w="181609" h="273050">
                  <a:moveTo>
                    <a:pt x="134292" y="212820"/>
                  </a:moveTo>
                  <a:lnTo>
                    <a:pt x="107696" y="230250"/>
                  </a:lnTo>
                  <a:lnTo>
                    <a:pt x="181355" y="273049"/>
                  </a:lnTo>
                  <a:lnTo>
                    <a:pt x="175986" y="227202"/>
                  </a:lnTo>
                  <a:lnTo>
                    <a:pt x="147066" y="227202"/>
                  </a:lnTo>
                  <a:lnTo>
                    <a:pt x="143128" y="226313"/>
                  </a:lnTo>
                  <a:lnTo>
                    <a:pt x="134292" y="212820"/>
                  </a:lnTo>
                  <a:close/>
                </a:path>
                <a:path w="181609" h="273050">
                  <a:moveTo>
                    <a:pt x="144959" y="205829"/>
                  </a:moveTo>
                  <a:lnTo>
                    <a:pt x="134292" y="212820"/>
                  </a:lnTo>
                  <a:lnTo>
                    <a:pt x="143128" y="226313"/>
                  </a:lnTo>
                  <a:lnTo>
                    <a:pt x="147066" y="227202"/>
                  </a:lnTo>
                  <a:lnTo>
                    <a:pt x="152907" y="223392"/>
                  </a:lnTo>
                  <a:lnTo>
                    <a:pt x="153797" y="219455"/>
                  </a:lnTo>
                  <a:lnTo>
                    <a:pt x="151892" y="216407"/>
                  </a:lnTo>
                  <a:lnTo>
                    <a:pt x="144959" y="205829"/>
                  </a:lnTo>
                  <a:close/>
                </a:path>
                <a:path w="181609" h="273050">
                  <a:moveTo>
                    <a:pt x="171450" y="188467"/>
                  </a:moveTo>
                  <a:lnTo>
                    <a:pt x="144959" y="205829"/>
                  </a:lnTo>
                  <a:lnTo>
                    <a:pt x="151892" y="216407"/>
                  </a:lnTo>
                  <a:lnTo>
                    <a:pt x="153797" y="219455"/>
                  </a:lnTo>
                  <a:lnTo>
                    <a:pt x="152907" y="223392"/>
                  </a:lnTo>
                  <a:lnTo>
                    <a:pt x="147066" y="227202"/>
                  </a:lnTo>
                  <a:lnTo>
                    <a:pt x="175986" y="227202"/>
                  </a:lnTo>
                  <a:lnTo>
                    <a:pt x="171450" y="188467"/>
                  </a:lnTo>
                  <a:close/>
                </a:path>
                <a:path w="181609" h="273050">
                  <a:moveTo>
                    <a:pt x="6730" y="0"/>
                  </a:moveTo>
                  <a:lnTo>
                    <a:pt x="3810" y="1904"/>
                  </a:lnTo>
                  <a:lnTo>
                    <a:pt x="762" y="3809"/>
                  </a:lnTo>
                  <a:lnTo>
                    <a:pt x="0" y="7746"/>
                  </a:lnTo>
                  <a:lnTo>
                    <a:pt x="134292" y="212820"/>
                  </a:lnTo>
                  <a:lnTo>
                    <a:pt x="144959" y="205829"/>
                  </a:lnTo>
                  <a:lnTo>
                    <a:pt x="12573" y="3809"/>
                  </a:lnTo>
                  <a:lnTo>
                    <a:pt x="10668" y="761"/>
                  </a:lnTo>
                  <a:lnTo>
                    <a:pt x="6730" y="0"/>
                  </a:lnTo>
                  <a:close/>
                </a:path>
              </a:pathLst>
            </a:custGeom>
            <a:solidFill>
              <a:srgbClr val="4512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074913" y="4749546"/>
              <a:ext cx="554990" cy="387350"/>
            </a:xfrm>
            <a:custGeom>
              <a:avLst/>
              <a:gdLst/>
              <a:ahLst/>
              <a:cxnLst/>
              <a:rect l="l" t="t" r="r" b="b"/>
              <a:pathLst>
                <a:path w="554990" h="387350">
                  <a:moveTo>
                    <a:pt x="0" y="193547"/>
                  </a:moveTo>
                  <a:lnTo>
                    <a:pt x="5636" y="154529"/>
                  </a:lnTo>
                  <a:lnTo>
                    <a:pt x="21800" y="118193"/>
                  </a:lnTo>
                  <a:lnTo>
                    <a:pt x="47376" y="85315"/>
                  </a:lnTo>
                  <a:lnTo>
                    <a:pt x="81248" y="56673"/>
                  </a:lnTo>
                  <a:lnTo>
                    <a:pt x="122299" y="33044"/>
                  </a:lnTo>
                  <a:lnTo>
                    <a:pt x="169414" y="15204"/>
                  </a:lnTo>
                  <a:lnTo>
                    <a:pt x="221475" y="3930"/>
                  </a:lnTo>
                  <a:lnTo>
                    <a:pt x="277367" y="0"/>
                  </a:lnTo>
                  <a:lnTo>
                    <a:pt x="333260" y="3930"/>
                  </a:lnTo>
                  <a:lnTo>
                    <a:pt x="385321" y="15204"/>
                  </a:lnTo>
                  <a:lnTo>
                    <a:pt x="432436" y="33044"/>
                  </a:lnTo>
                  <a:lnTo>
                    <a:pt x="473487" y="56673"/>
                  </a:lnTo>
                  <a:lnTo>
                    <a:pt x="507359" y="85315"/>
                  </a:lnTo>
                  <a:lnTo>
                    <a:pt x="532935" y="118193"/>
                  </a:lnTo>
                  <a:lnTo>
                    <a:pt x="549099" y="154529"/>
                  </a:lnTo>
                  <a:lnTo>
                    <a:pt x="554735" y="193547"/>
                  </a:lnTo>
                  <a:lnTo>
                    <a:pt x="549099" y="232566"/>
                  </a:lnTo>
                  <a:lnTo>
                    <a:pt x="532935" y="268902"/>
                  </a:lnTo>
                  <a:lnTo>
                    <a:pt x="507359" y="301780"/>
                  </a:lnTo>
                  <a:lnTo>
                    <a:pt x="473487" y="330422"/>
                  </a:lnTo>
                  <a:lnTo>
                    <a:pt x="432436" y="354051"/>
                  </a:lnTo>
                  <a:lnTo>
                    <a:pt x="385321" y="371891"/>
                  </a:lnTo>
                  <a:lnTo>
                    <a:pt x="333260" y="383165"/>
                  </a:lnTo>
                  <a:lnTo>
                    <a:pt x="277367" y="387095"/>
                  </a:lnTo>
                  <a:lnTo>
                    <a:pt x="221475" y="383165"/>
                  </a:lnTo>
                  <a:lnTo>
                    <a:pt x="169414" y="371891"/>
                  </a:lnTo>
                  <a:lnTo>
                    <a:pt x="122299" y="354051"/>
                  </a:lnTo>
                  <a:lnTo>
                    <a:pt x="81248" y="330422"/>
                  </a:lnTo>
                  <a:lnTo>
                    <a:pt x="47376" y="301780"/>
                  </a:lnTo>
                  <a:lnTo>
                    <a:pt x="21800" y="268902"/>
                  </a:lnTo>
                  <a:lnTo>
                    <a:pt x="5636" y="232566"/>
                  </a:lnTo>
                  <a:lnTo>
                    <a:pt x="0" y="193547"/>
                  </a:lnTo>
                  <a:close/>
                </a:path>
              </a:pathLst>
            </a:custGeom>
            <a:ln w="2285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8294623" y="4812538"/>
            <a:ext cx="114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5" dirty="0">
                <a:latin typeface="Trebuchet MS"/>
                <a:cs typeface="Trebuchet MS"/>
              </a:rPr>
              <a:t>8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78" name="object 7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173719" y="4525264"/>
            <a:ext cx="177926" cy="223900"/>
          </a:xfrm>
          <a:prstGeom prst="rect">
            <a:avLst/>
          </a:prstGeom>
        </p:spPr>
      </p:pic>
      <p:sp>
        <p:nvSpPr>
          <p:cNvPr id="79" name="object 7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/>
              <a:t>DATA</a:t>
            </a:r>
            <a:r>
              <a:rPr spc="-40" dirty="0"/>
              <a:t> </a:t>
            </a:r>
            <a:r>
              <a:rPr spc="20" dirty="0"/>
              <a:t>STRUCTURE</a:t>
            </a:r>
            <a:r>
              <a:rPr spc="-40" dirty="0"/>
              <a:t> </a:t>
            </a:r>
            <a:r>
              <a:rPr spc="105" dirty="0"/>
              <a:t>AND</a:t>
            </a:r>
            <a:r>
              <a:rPr spc="-35" dirty="0"/>
              <a:t> </a:t>
            </a:r>
            <a:r>
              <a:rPr spc="40" dirty="0"/>
              <a:t>ALGORITHM</a:t>
            </a: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</a:rPr>
              <a:t>CONT..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/>
              <a:t>DATA</a:t>
            </a:r>
            <a:r>
              <a:rPr spc="-40" dirty="0"/>
              <a:t> </a:t>
            </a:r>
            <a:r>
              <a:rPr spc="20" dirty="0"/>
              <a:t>STRUCTURE</a:t>
            </a:r>
            <a:r>
              <a:rPr spc="-40" dirty="0"/>
              <a:t> </a:t>
            </a:r>
            <a:r>
              <a:rPr spc="105" dirty="0"/>
              <a:t>AND</a:t>
            </a:r>
            <a:r>
              <a:rPr spc="-35" dirty="0"/>
              <a:t> </a:t>
            </a:r>
            <a:r>
              <a:rPr spc="40" dirty="0"/>
              <a:t>ALGORITHM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59993" y="2297684"/>
            <a:ext cx="10572115" cy="3460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solidFill>
                  <a:srgbClr val="3C3C3C"/>
                </a:solidFill>
                <a:latin typeface="SimSun"/>
                <a:cs typeface="SimSun"/>
              </a:rPr>
              <a:t>Case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70" dirty="0">
                <a:solidFill>
                  <a:srgbClr val="3C3C3C"/>
                </a:solidFill>
                <a:latin typeface="SimSun"/>
                <a:cs typeface="SimSun"/>
              </a:rPr>
              <a:t>3</a:t>
            </a:r>
            <a:r>
              <a:rPr sz="1800" spc="-165" dirty="0">
                <a:solidFill>
                  <a:srgbClr val="3C3C3C"/>
                </a:solidFill>
                <a:latin typeface="SimSun"/>
                <a:cs typeface="SimSun"/>
              </a:rPr>
              <a:t>: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90" dirty="0">
                <a:solidFill>
                  <a:srgbClr val="3C3C3C"/>
                </a:solidFill>
                <a:latin typeface="SimSun"/>
                <a:cs typeface="SimSun"/>
              </a:rPr>
              <a:t>Th</a:t>
            </a:r>
            <a:r>
              <a:rPr sz="1800" spc="9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00" dirty="0">
                <a:solidFill>
                  <a:srgbClr val="3C3C3C"/>
                </a:solidFill>
                <a:latin typeface="SimSun"/>
                <a:cs typeface="SimSun"/>
              </a:rPr>
              <a:t>no</a:t>
            </a:r>
            <a:r>
              <a:rPr sz="1800" spc="105" dirty="0">
                <a:solidFill>
                  <a:srgbClr val="3C3C3C"/>
                </a:solidFill>
                <a:latin typeface="SimSun"/>
                <a:cs typeface="SimSun"/>
              </a:rPr>
              <a:t>d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35" dirty="0">
                <a:solidFill>
                  <a:srgbClr val="3C3C3C"/>
                </a:solidFill>
                <a:latin typeface="SimSun"/>
                <a:cs typeface="SimSun"/>
              </a:rPr>
              <a:t>b</a:t>
            </a:r>
            <a:r>
              <a:rPr sz="1800" spc="4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45" dirty="0">
                <a:solidFill>
                  <a:srgbClr val="3C3C3C"/>
                </a:solidFill>
                <a:latin typeface="SimSun"/>
                <a:cs typeface="SimSun"/>
              </a:rPr>
              <a:t>d</a:t>
            </a:r>
            <a:r>
              <a:rPr sz="1800" spc="5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370" dirty="0">
                <a:solidFill>
                  <a:srgbClr val="3C3C3C"/>
                </a:solidFill>
                <a:latin typeface="SimSun"/>
                <a:cs typeface="SimSun"/>
              </a:rPr>
              <a:t>l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155" dirty="0">
                <a:solidFill>
                  <a:srgbClr val="3C3C3C"/>
                </a:solidFill>
                <a:latin typeface="SimSun"/>
                <a:cs typeface="SimSun"/>
              </a:rPr>
              <a:t>te</a:t>
            </a:r>
            <a:r>
              <a:rPr sz="1800" spc="114" dirty="0">
                <a:solidFill>
                  <a:srgbClr val="3C3C3C"/>
                </a:solidFill>
                <a:latin typeface="SimSun"/>
                <a:cs typeface="SimSun"/>
              </a:rPr>
              <a:t>d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65" dirty="0">
                <a:solidFill>
                  <a:srgbClr val="FF0000"/>
                </a:solidFill>
                <a:latin typeface="SimSun"/>
                <a:cs typeface="SimSun"/>
              </a:rPr>
              <a:t>h</a:t>
            </a:r>
            <a:r>
              <a:rPr sz="1800" spc="60" dirty="0">
                <a:solidFill>
                  <a:srgbClr val="FF0000"/>
                </a:solidFill>
                <a:latin typeface="SimSun"/>
                <a:cs typeface="SimSun"/>
              </a:rPr>
              <a:t>a</a:t>
            </a:r>
            <a:r>
              <a:rPr sz="1800" spc="-185" dirty="0">
                <a:solidFill>
                  <a:srgbClr val="FF0000"/>
                </a:solidFill>
                <a:latin typeface="SimSun"/>
                <a:cs typeface="SimSun"/>
              </a:rPr>
              <a:t>s</a:t>
            </a:r>
            <a:r>
              <a:rPr sz="1800" spc="-8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110" dirty="0">
                <a:solidFill>
                  <a:srgbClr val="FF0000"/>
                </a:solidFill>
                <a:latin typeface="SimSun"/>
                <a:cs typeface="SimSun"/>
              </a:rPr>
              <a:t>t</a:t>
            </a:r>
            <a:r>
              <a:rPr sz="1800" spc="100" dirty="0">
                <a:solidFill>
                  <a:srgbClr val="FF0000"/>
                </a:solidFill>
                <a:latin typeface="SimSun"/>
                <a:cs typeface="SimSun"/>
              </a:rPr>
              <a:t>w</a:t>
            </a:r>
            <a:r>
              <a:rPr sz="1800" spc="75" dirty="0">
                <a:solidFill>
                  <a:srgbClr val="FF0000"/>
                </a:solidFill>
                <a:latin typeface="SimSun"/>
                <a:cs typeface="SimSun"/>
              </a:rPr>
              <a:t>o</a:t>
            </a:r>
            <a:r>
              <a:rPr sz="1800" spc="-95" dirty="0">
                <a:solidFill>
                  <a:srgbClr val="FF0000"/>
                </a:solidFill>
                <a:latin typeface="SimSun"/>
                <a:cs typeface="SimSun"/>
              </a:rPr>
              <a:t> ch</a:t>
            </a:r>
            <a:r>
              <a:rPr sz="1800" spc="-105" dirty="0">
                <a:solidFill>
                  <a:srgbClr val="FF0000"/>
                </a:solidFill>
                <a:latin typeface="SimSun"/>
                <a:cs typeface="SimSun"/>
              </a:rPr>
              <a:t>i</a:t>
            </a:r>
            <a:r>
              <a:rPr sz="1800" spc="-370" dirty="0">
                <a:solidFill>
                  <a:srgbClr val="FF0000"/>
                </a:solidFill>
                <a:latin typeface="SimSun"/>
                <a:cs typeface="SimSun"/>
              </a:rPr>
              <a:t>l</a:t>
            </a:r>
            <a:r>
              <a:rPr sz="1800" spc="120" dirty="0">
                <a:solidFill>
                  <a:srgbClr val="FF0000"/>
                </a:solidFill>
                <a:latin typeface="SimSun"/>
                <a:cs typeface="SimSun"/>
              </a:rPr>
              <a:t>d</a:t>
            </a:r>
            <a:r>
              <a:rPr sz="1800" spc="-330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8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95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question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65" dirty="0">
                <a:solidFill>
                  <a:srgbClr val="FF0000"/>
                </a:solidFill>
                <a:latin typeface="SimSun"/>
                <a:cs typeface="SimSun"/>
              </a:rPr>
              <a:t>which</a:t>
            </a:r>
            <a:r>
              <a:rPr sz="1800" spc="-5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subtrees</a:t>
            </a:r>
            <a:r>
              <a:rPr sz="1800" spc="-9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SimSun"/>
                <a:cs typeface="SimSun"/>
              </a:rPr>
              <a:t>should</a:t>
            </a:r>
            <a:r>
              <a:rPr sz="1800" spc="-9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FF0000"/>
                </a:solidFill>
                <a:latin typeface="SimSun"/>
                <a:cs typeface="SimSun"/>
              </a:rPr>
              <a:t>the</a:t>
            </a:r>
            <a:r>
              <a:rPr sz="1800" spc="-7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50" dirty="0">
                <a:solidFill>
                  <a:srgbClr val="FF0000"/>
                </a:solidFill>
                <a:latin typeface="SimSun"/>
                <a:cs typeface="SimSun"/>
              </a:rPr>
              <a:t>parent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14" dirty="0">
                <a:solidFill>
                  <a:srgbClr val="FF0000"/>
                </a:solidFill>
                <a:latin typeface="SimSun"/>
                <a:cs typeface="SimSun"/>
              </a:rPr>
              <a:t>of</a:t>
            </a:r>
            <a:r>
              <a:rPr sz="1800" spc="-9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FF0000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70" dirty="0">
                <a:solidFill>
                  <a:srgbClr val="FF0000"/>
                </a:solidFill>
                <a:latin typeface="SimSun"/>
                <a:cs typeface="SimSun"/>
              </a:rPr>
              <a:t>deleted</a:t>
            </a:r>
            <a:r>
              <a:rPr sz="1800" spc="-9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FF0000"/>
                </a:solidFill>
                <a:latin typeface="SimSun"/>
                <a:cs typeface="SimSun"/>
              </a:rPr>
              <a:t>node</a:t>
            </a:r>
            <a:r>
              <a:rPr sz="1800" spc="-8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35" dirty="0">
                <a:solidFill>
                  <a:srgbClr val="FF0000"/>
                </a:solidFill>
                <a:latin typeface="SimSun"/>
                <a:cs typeface="SimSun"/>
              </a:rPr>
              <a:t>be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75" dirty="0">
                <a:solidFill>
                  <a:srgbClr val="FF0000"/>
                </a:solidFill>
                <a:latin typeface="SimSun"/>
                <a:cs typeface="SimSun"/>
              </a:rPr>
              <a:t>linked </a:t>
            </a:r>
            <a:r>
              <a:rPr sz="1800" spc="-155" dirty="0">
                <a:solidFill>
                  <a:srgbClr val="FF0000"/>
                </a:solidFill>
                <a:latin typeface="SimSun"/>
                <a:cs typeface="SimSun"/>
              </a:rPr>
              <a:t>to</a:t>
            </a:r>
            <a:r>
              <a:rPr sz="1800" spc="-155" dirty="0">
                <a:solidFill>
                  <a:srgbClr val="3C3C3C"/>
                </a:solidFill>
                <a:latin typeface="SimSun"/>
                <a:cs typeface="SimSun"/>
              </a:rPr>
              <a:t>,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85" dirty="0">
                <a:solidFill>
                  <a:srgbClr val="FF0000"/>
                </a:solidFill>
                <a:latin typeface="SimSun"/>
                <a:cs typeface="SimSun"/>
              </a:rPr>
              <a:t>what</a:t>
            </a:r>
            <a:r>
              <a:rPr sz="1800" spc="-6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SimSun"/>
                <a:cs typeface="SimSun"/>
              </a:rPr>
              <a:t>should</a:t>
            </a:r>
            <a:endParaRPr sz="1800">
              <a:latin typeface="SimSun"/>
              <a:cs typeface="SimSun"/>
            </a:endParaRPr>
          </a:p>
          <a:p>
            <a:pPr marL="318770">
              <a:lnSpc>
                <a:spcPct val="100000"/>
              </a:lnSpc>
              <a:spcBef>
                <a:spcPts val="870"/>
              </a:spcBef>
            </a:pPr>
            <a:r>
              <a:rPr sz="1800" spc="35" dirty="0">
                <a:solidFill>
                  <a:srgbClr val="FF0000"/>
                </a:solidFill>
                <a:latin typeface="SimSun"/>
                <a:cs typeface="SimSun"/>
              </a:rPr>
              <a:t>be</a:t>
            </a:r>
            <a:r>
              <a:rPr sz="1800" spc="-8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FF0000"/>
                </a:solidFill>
                <a:latin typeface="SimSun"/>
                <a:cs typeface="SimSun"/>
              </a:rPr>
              <a:t>done</a:t>
            </a:r>
            <a:r>
              <a:rPr sz="1800" spc="-9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SimSun"/>
                <a:cs typeface="SimSun"/>
              </a:rPr>
              <a:t>with</a:t>
            </a:r>
            <a:r>
              <a:rPr sz="1800" spc="-7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FF0000"/>
                </a:solidFill>
                <a:latin typeface="SimSun"/>
                <a:cs typeface="SimSun"/>
              </a:rPr>
              <a:t>the</a:t>
            </a:r>
            <a:r>
              <a:rPr sz="1800" spc="-6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FF0000"/>
                </a:solidFill>
                <a:latin typeface="SimSun"/>
                <a:cs typeface="SimSun"/>
              </a:rPr>
              <a:t>other</a:t>
            </a:r>
            <a:r>
              <a:rPr sz="1800" spc="-9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FF0000"/>
                </a:solidFill>
                <a:latin typeface="SimSun"/>
                <a:cs typeface="SimSun"/>
              </a:rPr>
              <a:t>subtrees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,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80" dirty="0">
                <a:solidFill>
                  <a:srgbClr val="3C3C3C"/>
                </a:solidFill>
                <a:latin typeface="SimSun"/>
                <a:cs typeface="SimSun"/>
              </a:rPr>
              <a:t>and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FF0000"/>
                </a:solidFill>
                <a:latin typeface="SimSun"/>
                <a:cs typeface="SimSun"/>
              </a:rPr>
              <a:t>where</a:t>
            </a:r>
            <a:r>
              <a:rPr sz="1800" spc="-7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SimSun"/>
                <a:cs typeface="SimSun"/>
              </a:rPr>
              <a:t>should</a:t>
            </a:r>
            <a:r>
              <a:rPr sz="1800" spc="-9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FF0000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SimSun"/>
                <a:cs typeface="SimSun"/>
              </a:rPr>
              <a:t>remaining</a:t>
            </a:r>
            <a:r>
              <a:rPr sz="1800" spc="-6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subtrees</a:t>
            </a:r>
            <a:r>
              <a:rPr sz="1800" spc="-10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35" dirty="0">
                <a:solidFill>
                  <a:srgbClr val="FF0000"/>
                </a:solidFill>
                <a:latin typeface="SimSun"/>
                <a:cs typeface="SimSun"/>
              </a:rPr>
              <a:t>be</a:t>
            </a:r>
            <a:r>
              <a:rPr sz="1800" spc="-7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10" dirty="0">
                <a:solidFill>
                  <a:srgbClr val="FF0000"/>
                </a:solidFill>
                <a:latin typeface="SimSun"/>
                <a:cs typeface="SimSun"/>
              </a:rPr>
              <a:t>linked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8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114" dirty="0">
                <a:solidFill>
                  <a:srgbClr val="3C3C3C"/>
                </a:solidFill>
                <a:latin typeface="SimSun"/>
                <a:cs typeface="SimSun"/>
              </a:rPr>
              <a:t>Method</a:t>
            </a:r>
            <a:r>
              <a:rPr sz="1800" spc="-14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70" dirty="0">
                <a:solidFill>
                  <a:srgbClr val="3C3C3C"/>
                </a:solidFill>
                <a:latin typeface="SimSun"/>
                <a:cs typeface="SimSun"/>
              </a:rPr>
              <a:t>1:</a:t>
            </a:r>
            <a:endParaRPr sz="1800">
              <a:latin typeface="SimSun"/>
              <a:cs typeface="SimSun"/>
            </a:endParaRPr>
          </a:p>
          <a:p>
            <a:pPr>
              <a:lnSpc>
                <a:spcPct val="100000"/>
              </a:lnSpc>
              <a:buClr>
                <a:srgbClr val="903062"/>
              </a:buClr>
              <a:buFont typeface="Cambria"/>
              <a:buChar char="◾"/>
            </a:pPr>
            <a:endParaRPr sz="1400">
              <a:latin typeface="SimSun"/>
              <a:cs typeface="SimSun"/>
            </a:endParaRPr>
          </a:p>
          <a:p>
            <a:pPr marL="641985" lvl="1" indent="-305435">
              <a:lnSpc>
                <a:spcPct val="100000"/>
              </a:lnSpc>
              <a:spcBef>
                <a:spcPts val="5"/>
              </a:spcBef>
              <a:buClr>
                <a:srgbClr val="903062"/>
              </a:buClr>
              <a:buSzPct val="90625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600" spc="185" dirty="0">
                <a:solidFill>
                  <a:srgbClr val="3C3C3C"/>
                </a:solidFill>
                <a:latin typeface="SimSun"/>
                <a:cs typeface="SimSun"/>
              </a:rPr>
              <a:t>Go</a:t>
            </a:r>
            <a:r>
              <a:rPr sz="16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95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6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right</a:t>
            </a:r>
            <a:r>
              <a:rPr sz="1600" b="1" spc="3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subtree</a:t>
            </a:r>
            <a:r>
              <a:rPr sz="1600" b="1" spc="3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11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 the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95" dirty="0">
                <a:solidFill>
                  <a:srgbClr val="3C3C3C"/>
                </a:solidFill>
                <a:latin typeface="SimSun"/>
                <a:cs typeface="SimSun"/>
              </a:rPr>
              <a:t>deleting</a:t>
            </a:r>
            <a:r>
              <a:rPr sz="1600" spc="-3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5" dirty="0">
                <a:solidFill>
                  <a:srgbClr val="3C3C3C"/>
                </a:solidFill>
                <a:latin typeface="SimSun"/>
                <a:cs typeface="SimSun"/>
              </a:rPr>
              <a:t>node,</a:t>
            </a:r>
            <a:endParaRPr sz="1600">
              <a:latin typeface="SimSun"/>
              <a:cs typeface="SimSun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903062"/>
              </a:buClr>
              <a:buFont typeface="Cambria"/>
              <a:buChar char="◾"/>
            </a:pPr>
            <a:endParaRPr sz="1350">
              <a:latin typeface="SimSun"/>
              <a:cs typeface="SimSun"/>
            </a:endParaRPr>
          </a:p>
          <a:p>
            <a:pPr marL="641985" lvl="1" indent="-305435">
              <a:lnSpc>
                <a:spcPct val="100000"/>
              </a:lnSpc>
              <a:spcBef>
                <a:spcPts val="5"/>
              </a:spcBef>
              <a:buClr>
                <a:srgbClr val="903062"/>
              </a:buClr>
              <a:buSzPct val="90625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600" spc="-114" dirty="0">
                <a:solidFill>
                  <a:srgbClr val="3C3C3C"/>
                </a:solidFill>
                <a:latin typeface="SimSun"/>
                <a:cs typeface="SimSun"/>
              </a:rPr>
              <a:t>Select</a:t>
            </a:r>
            <a:r>
              <a:rPr sz="1600" spc="-3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600" spc="-4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smallest</a:t>
            </a:r>
            <a:r>
              <a:rPr sz="1600" b="1" spc="3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60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6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05" dirty="0">
                <a:solidFill>
                  <a:srgbClr val="3C3C3C"/>
                </a:solidFill>
                <a:latin typeface="SimSun"/>
                <a:cs typeface="SimSun"/>
              </a:rPr>
              <a:t>called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85" dirty="0">
                <a:solidFill>
                  <a:srgbClr val="FF0000"/>
                </a:solidFill>
                <a:latin typeface="SimSun"/>
                <a:cs typeface="SimSun"/>
              </a:rPr>
              <a:t>in-order</a:t>
            </a:r>
            <a:r>
              <a:rPr sz="1600" spc="-3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70" dirty="0">
                <a:solidFill>
                  <a:srgbClr val="FF0000"/>
                </a:solidFill>
                <a:latin typeface="SimSun"/>
                <a:cs typeface="SimSun"/>
              </a:rPr>
              <a:t>successor</a:t>
            </a:r>
            <a:r>
              <a:rPr sz="1600" spc="-3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70" dirty="0">
                <a:solidFill>
                  <a:srgbClr val="3C3C3C"/>
                </a:solidFill>
                <a:latin typeface="SimSun"/>
                <a:cs typeface="SimSun"/>
              </a:rPr>
              <a:t>and</a:t>
            </a:r>
            <a:r>
              <a:rPr sz="16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5" dirty="0">
                <a:solidFill>
                  <a:srgbClr val="FF0000"/>
                </a:solidFill>
                <a:latin typeface="SimSun"/>
                <a:cs typeface="SimSun"/>
              </a:rPr>
              <a:t>Replace</a:t>
            </a:r>
            <a:r>
              <a:rPr sz="1600" spc="-2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10" dirty="0">
                <a:solidFill>
                  <a:srgbClr val="3C3C3C"/>
                </a:solidFill>
                <a:latin typeface="SimSun"/>
                <a:cs typeface="SimSun"/>
              </a:rPr>
              <a:t>with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95" dirty="0">
                <a:solidFill>
                  <a:srgbClr val="3C3C3C"/>
                </a:solidFill>
                <a:latin typeface="SimSun"/>
                <a:cs typeface="SimSun"/>
              </a:rPr>
              <a:t>deleting</a:t>
            </a:r>
            <a:r>
              <a:rPr sz="1600" spc="-2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5" dirty="0">
                <a:solidFill>
                  <a:srgbClr val="3C3C3C"/>
                </a:solidFill>
                <a:latin typeface="SimSun"/>
                <a:cs typeface="SimSun"/>
              </a:rPr>
              <a:t>node.</a:t>
            </a:r>
            <a:endParaRPr sz="1600">
              <a:latin typeface="SimSun"/>
              <a:cs typeface="SimSun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903062"/>
              </a:buClr>
              <a:buFont typeface="Cambria"/>
              <a:buChar char="◾"/>
            </a:pPr>
            <a:endParaRPr sz="1350">
              <a:latin typeface="SimSun"/>
              <a:cs typeface="SimSun"/>
            </a:endParaRPr>
          </a:p>
          <a:p>
            <a:pPr marL="641985" lvl="1" indent="-305435">
              <a:lnSpc>
                <a:spcPct val="100000"/>
              </a:lnSpc>
              <a:buClr>
                <a:srgbClr val="903062"/>
              </a:buClr>
              <a:buSzPct val="90625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600" spc="-280" dirty="0">
                <a:solidFill>
                  <a:srgbClr val="3C3C3C"/>
                </a:solidFill>
                <a:latin typeface="SimSun"/>
                <a:cs typeface="SimSun"/>
              </a:rPr>
              <a:t>If</a:t>
            </a:r>
            <a:r>
              <a:rPr sz="16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60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05" dirty="0">
                <a:solidFill>
                  <a:srgbClr val="3C3C3C"/>
                </a:solidFill>
                <a:latin typeface="SimSun"/>
                <a:cs typeface="SimSun"/>
              </a:rPr>
              <a:t>(</a:t>
            </a:r>
            <a:r>
              <a:rPr sz="1600" spc="-105" dirty="0">
                <a:solidFill>
                  <a:srgbClr val="FF0000"/>
                </a:solidFill>
                <a:latin typeface="SimSun"/>
                <a:cs typeface="SimSun"/>
              </a:rPr>
              <a:t>in-order</a:t>
            </a:r>
            <a:r>
              <a:rPr sz="1600" spc="-3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70" dirty="0">
                <a:solidFill>
                  <a:srgbClr val="FF0000"/>
                </a:solidFill>
                <a:latin typeface="SimSun"/>
                <a:cs typeface="SimSun"/>
              </a:rPr>
              <a:t>successor</a:t>
            </a:r>
            <a:r>
              <a:rPr sz="1600" spc="-2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SimSun"/>
                <a:cs typeface="SimSun"/>
              </a:rPr>
              <a:t>node</a:t>
            </a:r>
            <a:r>
              <a:rPr sz="1600" spc="-10" dirty="0">
                <a:solidFill>
                  <a:srgbClr val="3C3C3C"/>
                </a:solidFill>
                <a:latin typeface="SimSun"/>
                <a:cs typeface="SimSun"/>
              </a:rPr>
              <a:t>)</a:t>
            </a:r>
            <a:r>
              <a:rPr sz="1600" spc="-3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95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75" dirty="0">
                <a:solidFill>
                  <a:srgbClr val="3C3C3C"/>
                </a:solidFill>
                <a:latin typeface="SimSun"/>
                <a:cs typeface="SimSun"/>
              </a:rPr>
              <a:t>replace</a:t>
            </a:r>
            <a:r>
              <a:rPr sz="1600" spc="-4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600" spc="-4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95" dirty="0">
                <a:solidFill>
                  <a:srgbClr val="3C3C3C"/>
                </a:solidFill>
                <a:latin typeface="SimSun"/>
                <a:cs typeface="SimSun"/>
              </a:rPr>
              <a:t>deleting</a:t>
            </a:r>
            <a:r>
              <a:rPr sz="1600" spc="-1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60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600" spc="-4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SimSun"/>
                <a:cs typeface="SimSun"/>
              </a:rPr>
              <a:t>has</a:t>
            </a:r>
            <a:r>
              <a:rPr sz="1600" spc="-6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125" dirty="0">
                <a:solidFill>
                  <a:srgbClr val="FF0000"/>
                </a:solidFill>
                <a:latin typeface="SimSun"/>
                <a:cs typeface="SimSun"/>
              </a:rPr>
              <a:t>right</a:t>
            </a:r>
            <a:r>
              <a:rPr sz="1600" spc="-4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130" dirty="0">
                <a:solidFill>
                  <a:srgbClr val="FF0000"/>
                </a:solidFill>
                <a:latin typeface="SimSun"/>
                <a:cs typeface="SimSun"/>
              </a:rPr>
              <a:t>child</a:t>
            </a:r>
            <a:r>
              <a:rPr sz="1600" spc="-130" dirty="0">
                <a:solidFill>
                  <a:srgbClr val="3C3C3C"/>
                </a:solidFill>
                <a:latin typeface="SimSun"/>
                <a:cs typeface="SimSun"/>
              </a:rPr>
              <a:t>,</a:t>
            </a:r>
            <a:r>
              <a:rPr sz="1600" spc="-3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145" dirty="0">
                <a:solidFill>
                  <a:srgbClr val="3C3C3C"/>
                </a:solidFill>
                <a:latin typeface="SimSun"/>
                <a:cs typeface="SimSun"/>
              </a:rPr>
              <a:t>make</a:t>
            </a:r>
            <a:r>
              <a:rPr sz="16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60" dirty="0">
                <a:solidFill>
                  <a:srgbClr val="3C3C3C"/>
                </a:solidFill>
                <a:latin typeface="SimSun"/>
                <a:cs typeface="SimSun"/>
              </a:rPr>
              <a:t>this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60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600" spc="-4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10" dirty="0">
                <a:solidFill>
                  <a:srgbClr val="FF0000"/>
                </a:solidFill>
                <a:latin typeface="SimSun"/>
                <a:cs typeface="SimSun"/>
              </a:rPr>
              <a:t>a</a:t>
            </a:r>
            <a:r>
              <a:rPr sz="1600" spc="-7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229" dirty="0">
                <a:solidFill>
                  <a:srgbClr val="FF0000"/>
                </a:solidFill>
                <a:latin typeface="SimSun"/>
                <a:cs typeface="SimSun"/>
              </a:rPr>
              <a:t>left</a:t>
            </a:r>
            <a:endParaRPr sz="1600">
              <a:latin typeface="SimSun"/>
              <a:cs typeface="SimSun"/>
            </a:endParaRPr>
          </a:p>
          <a:p>
            <a:pPr marL="641985">
              <a:lnSpc>
                <a:spcPct val="100000"/>
              </a:lnSpc>
              <a:spcBef>
                <a:spcPts val="770"/>
              </a:spcBef>
            </a:pPr>
            <a:r>
              <a:rPr sz="1600" spc="30" dirty="0">
                <a:solidFill>
                  <a:srgbClr val="FF0000"/>
                </a:solidFill>
                <a:latin typeface="SimSun"/>
                <a:cs typeface="SimSun"/>
              </a:rPr>
              <a:t>c</a:t>
            </a:r>
            <a:r>
              <a:rPr sz="1600" spc="20" dirty="0">
                <a:solidFill>
                  <a:srgbClr val="FF0000"/>
                </a:solidFill>
                <a:latin typeface="SimSun"/>
                <a:cs typeface="SimSun"/>
              </a:rPr>
              <a:t>h</a:t>
            </a:r>
            <a:r>
              <a:rPr sz="1600" spc="-330" dirty="0">
                <a:solidFill>
                  <a:srgbClr val="FF0000"/>
                </a:solidFill>
                <a:latin typeface="SimSun"/>
                <a:cs typeface="SimSun"/>
              </a:rPr>
              <a:t>i</a:t>
            </a:r>
            <a:r>
              <a:rPr sz="1600" spc="-340" dirty="0">
                <a:solidFill>
                  <a:srgbClr val="FF0000"/>
                </a:solidFill>
                <a:latin typeface="SimSun"/>
                <a:cs typeface="SimSun"/>
              </a:rPr>
              <a:t>l</a:t>
            </a:r>
            <a:r>
              <a:rPr sz="1600" spc="100" dirty="0">
                <a:solidFill>
                  <a:srgbClr val="FF0000"/>
                </a:solidFill>
                <a:latin typeface="SimSun"/>
                <a:cs typeface="SimSun"/>
              </a:rPr>
              <a:t>d</a:t>
            </a:r>
            <a:r>
              <a:rPr sz="1600" spc="-5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60" dirty="0">
                <a:solidFill>
                  <a:srgbClr val="FF0000"/>
                </a:solidFill>
                <a:latin typeface="SimSun"/>
                <a:cs typeface="SimSun"/>
              </a:rPr>
              <a:t>o</a:t>
            </a:r>
            <a:r>
              <a:rPr sz="1600" spc="-280" dirty="0">
                <a:solidFill>
                  <a:srgbClr val="FF0000"/>
                </a:solidFill>
                <a:latin typeface="SimSun"/>
                <a:cs typeface="SimSun"/>
              </a:rPr>
              <a:t>f</a:t>
            </a:r>
            <a:r>
              <a:rPr sz="1600" spc="-6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295" dirty="0">
                <a:solidFill>
                  <a:srgbClr val="FF0000"/>
                </a:solidFill>
                <a:latin typeface="SimSun"/>
                <a:cs typeface="SimSun"/>
              </a:rPr>
              <a:t>i</a:t>
            </a:r>
            <a:r>
              <a:rPr sz="1600" spc="-300" dirty="0">
                <a:solidFill>
                  <a:srgbClr val="FF0000"/>
                </a:solidFill>
                <a:latin typeface="SimSun"/>
                <a:cs typeface="SimSun"/>
              </a:rPr>
              <a:t>t</a:t>
            </a:r>
            <a:r>
              <a:rPr sz="1600" spc="-165" dirty="0">
                <a:solidFill>
                  <a:srgbClr val="FF0000"/>
                </a:solidFill>
                <a:latin typeface="SimSun"/>
                <a:cs typeface="SimSun"/>
              </a:rPr>
              <a:t>s</a:t>
            </a:r>
            <a:r>
              <a:rPr sz="1600" spc="-6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15" dirty="0">
                <a:solidFill>
                  <a:srgbClr val="FF0000"/>
                </a:solidFill>
                <a:latin typeface="SimSun"/>
                <a:cs typeface="SimSun"/>
              </a:rPr>
              <a:t>grand</a:t>
            </a:r>
            <a:r>
              <a:rPr sz="1600" spc="-7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85" dirty="0">
                <a:solidFill>
                  <a:srgbClr val="FF0000"/>
                </a:solidFill>
                <a:latin typeface="SimSun"/>
                <a:cs typeface="SimSun"/>
              </a:rPr>
              <a:t>p</a:t>
            </a:r>
            <a:r>
              <a:rPr sz="1600" spc="-20" dirty="0">
                <a:solidFill>
                  <a:srgbClr val="FF0000"/>
                </a:solidFill>
                <a:latin typeface="SimSun"/>
                <a:cs typeface="SimSun"/>
              </a:rPr>
              <a:t>are</a:t>
            </a:r>
            <a:r>
              <a:rPr sz="1600" spc="-30" dirty="0">
                <a:solidFill>
                  <a:srgbClr val="FF0000"/>
                </a:solidFill>
                <a:latin typeface="SimSun"/>
                <a:cs typeface="SimSun"/>
              </a:rPr>
              <a:t>n</a:t>
            </a:r>
            <a:r>
              <a:rPr sz="1600" spc="-260" dirty="0">
                <a:solidFill>
                  <a:srgbClr val="FF0000"/>
                </a:solidFill>
                <a:latin typeface="SimSun"/>
                <a:cs typeface="SimSun"/>
              </a:rPr>
              <a:t>t</a:t>
            </a:r>
            <a:endParaRPr sz="16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372" y="694944"/>
            <a:ext cx="5839079" cy="321259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36038" y="808685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23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6441" y="1538986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latin typeface="Trebuchet MS"/>
                <a:cs typeface="Trebuchet MS"/>
              </a:rPr>
              <a:t>5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70126" y="2268473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latin typeface="Trebuchet MS"/>
                <a:cs typeface="Trebuchet MS"/>
              </a:rPr>
              <a:t>9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5706" y="2268473"/>
            <a:ext cx="1924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75" dirty="0">
                <a:latin typeface="Trebuchet MS"/>
                <a:cs typeface="Trebuchet MS"/>
              </a:rPr>
              <a:t>-</a:t>
            </a:r>
            <a:r>
              <a:rPr sz="1600" spc="-45" dirty="0">
                <a:latin typeface="Trebuchet MS"/>
                <a:cs typeface="Trebuchet MS"/>
              </a:rPr>
              <a:t>1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3568" y="3075812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latin typeface="Trebuchet MS"/>
                <a:cs typeface="Trebuchet MS"/>
              </a:rPr>
              <a:t>8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96766" y="1538986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34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69916" y="2268473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56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38673" y="3075812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73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6014" y="2268473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30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737608" y="853821"/>
            <a:ext cx="1018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>
                <a:latin typeface="SimSun"/>
                <a:cs typeface="SimSun"/>
              </a:rPr>
              <a:t>Delete</a:t>
            </a:r>
            <a:r>
              <a:rPr spc="-160" dirty="0">
                <a:latin typeface="SimSun"/>
                <a:cs typeface="SimSun"/>
              </a:rPr>
              <a:t> </a:t>
            </a:r>
            <a:r>
              <a:rPr spc="65" dirty="0">
                <a:latin typeface="SimSun"/>
                <a:cs typeface="SimSun"/>
              </a:rPr>
              <a:t>34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159379" y="3075812"/>
            <a:ext cx="1898014" cy="837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5435">
              <a:lnSpc>
                <a:spcPct val="100000"/>
              </a:lnSpc>
              <a:spcBef>
                <a:spcPts val="95"/>
              </a:spcBef>
              <a:tabLst>
                <a:tab pos="976630" algn="l"/>
              </a:tabLst>
            </a:pPr>
            <a:r>
              <a:rPr sz="2400" spc="-60" baseline="1736" dirty="0">
                <a:latin typeface="Trebuchet MS"/>
                <a:cs typeface="Trebuchet MS"/>
              </a:rPr>
              <a:t>32	</a:t>
            </a:r>
            <a:r>
              <a:rPr sz="1600" spc="-40" dirty="0">
                <a:latin typeface="Trebuchet MS"/>
                <a:cs typeface="Trebuchet MS"/>
              </a:rPr>
              <a:t>41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-130" dirty="0">
                <a:solidFill>
                  <a:srgbClr val="00AFEF"/>
                </a:solidFill>
                <a:latin typeface="SimSun"/>
                <a:cs typeface="SimSun"/>
              </a:rPr>
              <a:t>i</a:t>
            </a:r>
            <a:r>
              <a:rPr sz="1800" spc="-125" dirty="0">
                <a:solidFill>
                  <a:srgbClr val="00AFEF"/>
                </a:solidFill>
                <a:latin typeface="SimSun"/>
                <a:cs typeface="SimSun"/>
              </a:rPr>
              <a:t>n</a:t>
            </a:r>
            <a:r>
              <a:rPr sz="1800" spc="-245" dirty="0">
                <a:solidFill>
                  <a:srgbClr val="00AFEF"/>
                </a:solidFill>
                <a:latin typeface="SimSun"/>
                <a:cs typeface="SimSun"/>
              </a:rPr>
              <a:t>-</a:t>
            </a:r>
            <a:r>
              <a:rPr sz="1800" spc="-60" dirty="0">
                <a:solidFill>
                  <a:srgbClr val="00AFEF"/>
                </a:solidFill>
                <a:latin typeface="SimSun"/>
                <a:cs typeface="SimSun"/>
              </a:rPr>
              <a:t>o</a:t>
            </a:r>
            <a:r>
              <a:rPr sz="1800" spc="-55" dirty="0">
                <a:solidFill>
                  <a:srgbClr val="00AFEF"/>
                </a:solidFill>
                <a:latin typeface="SimSun"/>
                <a:cs typeface="SimSun"/>
              </a:rPr>
              <a:t>r</a:t>
            </a:r>
            <a:r>
              <a:rPr sz="1800" spc="45" dirty="0">
                <a:solidFill>
                  <a:srgbClr val="00AFEF"/>
                </a:solidFill>
                <a:latin typeface="SimSun"/>
                <a:cs typeface="SimSun"/>
              </a:rPr>
              <a:t>d</a:t>
            </a:r>
            <a:r>
              <a:rPr sz="1800" spc="50" dirty="0">
                <a:solidFill>
                  <a:srgbClr val="00AFEF"/>
                </a:solidFill>
                <a:latin typeface="SimSun"/>
                <a:cs typeface="SimSun"/>
              </a:rPr>
              <a:t>e</a:t>
            </a:r>
            <a:r>
              <a:rPr sz="1800" spc="-200" dirty="0">
                <a:solidFill>
                  <a:srgbClr val="00AFEF"/>
                </a:solidFill>
                <a:latin typeface="SimSun"/>
                <a:cs typeface="SimSun"/>
              </a:rPr>
              <a:t>r</a:t>
            </a:r>
            <a:r>
              <a:rPr sz="1800" spc="-105" dirty="0">
                <a:solidFill>
                  <a:srgbClr val="00AFEF"/>
                </a:solidFill>
                <a:latin typeface="SimSun"/>
                <a:cs typeface="SimSun"/>
              </a:rPr>
              <a:t> </a:t>
            </a:r>
            <a:r>
              <a:rPr sz="1800" spc="-45" dirty="0">
                <a:solidFill>
                  <a:srgbClr val="00AFEF"/>
                </a:solidFill>
                <a:latin typeface="SimSun"/>
                <a:cs typeface="SimSun"/>
              </a:rPr>
              <a:t>succ</a:t>
            </a:r>
            <a:r>
              <a:rPr sz="1800" spc="-40" dirty="0">
                <a:solidFill>
                  <a:srgbClr val="00AFEF"/>
                </a:solidFill>
                <a:latin typeface="SimSun"/>
                <a:cs typeface="SimSun"/>
              </a:rPr>
              <a:t>e</a:t>
            </a:r>
            <a:r>
              <a:rPr sz="1800" spc="-185" dirty="0">
                <a:solidFill>
                  <a:srgbClr val="00AFEF"/>
                </a:solidFill>
                <a:latin typeface="SimSun"/>
                <a:cs typeface="SimSun"/>
              </a:rPr>
              <a:t>s</a:t>
            </a:r>
            <a:r>
              <a:rPr sz="1800" spc="-180" dirty="0">
                <a:solidFill>
                  <a:srgbClr val="00AFEF"/>
                </a:solidFill>
                <a:latin typeface="SimSun"/>
                <a:cs typeface="SimSun"/>
              </a:rPr>
              <a:t>s</a:t>
            </a:r>
            <a:r>
              <a:rPr sz="1800" spc="-60" dirty="0">
                <a:solidFill>
                  <a:srgbClr val="00AFEF"/>
                </a:solidFill>
                <a:latin typeface="SimSun"/>
                <a:cs typeface="SimSun"/>
              </a:rPr>
              <a:t>or</a:t>
            </a:r>
            <a:endParaRPr sz="1800">
              <a:latin typeface="SimSun"/>
              <a:cs typeface="SimSu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308347" y="1802904"/>
            <a:ext cx="1781175" cy="511809"/>
            <a:chOff x="4308347" y="1802904"/>
            <a:chExt cx="1781175" cy="511809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08347" y="1802904"/>
              <a:ext cx="1303781" cy="51128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06567" y="1802904"/>
              <a:ext cx="389394" cy="51128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0387" y="1802904"/>
              <a:ext cx="698753" cy="511289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4449571" y="1843785"/>
            <a:ext cx="1500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solidFill>
                  <a:srgbClr val="4D1334"/>
                </a:solidFill>
                <a:latin typeface="SimSun"/>
                <a:cs typeface="SimSun"/>
              </a:rPr>
              <a:t>Right</a:t>
            </a:r>
            <a:r>
              <a:rPr sz="1800" spc="-114" dirty="0">
                <a:solidFill>
                  <a:srgbClr val="4D1334"/>
                </a:solidFill>
                <a:latin typeface="SimSun"/>
                <a:cs typeface="SimSun"/>
              </a:rPr>
              <a:t> </a:t>
            </a:r>
            <a:r>
              <a:rPr sz="1800" spc="-95" dirty="0">
                <a:solidFill>
                  <a:srgbClr val="4D1334"/>
                </a:solidFill>
                <a:latin typeface="SimSun"/>
                <a:cs typeface="SimSun"/>
              </a:rPr>
              <a:t>sub-tree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364473" y="846582"/>
            <a:ext cx="547370" cy="501650"/>
          </a:xfrm>
          <a:custGeom>
            <a:avLst/>
            <a:gdLst/>
            <a:ahLst/>
            <a:cxnLst/>
            <a:rect l="l" t="t" r="r" b="b"/>
            <a:pathLst>
              <a:path w="547370" h="501650">
                <a:moveTo>
                  <a:pt x="0" y="250697"/>
                </a:moveTo>
                <a:lnTo>
                  <a:pt x="4405" y="205641"/>
                </a:lnTo>
                <a:lnTo>
                  <a:pt x="17108" y="163232"/>
                </a:lnTo>
                <a:lnTo>
                  <a:pt x="37337" y="124177"/>
                </a:lnTo>
                <a:lnTo>
                  <a:pt x="64321" y="89187"/>
                </a:lnTo>
                <a:lnTo>
                  <a:pt x="97288" y="58969"/>
                </a:lnTo>
                <a:lnTo>
                  <a:pt x="135466" y="34233"/>
                </a:lnTo>
                <a:lnTo>
                  <a:pt x="178085" y="15687"/>
                </a:lnTo>
                <a:lnTo>
                  <a:pt x="224372" y="4039"/>
                </a:lnTo>
                <a:lnTo>
                  <a:pt x="273557" y="0"/>
                </a:lnTo>
                <a:lnTo>
                  <a:pt x="322743" y="4039"/>
                </a:lnTo>
                <a:lnTo>
                  <a:pt x="369030" y="15687"/>
                </a:lnTo>
                <a:lnTo>
                  <a:pt x="411649" y="34233"/>
                </a:lnTo>
                <a:lnTo>
                  <a:pt x="449827" y="58969"/>
                </a:lnTo>
                <a:lnTo>
                  <a:pt x="482794" y="89187"/>
                </a:lnTo>
                <a:lnTo>
                  <a:pt x="509778" y="124177"/>
                </a:lnTo>
                <a:lnTo>
                  <a:pt x="530007" y="163232"/>
                </a:lnTo>
                <a:lnTo>
                  <a:pt x="542710" y="205641"/>
                </a:lnTo>
                <a:lnTo>
                  <a:pt x="547116" y="250697"/>
                </a:lnTo>
                <a:lnTo>
                  <a:pt x="542710" y="295754"/>
                </a:lnTo>
                <a:lnTo>
                  <a:pt x="530007" y="338163"/>
                </a:lnTo>
                <a:lnTo>
                  <a:pt x="509778" y="377218"/>
                </a:lnTo>
                <a:lnTo>
                  <a:pt x="482794" y="412208"/>
                </a:lnTo>
                <a:lnTo>
                  <a:pt x="449827" y="442426"/>
                </a:lnTo>
                <a:lnTo>
                  <a:pt x="411649" y="467162"/>
                </a:lnTo>
                <a:lnTo>
                  <a:pt x="369030" y="485708"/>
                </a:lnTo>
                <a:lnTo>
                  <a:pt x="322743" y="497356"/>
                </a:lnTo>
                <a:lnTo>
                  <a:pt x="273557" y="501395"/>
                </a:lnTo>
                <a:lnTo>
                  <a:pt x="224372" y="497356"/>
                </a:lnTo>
                <a:lnTo>
                  <a:pt x="178085" y="485708"/>
                </a:lnTo>
                <a:lnTo>
                  <a:pt x="135466" y="467162"/>
                </a:lnTo>
                <a:lnTo>
                  <a:pt x="97288" y="442426"/>
                </a:lnTo>
                <a:lnTo>
                  <a:pt x="64321" y="412208"/>
                </a:lnTo>
                <a:lnTo>
                  <a:pt x="37337" y="377218"/>
                </a:lnTo>
                <a:lnTo>
                  <a:pt x="17108" y="338163"/>
                </a:lnTo>
                <a:lnTo>
                  <a:pt x="4405" y="295754"/>
                </a:lnTo>
                <a:lnTo>
                  <a:pt x="0" y="250697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523858" y="950213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23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162800" y="1565147"/>
            <a:ext cx="4171950" cy="1511300"/>
            <a:chOff x="7162800" y="1565147"/>
            <a:chExt cx="4171950" cy="1511300"/>
          </a:xfrm>
        </p:grpSpPr>
        <p:sp>
          <p:nvSpPr>
            <p:cNvPr id="22" name="object 22"/>
            <p:cNvSpPr/>
            <p:nvPr/>
          </p:nvSpPr>
          <p:spPr>
            <a:xfrm>
              <a:off x="7174229" y="1576577"/>
              <a:ext cx="547370" cy="501650"/>
            </a:xfrm>
            <a:custGeom>
              <a:avLst/>
              <a:gdLst/>
              <a:ahLst/>
              <a:cxnLst/>
              <a:rect l="l" t="t" r="r" b="b"/>
              <a:pathLst>
                <a:path w="547370" h="501650">
                  <a:moveTo>
                    <a:pt x="0" y="250698"/>
                  </a:moveTo>
                  <a:lnTo>
                    <a:pt x="4405" y="205641"/>
                  </a:lnTo>
                  <a:lnTo>
                    <a:pt x="17108" y="163232"/>
                  </a:lnTo>
                  <a:lnTo>
                    <a:pt x="37337" y="124177"/>
                  </a:lnTo>
                  <a:lnTo>
                    <a:pt x="64321" y="89187"/>
                  </a:lnTo>
                  <a:lnTo>
                    <a:pt x="97288" y="58969"/>
                  </a:lnTo>
                  <a:lnTo>
                    <a:pt x="135466" y="34233"/>
                  </a:lnTo>
                  <a:lnTo>
                    <a:pt x="178085" y="15687"/>
                  </a:lnTo>
                  <a:lnTo>
                    <a:pt x="224372" y="4039"/>
                  </a:lnTo>
                  <a:lnTo>
                    <a:pt x="273558" y="0"/>
                  </a:lnTo>
                  <a:lnTo>
                    <a:pt x="322743" y="4039"/>
                  </a:lnTo>
                  <a:lnTo>
                    <a:pt x="369030" y="15687"/>
                  </a:lnTo>
                  <a:lnTo>
                    <a:pt x="411649" y="34233"/>
                  </a:lnTo>
                  <a:lnTo>
                    <a:pt x="449827" y="58969"/>
                  </a:lnTo>
                  <a:lnTo>
                    <a:pt x="482794" y="89187"/>
                  </a:lnTo>
                  <a:lnTo>
                    <a:pt x="509778" y="124177"/>
                  </a:lnTo>
                  <a:lnTo>
                    <a:pt x="530007" y="163232"/>
                  </a:lnTo>
                  <a:lnTo>
                    <a:pt x="542710" y="205641"/>
                  </a:lnTo>
                  <a:lnTo>
                    <a:pt x="547116" y="250698"/>
                  </a:lnTo>
                  <a:lnTo>
                    <a:pt x="542710" y="295754"/>
                  </a:lnTo>
                  <a:lnTo>
                    <a:pt x="530007" y="338163"/>
                  </a:lnTo>
                  <a:lnTo>
                    <a:pt x="509778" y="377218"/>
                  </a:lnTo>
                  <a:lnTo>
                    <a:pt x="482794" y="412208"/>
                  </a:lnTo>
                  <a:lnTo>
                    <a:pt x="449827" y="442426"/>
                  </a:lnTo>
                  <a:lnTo>
                    <a:pt x="411649" y="467162"/>
                  </a:lnTo>
                  <a:lnTo>
                    <a:pt x="369030" y="485708"/>
                  </a:lnTo>
                  <a:lnTo>
                    <a:pt x="322743" y="497356"/>
                  </a:lnTo>
                  <a:lnTo>
                    <a:pt x="273558" y="501396"/>
                  </a:lnTo>
                  <a:lnTo>
                    <a:pt x="224372" y="497356"/>
                  </a:lnTo>
                  <a:lnTo>
                    <a:pt x="178085" y="485708"/>
                  </a:lnTo>
                  <a:lnTo>
                    <a:pt x="135466" y="467162"/>
                  </a:lnTo>
                  <a:lnTo>
                    <a:pt x="97288" y="442426"/>
                  </a:lnTo>
                  <a:lnTo>
                    <a:pt x="64321" y="412208"/>
                  </a:lnTo>
                  <a:lnTo>
                    <a:pt x="37337" y="377218"/>
                  </a:lnTo>
                  <a:lnTo>
                    <a:pt x="17108" y="338163"/>
                  </a:lnTo>
                  <a:lnTo>
                    <a:pt x="4405" y="295754"/>
                  </a:lnTo>
                  <a:lnTo>
                    <a:pt x="0" y="250698"/>
                  </a:lnTo>
                  <a:close/>
                </a:path>
              </a:pathLst>
            </a:custGeom>
            <a:ln w="22860">
              <a:solidFill>
                <a:srgbClr val="4060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156060" y="2725292"/>
              <a:ext cx="179070" cy="351155"/>
            </a:xfrm>
            <a:custGeom>
              <a:avLst/>
              <a:gdLst/>
              <a:ahLst/>
              <a:cxnLst/>
              <a:rect l="l" t="t" r="r" b="b"/>
              <a:pathLst>
                <a:path w="179070" h="351155">
                  <a:moveTo>
                    <a:pt x="138727" y="285781"/>
                  </a:moveTo>
                  <a:lnTo>
                    <a:pt x="110236" y="299974"/>
                  </a:lnTo>
                  <a:lnTo>
                    <a:pt x="178308" y="351155"/>
                  </a:lnTo>
                  <a:lnTo>
                    <a:pt x="178455" y="301625"/>
                  </a:lnTo>
                  <a:lnTo>
                    <a:pt x="149733" y="301625"/>
                  </a:lnTo>
                  <a:lnTo>
                    <a:pt x="145923" y="300355"/>
                  </a:lnTo>
                  <a:lnTo>
                    <a:pt x="144399" y="297180"/>
                  </a:lnTo>
                  <a:lnTo>
                    <a:pt x="138727" y="285781"/>
                  </a:lnTo>
                  <a:close/>
                </a:path>
                <a:path w="179070" h="351155">
                  <a:moveTo>
                    <a:pt x="150066" y="280132"/>
                  </a:moveTo>
                  <a:lnTo>
                    <a:pt x="138727" y="285781"/>
                  </a:lnTo>
                  <a:lnTo>
                    <a:pt x="144399" y="297180"/>
                  </a:lnTo>
                  <a:lnTo>
                    <a:pt x="145923" y="300355"/>
                  </a:lnTo>
                  <a:lnTo>
                    <a:pt x="149733" y="301625"/>
                  </a:lnTo>
                  <a:lnTo>
                    <a:pt x="152908" y="299974"/>
                  </a:lnTo>
                  <a:lnTo>
                    <a:pt x="156083" y="298450"/>
                  </a:lnTo>
                  <a:lnTo>
                    <a:pt x="157353" y="294640"/>
                  </a:lnTo>
                  <a:lnTo>
                    <a:pt x="155702" y="291465"/>
                  </a:lnTo>
                  <a:lnTo>
                    <a:pt x="150066" y="280132"/>
                  </a:lnTo>
                  <a:close/>
                </a:path>
                <a:path w="179070" h="351155">
                  <a:moveTo>
                    <a:pt x="178562" y="265938"/>
                  </a:moveTo>
                  <a:lnTo>
                    <a:pt x="150066" y="280132"/>
                  </a:lnTo>
                  <a:lnTo>
                    <a:pt x="155702" y="291465"/>
                  </a:lnTo>
                  <a:lnTo>
                    <a:pt x="157353" y="294640"/>
                  </a:lnTo>
                  <a:lnTo>
                    <a:pt x="156083" y="298450"/>
                  </a:lnTo>
                  <a:lnTo>
                    <a:pt x="152908" y="299974"/>
                  </a:lnTo>
                  <a:lnTo>
                    <a:pt x="149733" y="301625"/>
                  </a:lnTo>
                  <a:lnTo>
                    <a:pt x="178455" y="301625"/>
                  </a:lnTo>
                  <a:lnTo>
                    <a:pt x="178562" y="265938"/>
                  </a:lnTo>
                  <a:close/>
                </a:path>
                <a:path w="179070" h="351155">
                  <a:moveTo>
                    <a:pt x="7493" y="0"/>
                  </a:moveTo>
                  <a:lnTo>
                    <a:pt x="4445" y="1524"/>
                  </a:lnTo>
                  <a:lnTo>
                    <a:pt x="1270" y="3175"/>
                  </a:lnTo>
                  <a:lnTo>
                    <a:pt x="0" y="6985"/>
                  </a:lnTo>
                  <a:lnTo>
                    <a:pt x="138727" y="285781"/>
                  </a:lnTo>
                  <a:lnTo>
                    <a:pt x="150066" y="280132"/>
                  </a:lnTo>
                  <a:lnTo>
                    <a:pt x="12954" y="4445"/>
                  </a:lnTo>
                  <a:lnTo>
                    <a:pt x="11303" y="1270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4512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384160" y="1679829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latin typeface="Trebuchet MS"/>
                <a:cs typeface="Trebuchet MS"/>
              </a:rPr>
              <a:t>5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748778" y="2306573"/>
            <a:ext cx="546100" cy="500380"/>
          </a:xfrm>
          <a:custGeom>
            <a:avLst/>
            <a:gdLst/>
            <a:ahLst/>
            <a:cxnLst/>
            <a:rect l="l" t="t" r="r" b="b"/>
            <a:pathLst>
              <a:path w="546100" h="500380">
                <a:moveTo>
                  <a:pt x="0" y="249936"/>
                </a:moveTo>
                <a:lnTo>
                  <a:pt x="4396" y="205006"/>
                </a:lnTo>
                <a:lnTo>
                  <a:pt x="17071" y="162719"/>
                </a:lnTo>
                <a:lnTo>
                  <a:pt x="37253" y="123782"/>
                </a:lnTo>
                <a:lnTo>
                  <a:pt x="64171" y="88900"/>
                </a:lnTo>
                <a:lnTo>
                  <a:pt x="97053" y="58777"/>
                </a:lnTo>
                <a:lnTo>
                  <a:pt x="135128" y="34120"/>
                </a:lnTo>
                <a:lnTo>
                  <a:pt x="177624" y="15635"/>
                </a:lnTo>
                <a:lnTo>
                  <a:pt x="223770" y="4026"/>
                </a:lnTo>
                <a:lnTo>
                  <a:pt x="272796" y="0"/>
                </a:lnTo>
                <a:lnTo>
                  <a:pt x="321821" y="4026"/>
                </a:lnTo>
                <a:lnTo>
                  <a:pt x="367967" y="15635"/>
                </a:lnTo>
                <a:lnTo>
                  <a:pt x="410463" y="34120"/>
                </a:lnTo>
                <a:lnTo>
                  <a:pt x="448538" y="58777"/>
                </a:lnTo>
                <a:lnTo>
                  <a:pt x="481420" y="88900"/>
                </a:lnTo>
                <a:lnTo>
                  <a:pt x="508338" y="123782"/>
                </a:lnTo>
                <a:lnTo>
                  <a:pt x="528520" y="162719"/>
                </a:lnTo>
                <a:lnTo>
                  <a:pt x="541195" y="205006"/>
                </a:lnTo>
                <a:lnTo>
                  <a:pt x="545592" y="249936"/>
                </a:lnTo>
                <a:lnTo>
                  <a:pt x="541195" y="294865"/>
                </a:lnTo>
                <a:lnTo>
                  <a:pt x="528520" y="337152"/>
                </a:lnTo>
                <a:lnTo>
                  <a:pt x="508338" y="376089"/>
                </a:lnTo>
                <a:lnTo>
                  <a:pt x="481420" y="410971"/>
                </a:lnTo>
                <a:lnTo>
                  <a:pt x="448538" y="441094"/>
                </a:lnTo>
                <a:lnTo>
                  <a:pt x="410463" y="465751"/>
                </a:lnTo>
                <a:lnTo>
                  <a:pt x="367967" y="484236"/>
                </a:lnTo>
                <a:lnTo>
                  <a:pt x="321821" y="495845"/>
                </a:lnTo>
                <a:lnTo>
                  <a:pt x="272796" y="499872"/>
                </a:lnTo>
                <a:lnTo>
                  <a:pt x="223770" y="495845"/>
                </a:lnTo>
                <a:lnTo>
                  <a:pt x="177624" y="484236"/>
                </a:lnTo>
                <a:lnTo>
                  <a:pt x="135128" y="465751"/>
                </a:lnTo>
                <a:lnTo>
                  <a:pt x="97053" y="441094"/>
                </a:lnTo>
                <a:lnTo>
                  <a:pt x="64171" y="410972"/>
                </a:lnTo>
                <a:lnTo>
                  <a:pt x="37253" y="376089"/>
                </a:lnTo>
                <a:lnTo>
                  <a:pt x="17071" y="337152"/>
                </a:lnTo>
                <a:lnTo>
                  <a:pt x="4396" y="294865"/>
                </a:lnTo>
                <a:lnTo>
                  <a:pt x="0" y="249936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957819" y="2408885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9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508242" y="2306573"/>
            <a:ext cx="546100" cy="500380"/>
          </a:xfrm>
          <a:custGeom>
            <a:avLst/>
            <a:gdLst/>
            <a:ahLst/>
            <a:cxnLst/>
            <a:rect l="l" t="t" r="r" b="b"/>
            <a:pathLst>
              <a:path w="546100" h="500380">
                <a:moveTo>
                  <a:pt x="0" y="249936"/>
                </a:moveTo>
                <a:lnTo>
                  <a:pt x="4396" y="205006"/>
                </a:lnTo>
                <a:lnTo>
                  <a:pt x="17071" y="162719"/>
                </a:lnTo>
                <a:lnTo>
                  <a:pt x="37253" y="123782"/>
                </a:lnTo>
                <a:lnTo>
                  <a:pt x="64171" y="88900"/>
                </a:lnTo>
                <a:lnTo>
                  <a:pt x="97053" y="58777"/>
                </a:lnTo>
                <a:lnTo>
                  <a:pt x="135128" y="34120"/>
                </a:lnTo>
                <a:lnTo>
                  <a:pt x="177624" y="15635"/>
                </a:lnTo>
                <a:lnTo>
                  <a:pt x="223770" y="4026"/>
                </a:lnTo>
                <a:lnTo>
                  <a:pt x="272796" y="0"/>
                </a:lnTo>
                <a:lnTo>
                  <a:pt x="321821" y="4026"/>
                </a:lnTo>
                <a:lnTo>
                  <a:pt x="367967" y="15635"/>
                </a:lnTo>
                <a:lnTo>
                  <a:pt x="410463" y="34120"/>
                </a:lnTo>
                <a:lnTo>
                  <a:pt x="448538" y="58777"/>
                </a:lnTo>
                <a:lnTo>
                  <a:pt x="481420" y="88900"/>
                </a:lnTo>
                <a:lnTo>
                  <a:pt x="508338" y="123782"/>
                </a:lnTo>
                <a:lnTo>
                  <a:pt x="528520" y="162719"/>
                </a:lnTo>
                <a:lnTo>
                  <a:pt x="541195" y="205006"/>
                </a:lnTo>
                <a:lnTo>
                  <a:pt x="545591" y="249936"/>
                </a:lnTo>
                <a:lnTo>
                  <a:pt x="541195" y="294865"/>
                </a:lnTo>
                <a:lnTo>
                  <a:pt x="528520" y="337152"/>
                </a:lnTo>
                <a:lnTo>
                  <a:pt x="508338" y="376089"/>
                </a:lnTo>
                <a:lnTo>
                  <a:pt x="481420" y="410971"/>
                </a:lnTo>
                <a:lnTo>
                  <a:pt x="448538" y="441094"/>
                </a:lnTo>
                <a:lnTo>
                  <a:pt x="410463" y="465751"/>
                </a:lnTo>
                <a:lnTo>
                  <a:pt x="367967" y="484236"/>
                </a:lnTo>
                <a:lnTo>
                  <a:pt x="321821" y="495845"/>
                </a:lnTo>
                <a:lnTo>
                  <a:pt x="272796" y="499872"/>
                </a:lnTo>
                <a:lnTo>
                  <a:pt x="223770" y="495845"/>
                </a:lnTo>
                <a:lnTo>
                  <a:pt x="177624" y="484236"/>
                </a:lnTo>
                <a:lnTo>
                  <a:pt x="135128" y="465751"/>
                </a:lnTo>
                <a:lnTo>
                  <a:pt x="97053" y="441094"/>
                </a:lnTo>
                <a:lnTo>
                  <a:pt x="64171" y="410972"/>
                </a:lnTo>
                <a:lnTo>
                  <a:pt x="37253" y="376089"/>
                </a:lnTo>
                <a:lnTo>
                  <a:pt x="17071" y="337152"/>
                </a:lnTo>
                <a:lnTo>
                  <a:pt x="4396" y="294865"/>
                </a:lnTo>
                <a:lnTo>
                  <a:pt x="0" y="249936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683502" y="2408885"/>
            <a:ext cx="1930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80" dirty="0">
                <a:latin typeface="Trebuchet MS"/>
                <a:cs typeface="Trebuchet MS"/>
              </a:rPr>
              <a:t>-</a:t>
            </a:r>
            <a:r>
              <a:rPr sz="1600" spc="-40" dirty="0">
                <a:latin typeface="Trebuchet MS"/>
                <a:cs typeface="Trebuchet MS"/>
              </a:rPr>
              <a:t>1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201661" y="3112770"/>
            <a:ext cx="547370" cy="501650"/>
          </a:xfrm>
          <a:custGeom>
            <a:avLst/>
            <a:gdLst/>
            <a:ahLst/>
            <a:cxnLst/>
            <a:rect l="l" t="t" r="r" b="b"/>
            <a:pathLst>
              <a:path w="547370" h="501650">
                <a:moveTo>
                  <a:pt x="0" y="250697"/>
                </a:moveTo>
                <a:lnTo>
                  <a:pt x="4405" y="205641"/>
                </a:lnTo>
                <a:lnTo>
                  <a:pt x="17108" y="163232"/>
                </a:lnTo>
                <a:lnTo>
                  <a:pt x="37337" y="124177"/>
                </a:lnTo>
                <a:lnTo>
                  <a:pt x="64321" y="89187"/>
                </a:lnTo>
                <a:lnTo>
                  <a:pt x="97288" y="58969"/>
                </a:lnTo>
                <a:lnTo>
                  <a:pt x="135466" y="34233"/>
                </a:lnTo>
                <a:lnTo>
                  <a:pt x="178085" y="15687"/>
                </a:lnTo>
                <a:lnTo>
                  <a:pt x="224372" y="4039"/>
                </a:lnTo>
                <a:lnTo>
                  <a:pt x="273558" y="0"/>
                </a:lnTo>
                <a:lnTo>
                  <a:pt x="322743" y="4039"/>
                </a:lnTo>
                <a:lnTo>
                  <a:pt x="369030" y="15687"/>
                </a:lnTo>
                <a:lnTo>
                  <a:pt x="411649" y="34233"/>
                </a:lnTo>
                <a:lnTo>
                  <a:pt x="449827" y="58969"/>
                </a:lnTo>
                <a:lnTo>
                  <a:pt x="482794" y="89187"/>
                </a:lnTo>
                <a:lnTo>
                  <a:pt x="509778" y="124177"/>
                </a:lnTo>
                <a:lnTo>
                  <a:pt x="530007" y="163232"/>
                </a:lnTo>
                <a:lnTo>
                  <a:pt x="542710" y="205641"/>
                </a:lnTo>
                <a:lnTo>
                  <a:pt x="547116" y="250697"/>
                </a:lnTo>
                <a:lnTo>
                  <a:pt x="542710" y="295754"/>
                </a:lnTo>
                <a:lnTo>
                  <a:pt x="530007" y="338163"/>
                </a:lnTo>
                <a:lnTo>
                  <a:pt x="509778" y="377218"/>
                </a:lnTo>
                <a:lnTo>
                  <a:pt x="482794" y="412208"/>
                </a:lnTo>
                <a:lnTo>
                  <a:pt x="449827" y="442426"/>
                </a:lnTo>
                <a:lnTo>
                  <a:pt x="411649" y="467162"/>
                </a:lnTo>
                <a:lnTo>
                  <a:pt x="369030" y="485708"/>
                </a:lnTo>
                <a:lnTo>
                  <a:pt x="322743" y="497356"/>
                </a:lnTo>
                <a:lnTo>
                  <a:pt x="273558" y="501395"/>
                </a:lnTo>
                <a:lnTo>
                  <a:pt x="224372" y="497356"/>
                </a:lnTo>
                <a:lnTo>
                  <a:pt x="178085" y="485708"/>
                </a:lnTo>
                <a:lnTo>
                  <a:pt x="135466" y="467162"/>
                </a:lnTo>
                <a:lnTo>
                  <a:pt x="97288" y="442426"/>
                </a:lnTo>
                <a:lnTo>
                  <a:pt x="64321" y="412208"/>
                </a:lnTo>
                <a:lnTo>
                  <a:pt x="37337" y="377218"/>
                </a:lnTo>
                <a:lnTo>
                  <a:pt x="17108" y="338163"/>
                </a:lnTo>
                <a:lnTo>
                  <a:pt x="4405" y="295754"/>
                </a:lnTo>
                <a:lnTo>
                  <a:pt x="0" y="250697"/>
                </a:lnTo>
                <a:close/>
              </a:path>
            </a:pathLst>
          </a:custGeom>
          <a:ln w="22859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411339" y="3216910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latin typeface="Trebuchet MS"/>
                <a:cs typeface="Trebuchet MS"/>
              </a:rPr>
              <a:t>8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624821" y="1576577"/>
            <a:ext cx="547370" cy="501650"/>
          </a:xfrm>
          <a:custGeom>
            <a:avLst/>
            <a:gdLst/>
            <a:ahLst/>
            <a:cxnLst/>
            <a:rect l="l" t="t" r="r" b="b"/>
            <a:pathLst>
              <a:path w="547370" h="501650">
                <a:moveTo>
                  <a:pt x="0" y="250698"/>
                </a:moveTo>
                <a:lnTo>
                  <a:pt x="4405" y="205641"/>
                </a:lnTo>
                <a:lnTo>
                  <a:pt x="17108" y="163232"/>
                </a:lnTo>
                <a:lnTo>
                  <a:pt x="37337" y="124177"/>
                </a:lnTo>
                <a:lnTo>
                  <a:pt x="64321" y="89187"/>
                </a:lnTo>
                <a:lnTo>
                  <a:pt x="97288" y="58969"/>
                </a:lnTo>
                <a:lnTo>
                  <a:pt x="135466" y="34233"/>
                </a:lnTo>
                <a:lnTo>
                  <a:pt x="178085" y="15687"/>
                </a:lnTo>
                <a:lnTo>
                  <a:pt x="224372" y="4039"/>
                </a:lnTo>
                <a:lnTo>
                  <a:pt x="273557" y="0"/>
                </a:lnTo>
                <a:lnTo>
                  <a:pt x="322743" y="4039"/>
                </a:lnTo>
                <a:lnTo>
                  <a:pt x="369030" y="15687"/>
                </a:lnTo>
                <a:lnTo>
                  <a:pt x="411649" y="34233"/>
                </a:lnTo>
                <a:lnTo>
                  <a:pt x="449827" y="58969"/>
                </a:lnTo>
                <a:lnTo>
                  <a:pt x="482794" y="89187"/>
                </a:lnTo>
                <a:lnTo>
                  <a:pt x="509778" y="124177"/>
                </a:lnTo>
                <a:lnTo>
                  <a:pt x="530007" y="163232"/>
                </a:lnTo>
                <a:lnTo>
                  <a:pt x="542710" y="205641"/>
                </a:lnTo>
                <a:lnTo>
                  <a:pt x="547116" y="250698"/>
                </a:lnTo>
                <a:lnTo>
                  <a:pt x="542710" y="295754"/>
                </a:lnTo>
                <a:lnTo>
                  <a:pt x="530007" y="338163"/>
                </a:lnTo>
                <a:lnTo>
                  <a:pt x="509778" y="377218"/>
                </a:lnTo>
                <a:lnTo>
                  <a:pt x="482794" y="412208"/>
                </a:lnTo>
                <a:lnTo>
                  <a:pt x="449827" y="442426"/>
                </a:lnTo>
                <a:lnTo>
                  <a:pt x="411649" y="467162"/>
                </a:lnTo>
                <a:lnTo>
                  <a:pt x="369030" y="485708"/>
                </a:lnTo>
                <a:lnTo>
                  <a:pt x="322743" y="497356"/>
                </a:lnTo>
                <a:lnTo>
                  <a:pt x="273557" y="501396"/>
                </a:lnTo>
                <a:lnTo>
                  <a:pt x="224372" y="497356"/>
                </a:lnTo>
                <a:lnTo>
                  <a:pt x="178085" y="485708"/>
                </a:lnTo>
                <a:lnTo>
                  <a:pt x="135466" y="467162"/>
                </a:lnTo>
                <a:lnTo>
                  <a:pt x="97288" y="442426"/>
                </a:lnTo>
                <a:lnTo>
                  <a:pt x="64321" y="412208"/>
                </a:lnTo>
                <a:lnTo>
                  <a:pt x="37337" y="377218"/>
                </a:lnTo>
                <a:lnTo>
                  <a:pt x="17108" y="338163"/>
                </a:lnTo>
                <a:lnTo>
                  <a:pt x="4405" y="295754"/>
                </a:lnTo>
                <a:lnTo>
                  <a:pt x="0" y="250698"/>
                </a:lnTo>
                <a:close/>
              </a:path>
            </a:pathLst>
          </a:custGeom>
          <a:ln w="2286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9784206" y="1679829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41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0686288" y="2295144"/>
            <a:ext cx="570230" cy="523240"/>
            <a:chOff x="10686288" y="2295144"/>
            <a:chExt cx="570230" cy="523240"/>
          </a:xfrm>
        </p:grpSpPr>
        <p:sp>
          <p:nvSpPr>
            <p:cNvPr id="34" name="object 34"/>
            <p:cNvSpPr/>
            <p:nvPr/>
          </p:nvSpPr>
          <p:spPr>
            <a:xfrm>
              <a:off x="10697718" y="2306574"/>
              <a:ext cx="547370" cy="500380"/>
            </a:xfrm>
            <a:custGeom>
              <a:avLst/>
              <a:gdLst/>
              <a:ahLst/>
              <a:cxnLst/>
              <a:rect l="l" t="t" r="r" b="b"/>
              <a:pathLst>
                <a:path w="547370" h="500380">
                  <a:moveTo>
                    <a:pt x="273557" y="0"/>
                  </a:moveTo>
                  <a:lnTo>
                    <a:pt x="224372" y="4026"/>
                  </a:lnTo>
                  <a:lnTo>
                    <a:pt x="178085" y="15635"/>
                  </a:lnTo>
                  <a:lnTo>
                    <a:pt x="135466" y="34120"/>
                  </a:lnTo>
                  <a:lnTo>
                    <a:pt x="97288" y="58777"/>
                  </a:lnTo>
                  <a:lnTo>
                    <a:pt x="64321" y="88900"/>
                  </a:lnTo>
                  <a:lnTo>
                    <a:pt x="37337" y="123782"/>
                  </a:lnTo>
                  <a:lnTo>
                    <a:pt x="17108" y="162719"/>
                  </a:lnTo>
                  <a:lnTo>
                    <a:pt x="4405" y="205006"/>
                  </a:lnTo>
                  <a:lnTo>
                    <a:pt x="0" y="249936"/>
                  </a:lnTo>
                  <a:lnTo>
                    <a:pt x="4405" y="294865"/>
                  </a:lnTo>
                  <a:lnTo>
                    <a:pt x="17108" y="337152"/>
                  </a:lnTo>
                  <a:lnTo>
                    <a:pt x="37337" y="376089"/>
                  </a:lnTo>
                  <a:lnTo>
                    <a:pt x="64321" y="410972"/>
                  </a:lnTo>
                  <a:lnTo>
                    <a:pt x="97288" y="441094"/>
                  </a:lnTo>
                  <a:lnTo>
                    <a:pt x="135466" y="465751"/>
                  </a:lnTo>
                  <a:lnTo>
                    <a:pt x="178085" y="484236"/>
                  </a:lnTo>
                  <a:lnTo>
                    <a:pt x="224372" y="495845"/>
                  </a:lnTo>
                  <a:lnTo>
                    <a:pt x="273557" y="499872"/>
                  </a:lnTo>
                  <a:lnTo>
                    <a:pt x="322743" y="495845"/>
                  </a:lnTo>
                  <a:lnTo>
                    <a:pt x="369030" y="484236"/>
                  </a:lnTo>
                  <a:lnTo>
                    <a:pt x="411649" y="465751"/>
                  </a:lnTo>
                  <a:lnTo>
                    <a:pt x="449827" y="441094"/>
                  </a:lnTo>
                  <a:lnTo>
                    <a:pt x="482794" y="410971"/>
                  </a:lnTo>
                  <a:lnTo>
                    <a:pt x="509777" y="376089"/>
                  </a:lnTo>
                  <a:lnTo>
                    <a:pt x="530007" y="337152"/>
                  </a:lnTo>
                  <a:lnTo>
                    <a:pt x="542710" y="294865"/>
                  </a:lnTo>
                  <a:lnTo>
                    <a:pt x="547115" y="249936"/>
                  </a:lnTo>
                  <a:lnTo>
                    <a:pt x="542710" y="205006"/>
                  </a:lnTo>
                  <a:lnTo>
                    <a:pt x="530007" y="162719"/>
                  </a:lnTo>
                  <a:lnTo>
                    <a:pt x="509777" y="123782"/>
                  </a:lnTo>
                  <a:lnTo>
                    <a:pt x="482794" y="88900"/>
                  </a:lnTo>
                  <a:lnTo>
                    <a:pt x="449827" y="58777"/>
                  </a:lnTo>
                  <a:lnTo>
                    <a:pt x="411649" y="34120"/>
                  </a:lnTo>
                  <a:lnTo>
                    <a:pt x="369030" y="15635"/>
                  </a:lnTo>
                  <a:lnTo>
                    <a:pt x="322743" y="4026"/>
                  </a:lnTo>
                  <a:lnTo>
                    <a:pt x="2735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697718" y="2306574"/>
              <a:ext cx="547370" cy="500380"/>
            </a:xfrm>
            <a:custGeom>
              <a:avLst/>
              <a:gdLst/>
              <a:ahLst/>
              <a:cxnLst/>
              <a:rect l="l" t="t" r="r" b="b"/>
              <a:pathLst>
                <a:path w="547370" h="500380">
                  <a:moveTo>
                    <a:pt x="0" y="249936"/>
                  </a:moveTo>
                  <a:lnTo>
                    <a:pt x="4405" y="205006"/>
                  </a:lnTo>
                  <a:lnTo>
                    <a:pt x="17108" y="162719"/>
                  </a:lnTo>
                  <a:lnTo>
                    <a:pt x="37337" y="123782"/>
                  </a:lnTo>
                  <a:lnTo>
                    <a:pt x="64321" y="88900"/>
                  </a:lnTo>
                  <a:lnTo>
                    <a:pt x="97288" y="58777"/>
                  </a:lnTo>
                  <a:lnTo>
                    <a:pt x="135466" y="34120"/>
                  </a:lnTo>
                  <a:lnTo>
                    <a:pt x="178085" y="15635"/>
                  </a:lnTo>
                  <a:lnTo>
                    <a:pt x="224372" y="4026"/>
                  </a:lnTo>
                  <a:lnTo>
                    <a:pt x="273557" y="0"/>
                  </a:lnTo>
                  <a:lnTo>
                    <a:pt x="322743" y="4026"/>
                  </a:lnTo>
                  <a:lnTo>
                    <a:pt x="369030" y="15635"/>
                  </a:lnTo>
                  <a:lnTo>
                    <a:pt x="411649" y="34120"/>
                  </a:lnTo>
                  <a:lnTo>
                    <a:pt x="449827" y="58777"/>
                  </a:lnTo>
                  <a:lnTo>
                    <a:pt x="482794" y="88900"/>
                  </a:lnTo>
                  <a:lnTo>
                    <a:pt x="509777" y="123782"/>
                  </a:lnTo>
                  <a:lnTo>
                    <a:pt x="530007" y="162719"/>
                  </a:lnTo>
                  <a:lnTo>
                    <a:pt x="542710" y="205006"/>
                  </a:lnTo>
                  <a:lnTo>
                    <a:pt x="547115" y="249936"/>
                  </a:lnTo>
                  <a:lnTo>
                    <a:pt x="542710" y="294865"/>
                  </a:lnTo>
                  <a:lnTo>
                    <a:pt x="530007" y="337152"/>
                  </a:lnTo>
                  <a:lnTo>
                    <a:pt x="509777" y="376089"/>
                  </a:lnTo>
                  <a:lnTo>
                    <a:pt x="482794" y="410971"/>
                  </a:lnTo>
                  <a:lnTo>
                    <a:pt x="449827" y="441094"/>
                  </a:lnTo>
                  <a:lnTo>
                    <a:pt x="411649" y="465751"/>
                  </a:lnTo>
                  <a:lnTo>
                    <a:pt x="369030" y="484236"/>
                  </a:lnTo>
                  <a:lnTo>
                    <a:pt x="322743" y="495845"/>
                  </a:lnTo>
                  <a:lnTo>
                    <a:pt x="273557" y="499872"/>
                  </a:lnTo>
                  <a:lnTo>
                    <a:pt x="224372" y="495845"/>
                  </a:lnTo>
                  <a:lnTo>
                    <a:pt x="178085" y="484236"/>
                  </a:lnTo>
                  <a:lnTo>
                    <a:pt x="135466" y="465751"/>
                  </a:lnTo>
                  <a:lnTo>
                    <a:pt x="97288" y="441094"/>
                  </a:lnTo>
                  <a:lnTo>
                    <a:pt x="64321" y="410972"/>
                  </a:lnTo>
                  <a:lnTo>
                    <a:pt x="37337" y="376089"/>
                  </a:lnTo>
                  <a:lnTo>
                    <a:pt x="17108" y="337152"/>
                  </a:lnTo>
                  <a:lnTo>
                    <a:pt x="4405" y="294865"/>
                  </a:lnTo>
                  <a:lnTo>
                    <a:pt x="0" y="249936"/>
                  </a:lnTo>
                  <a:close/>
                </a:path>
              </a:pathLst>
            </a:custGeom>
            <a:ln w="22860">
              <a:solidFill>
                <a:srgbClr val="2F4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0857738" y="2408885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56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1167109" y="3112770"/>
            <a:ext cx="546100" cy="501650"/>
          </a:xfrm>
          <a:custGeom>
            <a:avLst/>
            <a:gdLst/>
            <a:ahLst/>
            <a:cxnLst/>
            <a:rect l="l" t="t" r="r" b="b"/>
            <a:pathLst>
              <a:path w="546100" h="501650">
                <a:moveTo>
                  <a:pt x="0" y="250697"/>
                </a:moveTo>
                <a:lnTo>
                  <a:pt x="4396" y="205641"/>
                </a:lnTo>
                <a:lnTo>
                  <a:pt x="17071" y="163232"/>
                </a:lnTo>
                <a:lnTo>
                  <a:pt x="37253" y="124177"/>
                </a:lnTo>
                <a:lnTo>
                  <a:pt x="64171" y="89187"/>
                </a:lnTo>
                <a:lnTo>
                  <a:pt x="97053" y="58969"/>
                </a:lnTo>
                <a:lnTo>
                  <a:pt x="135128" y="34233"/>
                </a:lnTo>
                <a:lnTo>
                  <a:pt x="177624" y="15687"/>
                </a:lnTo>
                <a:lnTo>
                  <a:pt x="223770" y="4039"/>
                </a:lnTo>
                <a:lnTo>
                  <a:pt x="272796" y="0"/>
                </a:lnTo>
                <a:lnTo>
                  <a:pt x="321821" y="4039"/>
                </a:lnTo>
                <a:lnTo>
                  <a:pt x="367967" y="15687"/>
                </a:lnTo>
                <a:lnTo>
                  <a:pt x="410463" y="34233"/>
                </a:lnTo>
                <a:lnTo>
                  <a:pt x="448538" y="58969"/>
                </a:lnTo>
                <a:lnTo>
                  <a:pt x="481420" y="89187"/>
                </a:lnTo>
                <a:lnTo>
                  <a:pt x="508338" y="124177"/>
                </a:lnTo>
                <a:lnTo>
                  <a:pt x="528520" y="163232"/>
                </a:lnTo>
                <a:lnTo>
                  <a:pt x="541195" y="205641"/>
                </a:lnTo>
                <a:lnTo>
                  <a:pt x="545592" y="250697"/>
                </a:lnTo>
                <a:lnTo>
                  <a:pt x="541195" y="295754"/>
                </a:lnTo>
                <a:lnTo>
                  <a:pt x="528520" y="338163"/>
                </a:lnTo>
                <a:lnTo>
                  <a:pt x="508338" y="377218"/>
                </a:lnTo>
                <a:lnTo>
                  <a:pt x="481420" y="412208"/>
                </a:lnTo>
                <a:lnTo>
                  <a:pt x="448538" y="442426"/>
                </a:lnTo>
                <a:lnTo>
                  <a:pt x="410463" y="467162"/>
                </a:lnTo>
                <a:lnTo>
                  <a:pt x="367967" y="485708"/>
                </a:lnTo>
                <a:lnTo>
                  <a:pt x="321821" y="497356"/>
                </a:lnTo>
                <a:lnTo>
                  <a:pt x="272796" y="501395"/>
                </a:lnTo>
                <a:lnTo>
                  <a:pt x="223770" y="497356"/>
                </a:lnTo>
                <a:lnTo>
                  <a:pt x="177624" y="485708"/>
                </a:lnTo>
                <a:lnTo>
                  <a:pt x="135128" y="467162"/>
                </a:lnTo>
                <a:lnTo>
                  <a:pt x="97053" y="442426"/>
                </a:lnTo>
                <a:lnTo>
                  <a:pt x="64171" y="412208"/>
                </a:lnTo>
                <a:lnTo>
                  <a:pt x="37253" y="377218"/>
                </a:lnTo>
                <a:lnTo>
                  <a:pt x="17071" y="338163"/>
                </a:lnTo>
                <a:lnTo>
                  <a:pt x="4396" y="295754"/>
                </a:lnTo>
                <a:lnTo>
                  <a:pt x="0" y="250697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1326494" y="3216910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73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934450" y="2306573"/>
            <a:ext cx="547370" cy="500380"/>
          </a:xfrm>
          <a:custGeom>
            <a:avLst/>
            <a:gdLst/>
            <a:ahLst/>
            <a:cxnLst/>
            <a:rect l="l" t="t" r="r" b="b"/>
            <a:pathLst>
              <a:path w="547370" h="500380">
                <a:moveTo>
                  <a:pt x="0" y="249936"/>
                </a:moveTo>
                <a:lnTo>
                  <a:pt x="4405" y="205006"/>
                </a:lnTo>
                <a:lnTo>
                  <a:pt x="17108" y="162719"/>
                </a:lnTo>
                <a:lnTo>
                  <a:pt x="37337" y="123782"/>
                </a:lnTo>
                <a:lnTo>
                  <a:pt x="64321" y="88900"/>
                </a:lnTo>
                <a:lnTo>
                  <a:pt x="97288" y="58777"/>
                </a:lnTo>
                <a:lnTo>
                  <a:pt x="135466" y="34120"/>
                </a:lnTo>
                <a:lnTo>
                  <a:pt x="178085" y="15635"/>
                </a:lnTo>
                <a:lnTo>
                  <a:pt x="224372" y="4026"/>
                </a:lnTo>
                <a:lnTo>
                  <a:pt x="273557" y="0"/>
                </a:lnTo>
                <a:lnTo>
                  <a:pt x="322743" y="4026"/>
                </a:lnTo>
                <a:lnTo>
                  <a:pt x="369030" y="15635"/>
                </a:lnTo>
                <a:lnTo>
                  <a:pt x="411649" y="34120"/>
                </a:lnTo>
                <a:lnTo>
                  <a:pt x="449827" y="58777"/>
                </a:lnTo>
                <a:lnTo>
                  <a:pt x="482794" y="88900"/>
                </a:lnTo>
                <a:lnTo>
                  <a:pt x="509778" y="123782"/>
                </a:lnTo>
                <a:lnTo>
                  <a:pt x="530007" y="162719"/>
                </a:lnTo>
                <a:lnTo>
                  <a:pt x="542710" y="205006"/>
                </a:lnTo>
                <a:lnTo>
                  <a:pt x="547116" y="249936"/>
                </a:lnTo>
                <a:lnTo>
                  <a:pt x="542710" y="294865"/>
                </a:lnTo>
                <a:lnTo>
                  <a:pt x="530007" y="337152"/>
                </a:lnTo>
                <a:lnTo>
                  <a:pt x="509778" y="376089"/>
                </a:lnTo>
                <a:lnTo>
                  <a:pt x="482794" y="410971"/>
                </a:lnTo>
                <a:lnTo>
                  <a:pt x="449827" y="441094"/>
                </a:lnTo>
                <a:lnTo>
                  <a:pt x="411649" y="465751"/>
                </a:lnTo>
                <a:lnTo>
                  <a:pt x="369030" y="484236"/>
                </a:lnTo>
                <a:lnTo>
                  <a:pt x="322743" y="495845"/>
                </a:lnTo>
                <a:lnTo>
                  <a:pt x="273557" y="499872"/>
                </a:lnTo>
                <a:lnTo>
                  <a:pt x="224372" y="495845"/>
                </a:lnTo>
                <a:lnTo>
                  <a:pt x="178085" y="484236"/>
                </a:lnTo>
                <a:lnTo>
                  <a:pt x="135466" y="465751"/>
                </a:lnTo>
                <a:lnTo>
                  <a:pt x="97288" y="441094"/>
                </a:lnTo>
                <a:lnTo>
                  <a:pt x="64321" y="410972"/>
                </a:lnTo>
                <a:lnTo>
                  <a:pt x="37337" y="376089"/>
                </a:lnTo>
                <a:lnTo>
                  <a:pt x="17108" y="337152"/>
                </a:lnTo>
                <a:lnTo>
                  <a:pt x="4405" y="294865"/>
                </a:lnTo>
                <a:lnTo>
                  <a:pt x="0" y="249936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093834" y="2408885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30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9481566" y="3103626"/>
            <a:ext cx="546100" cy="501650"/>
          </a:xfrm>
          <a:custGeom>
            <a:avLst/>
            <a:gdLst/>
            <a:ahLst/>
            <a:cxnLst/>
            <a:rect l="l" t="t" r="r" b="b"/>
            <a:pathLst>
              <a:path w="546100" h="501650">
                <a:moveTo>
                  <a:pt x="0" y="250698"/>
                </a:moveTo>
                <a:lnTo>
                  <a:pt x="4396" y="205641"/>
                </a:lnTo>
                <a:lnTo>
                  <a:pt x="17071" y="163232"/>
                </a:lnTo>
                <a:lnTo>
                  <a:pt x="37253" y="124177"/>
                </a:lnTo>
                <a:lnTo>
                  <a:pt x="64171" y="89187"/>
                </a:lnTo>
                <a:lnTo>
                  <a:pt x="97053" y="58969"/>
                </a:lnTo>
                <a:lnTo>
                  <a:pt x="135127" y="34233"/>
                </a:lnTo>
                <a:lnTo>
                  <a:pt x="177624" y="15687"/>
                </a:lnTo>
                <a:lnTo>
                  <a:pt x="223770" y="4039"/>
                </a:lnTo>
                <a:lnTo>
                  <a:pt x="272795" y="0"/>
                </a:lnTo>
                <a:lnTo>
                  <a:pt x="321821" y="4039"/>
                </a:lnTo>
                <a:lnTo>
                  <a:pt x="367967" y="15687"/>
                </a:lnTo>
                <a:lnTo>
                  <a:pt x="410463" y="34233"/>
                </a:lnTo>
                <a:lnTo>
                  <a:pt x="448538" y="58969"/>
                </a:lnTo>
                <a:lnTo>
                  <a:pt x="481420" y="89187"/>
                </a:lnTo>
                <a:lnTo>
                  <a:pt x="508338" y="124177"/>
                </a:lnTo>
                <a:lnTo>
                  <a:pt x="528520" y="163232"/>
                </a:lnTo>
                <a:lnTo>
                  <a:pt x="541195" y="205641"/>
                </a:lnTo>
                <a:lnTo>
                  <a:pt x="545591" y="250698"/>
                </a:lnTo>
                <a:lnTo>
                  <a:pt x="541195" y="295754"/>
                </a:lnTo>
                <a:lnTo>
                  <a:pt x="528520" y="338163"/>
                </a:lnTo>
                <a:lnTo>
                  <a:pt x="508338" y="377218"/>
                </a:lnTo>
                <a:lnTo>
                  <a:pt x="481420" y="412208"/>
                </a:lnTo>
                <a:lnTo>
                  <a:pt x="448538" y="442426"/>
                </a:lnTo>
                <a:lnTo>
                  <a:pt x="410463" y="467162"/>
                </a:lnTo>
                <a:lnTo>
                  <a:pt x="367967" y="485708"/>
                </a:lnTo>
                <a:lnTo>
                  <a:pt x="321821" y="497356"/>
                </a:lnTo>
                <a:lnTo>
                  <a:pt x="272795" y="501396"/>
                </a:lnTo>
                <a:lnTo>
                  <a:pt x="223770" y="497356"/>
                </a:lnTo>
                <a:lnTo>
                  <a:pt x="177624" y="485708"/>
                </a:lnTo>
                <a:lnTo>
                  <a:pt x="135127" y="467162"/>
                </a:lnTo>
                <a:lnTo>
                  <a:pt x="97053" y="442426"/>
                </a:lnTo>
                <a:lnTo>
                  <a:pt x="64171" y="412208"/>
                </a:lnTo>
                <a:lnTo>
                  <a:pt x="37253" y="377218"/>
                </a:lnTo>
                <a:lnTo>
                  <a:pt x="17071" y="338163"/>
                </a:lnTo>
                <a:lnTo>
                  <a:pt x="4396" y="295754"/>
                </a:lnTo>
                <a:lnTo>
                  <a:pt x="0" y="250698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9640316" y="3207511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32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010400" y="1266824"/>
            <a:ext cx="3766820" cy="1918970"/>
          </a:xfrm>
          <a:custGeom>
            <a:avLst/>
            <a:gdLst/>
            <a:ahLst/>
            <a:cxnLst/>
            <a:rect l="l" t="t" r="r" b="b"/>
            <a:pathLst>
              <a:path w="3766820" h="1918970">
                <a:moveTo>
                  <a:pt x="250952" y="736981"/>
                </a:moveTo>
                <a:lnTo>
                  <a:pt x="250571" y="732917"/>
                </a:lnTo>
                <a:lnTo>
                  <a:pt x="247777" y="730758"/>
                </a:lnTo>
                <a:lnTo>
                  <a:pt x="245110" y="728599"/>
                </a:lnTo>
                <a:lnTo>
                  <a:pt x="241046" y="728980"/>
                </a:lnTo>
                <a:lnTo>
                  <a:pt x="238887" y="731774"/>
                </a:lnTo>
                <a:lnTo>
                  <a:pt x="42926" y="974344"/>
                </a:lnTo>
                <a:lnTo>
                  <a:pt x="18288" y="954405"/>
                </a:lnTo>
                <a:lnTo>
                  <a:pt x="0" y="1037717"/>
                </a:lnTo>
                <a:lnTo>
                  <a:pt x="77470" y="1002284"/>
                </a:lnTo>
                <a:lnTo>
                  <a:pt x="68986" y="995426"/>
                </a:lnTo>
                <a:lnTo>
                  <a:pt x="52819" y="982357"/>
                </a:lnTo>
                <a:lnTo>
                  <a:pt x="250952" y="736981"/>
                </a:lnTo>
                <a:close/>
              </a:path>
              <a:path w="3766820" h="1918970">
                <a:moveTo>
                  <a:pt x="897763" y="1539240"/>
                </a:moveTo>
                <a:lnTo>
                  <a:pt x="896874" y="1535303"/>
                </a:lnTo>
                <a:lnTo>
                  <a:pt x="893826" y="1533398"/>
                </a:lnTo>
                <a:lnTo>
                  <a:pt x="890905" y="1531620"/>
                </a:lnTo>
                <a:lnTo>
                  <a:pt x="886968" y="1532509"/>
                </a:lnTo>
                <a:lnTo>
                  <a:pt x="885190" y="1535557"/>
                </a:lnTo>
                <a:lnTo>
                  <a:pt x="691324" y="1850605"/>
                </a:lnTo>
                <a:lnTo>
                  <a:pt x="664337" y="1834007"/>
                </a:lnTo>
                <a:lnTo>
                  <a:pt x="656844" y="1918843"/>
                </a:lnTo>
                <a:lnTo>
                  <a:pt x="729234" y="1873885"/>
                </a:lnTo>
                <a:lnTo>
                  <a:pt x="726122" y="1871980"/>
                </a:lnTo>
                <a:lnTo>
                  <a:pt x="702195" y="1857286"/>
                </a:lnTo>
                <a:lnTo>
                  <a:pt x="895985" y="1542161"/>
                </a:lnTo>
                <a:lnTo>
                  <a:pt x="897763" y="1539240"/>
                </a:lnTo>
                <a:close/>
              </a:path>
              <a:path w="3766820" h="1918970">
                <a:moveTo>
                  <a:pt x="907288" y="1037717"/>
                </a:moveTo>
                <a:lnTo>
                  <a:pt x="895819" y="997966"/>
                </a:lnTo>
                <a:lnTo>
                  <a:pt x="883666" y="955802"/>
                </a:lnTo>
                <a:lnTo>
                  <a:pt x="860310" y="977303"/>
                </a:lnTo>
                <a:lnTo>
                  <a:pt x="634111" y="731393"/>
                </a:lnTo>
                <a:lnTo>
                  <a:pt x="631698" y="728853"/>
                </a:lnTo>
                <a:lnTo>
                  <a:pt x="627634" y="728726"/>
                </a:lnTo>
                <a:lnTo>
                  <a:pt x="625094" y="731012"/>
                </a:lnTo>
                <a:lnTo>
                  <a:pt x="622554" y="733425"/>
                </a:lnTo>
                <a:lnTo>
                  <a:pt x="622300" y="737489"/>
                </a:lnTo>
                <a:lnTo>
                  <a:pt x="624713" y="740029"/>
                </a:lnTo>
                <a:lnTo>
                  <a:pt x="851052" y="985824"/>
                </a:lnTo>
                <a:lnTo>
                  <a:pt x="827659" y="1007364"/>
                </a:lnTo>
                <a:lnTo>
                  <a:pt x="907288" y="1037717"/>
                </a:lnTo>
                <a:close/>
              </a:path>
              <a:path w="3766820" h="1918970">
                <a:moveTo>
                  <a:pt x="1439926" y="7747"/>
                </a:moveTo>
                <a:lnTo>
                  <a:pt x="1438402" y="4572"/>
                </a:lnTo>
                <a:lnTo>
                  <a:pt x="1437005" y="1397"/>
                </a:lnTo>
                <a:lnTo>
                  <a:pt x="1433195" y="0"/>
                </a:lnTo>
                <a:lnTo>
                  <a:pt x="1430020" y="1524"/>
                </a:lnTo>
                <a:lnTo>
                  <a:pt x="695756" y="344893"/>
                </a:lnTo>
                <a:lnTo>
                  <a:pt x="682244" y="316103"/>
                </a:lnTo>
                <a:lnTo>
                  <a:pt x="629412" y="382905"/>
                </a:lnTo>
                <a:lnTo>
                  <a:pt x="714629" y="385064"/>
                </a:lnTo>
                <a:lnTo>
                  <a:pt x="704367" y="363220"/>
                </a:lnTo>
                <a:lnTo>
                  <a:pt x="701116" y="356311"/>
                </a:lnTo>
                <a:lnTo>
                  <a:pt x="1435354" y="12954"/>
                </a:lnTo>
                <a:lnTo>
                  <a:pt x="1438529" y="11557"/>
                </a:lnTo>
                <a:lnTo>
                  <a:pt x="1439926" y="7747"/>
                </a:lnTo>
                <a:close/>
              </a:path>
              <a:path w="3766820" h="1918970">
                <a:moveTo>
                  <a:pt x="2613787" y="1809623"/>
                </a:moveTo>
                <a:lnTo>
                  <a:pt x="2608465" y="1763649"/>
                </a:lnTo>
                <a:lnTo>
                  <a:pt x="2604008" y="1725041"/>
                </a:lnTo>
                <a:lnTo>
                  <a:pt x="2577490" y="1742313"/>
                </a:lnTo>
                <a:lnTo>
                  <a:pt x="2393061" y="1459357"/>
                </a:lnTo>
                <a:lnTo>
                  <a:pt x="2389124" y="1458468"/>
                </a:lnTo>
                <a:lnTo>
                  <a:pt x="2383282" y="1462278"/>
                </a:lnTo>
                <a:lnTo>
                  <a:pt x="2382393" y="1466215"/>
                </a:lnTo>
                <a:lnTo>
                  <a:pt x="2566809" y="1749272"/>
                </a:lnTo>
                <a:lnTo>
                  <a:pt x="2540254" y="1766570"/>
                </a:lnTo>
                <a:lnTo>
                  <a:pt x="2613787" y="1809623"/>
                </a:lnTo>
                <a:close/>
              </a:path>
              <a:path w="3766820" h="1918970">
                <a:moveTo>
                  <a:pt x="2693670" y="382905"/>
                </a:moveTo>
                <a:lnTo>
                  <a:pt x="2678544" y="364998"/>
                </a:lnTo>
                <a:lnTo>
                  <a:pt x="2638679" y="317754"/>
                </a:lnTo>
                <a:lnTo>
                  <a:pt x="2626131" y="346913"/>
                </a:lnTo>
                <a:lnTo>
                  <a:pt x="1818894" y="0"/>
                </a:lnTo>
                <a:lnTo>
                  <a:pt x="1815211" y="1524"/>
                </a:lnTo>
                <a:lnTo>
                  <a:pt x="1813814" y="4699"/>
                </a:lnTo>
                <a:lnTo>
                  <a:pt x="1812417" y="8001"/>
                </a:lnTo>
                <a:lnTo>
                  <a:pt x="1813941" y="11684"/>
                </a:lnTo>
                <a:lnTo>
                  <a:pt x="1817116" y="13081"/>
                </a:lnTo>
                <a:lnTo>
                  <a:pt x="2621115" y="358571"/>
                </a:lnTo>
                <a:lnTo>
                  <a:pt x="2608580" y="387731"/>
                </a:lnTo>
                <a:lnTo>
                  <a:pt x="2693670" y="382905"/>
                </a:lnTo>
                <a:close/>
              </a:path>
              <a:path w="3766820" h="1918970">
                <a:moveTo>
                  <a:pt x="2700909" y="736981"/>
                </a:moveTo>
                <a:lnTo>
                  <a:pt x="2700528" y="733044"/>
                </a:lnTo>
                <a:lnTo>
                  <a:pt x="2695067" y="728599"/>
                </a:lnTo>
                <a:lnTo>
                  <a:pt x="2691003" y="728980"/>
                </a:lnTo>
                <a:lnTo>
                  <a:pt x="2688844" y="731774"/>
                </a:lnTo>
                <a:lnTo>
                  <a:pt x="2432672" y="1047800"/>
                </a:lnTo>
                <a:lnTo>
                  <a:pt x="2408047" y="1027811"/>
                </a:lnTo>
                <a:lnTo>
                  <a:pt x="2389632" y="1110996"/>
                </a:lnTo>
                <a:lnTo>
                  <a:pt x="2467229" y="1075817"/>
                </a:lnTo>
                <a:lnTo>
                  <a:pt x="2458605" y="1068832"/>
                </a:lnTo>
                <a:lnTo>
                  <a:pt x="2442565" y="1055814"/>
                </a:lnTo>
                <a:lnTo>
                  <a:pt x="2700909" y="736981"/>
                </a:lnTo>
                <a:close/>
              </a:path>
              <a:path w="3766820" h="1918970">
                <a:moveTo>
                  <a:pt x="3766693" y="1110996"/>
                </a:moveTo>
                <a:lnTo>
                  <a:pt x="3750526" y="1087755"/>
                </a:lnTo>
                <a:lnTo>
                  <a:pt x="3718052" y="1041019"/>
                </a:lnTo>
                <a:lnTo>
                  <a:pt x="3702862" y="1068857"/>
                </a:lnTo>
                <a:lnTo>
                  <a:pt x="3080004" y="728472"/>
                </a:lnTo>
                <a:lnTo>
                  <a:pt x="3076067" y="729615"/>
                </a:lnTo>
                <a:lnTo>
                  <a:pt x="3072765" y="735711"/>
                </a:lnTo>
                <a:lnTo>
                  <a:pt x="3073908" y="739648"/>
                </a:lnTo>
                <a:lnTo>
                  <a:pt x="3696766" y="1080033"/>
                </a:lnTo>
                <a:lnTo>
                  <a:pt x="3681603" y="1107821"/>
                </a:lnTo>
                <a:lnTo>
                  <a:pt x="3766693" y="1110996"/>
                </a:lnTo>
                <a:close/>
              </a:path>
            </a:pathLst>
          </a:custGeom>
          <a:solidFill>
            <a:srgbClr val="45122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object 4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6344" y="4006596"/>
            <a:ext cx="6067679" cy="2829542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2493645" y="4121861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23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354074" y="4852161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latin typeface="Trebuchet MS"/>
                <a:cs typeface="Trebuchet MS"/>
              </a:rPr>
              <a:t>5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927605" y="5581599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latin typeface="Trebuchet MS"/>
                <a:cs typeface="Trebuchet MS"/>
              </a:rPr>
              <a:t>9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53287" y="5581599"/>
            <a:ext cx="1924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75" dirty="0">
                <a:latin typeface="Trebuchet MS"/>
                <a:cs typeface="Trebuchet MS"/>
              </a:rPr>
              <a:t>-</a:t>
            </a:r>
            <a:r>
              <a:rPr sz="1600" spc="-45" dirty="0">
                <a:latin typeface="Trebuchet MS"/>
                <a:cs typeface="Trebuchet MS"/>
              </a:rPr>
              <a:t>1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754373" y="4852161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34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827523" y="5581599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56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063620" y="5581599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30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123179" y="4338954"/>
            <a:ext cx="1018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latin typeface="SimSun"/>
                <a:cs typeface="SimSun"/>
              </a:rPr>
              <a:t>Delete</a:t>
            </a:r>
            <a:r>
              <a:rPr sz="1800" spc="-160" dirty="0">
                <a:latin typeface="SimSun"/>
                <a:cs typeface="SimSun"/>
              </a:rPr>
              <a:t> </a:t>
            </a:r>
            <a:r>
              <a:rPr sz="1800" spc="65" dirty="0">
                <a:latin typeface="SimSun"/>
                <a:cs typeface="SimSun"/>
              </a:rPr>
              <a:t>23</a:t>
            </a:r>
            <a:endParaRPr sz="1800">
              <a:latin typeface="SimSun"/>
              <a:cs typeface="SimSun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3877055" y="4169664"/>
            <a:ext cx="1830070" cy="1153160"/>
            <a:chOff x="3877055" y="4169664"/>
            <a:chExt cx="1830070" cy="1153160"/>
          </a:xfrm>
        </p:grpSpPr>
        <p:pic>
          <p:nvPicPr>
            <p:cNvPr id="54" name="object 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77055" y="4169664"/>
              <a:ext cx="1390650" cy="96697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10862" y="4345432"/>
              <a:ext cx="935355" cy="50482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97552" y="4556760"/>
              <a:ext cx="547865" cy="613409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5053711" y="4820158"/>
              <a:ext cx="58419" cy="37465"/>
            </a:xfrm>
            <a:custGeom>
              <a:avLst/>
              <a:gdLst/>
              <a:ahLst/>
              <a:cxnLst/>
              <a:rect l="l" t="t" r="r" b="b"/>
              <a:pathLst>
                <a:path w="58420" h="37464">
                  <a:moveTo>
                    <a:pt x="6476" y="0"/>
                  </a:moveTo>
                  <a:lnTo>
                    <a:pt x="0" y="15494"/>
                  </a:lnTo>
                  <a:lnTo>
                    <a:pt x="51815" y="37338"/>
                  </a:lnTo>
                  <a:lnTo>
                    <a:pt x="58292" y="21844"/>
                  </a:lnTo>
                  <a:lnTo>
                    <a:pt x="6476" y="0"/>
                  </a:lnTo>
                  <a:close/>
                </a:path>
              </a:pathLst>
            </a:custGeom>
            <a:solidFill>
              <a:srgbClr val="4D1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73752" y="4588764"/>
              <a:ext cx="832865" cy="733806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5124830" y="4789932"/>
              <a:ext cx="361950" cy="254000"/>
            </a:xfrm>
            <a:custGeom>
              <a:avLst/>
              <a:gdLst/>
              <a:ahLst/>
              <a:cxnLst/>
              <a:rect l="l" t="t" r="r" b="b"/>
              <a:pathLst>
                <a:path w="361950" h="254000">
                  <a:moveTo>
                    <a:pt x="320929" y="138430"/>
                  </a:moveTo>
                  <a:lnTo>
                    <a:pt x="306705" y="138430"/>
                  </a:lnTo>
                  <a:lnTo>
                    <a:pt x="299974" y="139700"/>
                  </a:lnTo>
                  <a:lnTo>
                    <a:pt x="293497" y="143510"/>
                  </a:lnTo>
                  <a:lnTo>
                    <a:pt x="287147" y="146050"/>
                  </a:lnTo>
                  <a:lnTo>
                    <a:pt x="262890" y="176530"/>
                  </a:lnTo>
                  <a:lnTo>
                    <a:pt x="257283" y="201930"/>
                  </a:lnTo>
                  <a:lnTo>
                    <a:pt x="257175" y="209550"/>
                  </a:lnTo>
                  <a:lnTo>
                    <a:pt x="277622" y="242570"/>
                  </a:lnTo>
                  <a:lnTo>
                    <a:pt x="289687" y="248920"/>
                  </a:lnTo>
                  <a:lnTo>
                    <a:pt x="293243" y="251460"/>
                  </a:lnTo>
                  <a:lnTo>
                    <a:pt x="296926" y="251460"/>
                  </a:lnTo>
                  <a:lnTo>
                    <a:pt x="304546" y="254000"/>
                  </a:lnTo>
                  <a:lnTo>
                    <a:pt x="331470" y="254000"/>
                  </a:lnTo>
                  <a:lnTo>
                    <a:pt x="335280" y="252730"/>
                  </a:lnTo>
                  <a:lnTo>
                    <a:pt x="339547" y="242570"/>
                  </a:lnTo>
                  <a:lnTo>
                    <a:pt x="314579" y="242570"/>
                  </a:lnTo>
                  <a:lnTo>
                    <a:pt x="311277" y="241300"/>
                  </a:lnTo>
                  <a:lnTo>
                    <a:pt x="307975" y="241300"/>
                  </a:lnTo>
                  <a:lnTo>
                    <a:pt x="304800" y="240030"/>
                  </a:lnTo>
                  <a:lnTo>
                    <a:pt x="295021" y="236220"/>
                  </a:lnTo>
                  <a:lnTo>
                    <a:pt x="279146" y="208280"/>
                  </a:lnTo>
                  <a:lnTo>
                    <a:pt x="279273" y="201930"/>
                  </a:lnTo>
                  <a:lnTo>
                    <a:pt x="281559" y="190500"/>
                  </a:lnTo>
                  <a:lnTo>
                    <a:pt x="283210" y="185420"/>
                  </a:lnTo>
                  <a:lnTo>
                    <a:pt x="285496" y="179070"/>
                  </a:lnTo>
                  <a:lnTo>
                    <a:pt x="310856" y="179070"/>
                  </a:lnTo>
                  <a:lnTo>
                    <a:pt x="290576" y="170180"/>
                  </a:lnTo>
                  <a:lnTo>
                    <a:pt x="292735" y="166370"/>
                  </a:lnTo>
                  <a:lnTo>
                    <a:pt x="295402" y="162560"/>
                  </a:lnTo>
                  <a:lnTo>
                    <a:pt x="298323" y="160020"/>
                  </a:lnTo>
                  <a:lnTo>
                    <a:pt x="301244" y="156210"/>
                  </a:lnTo>
                  <a:lnTo>
                    <a:pt x="304292" y="153670"/>
                  </a:lnTo>
                  <a:lnTo>
                    <a:pt x="307721" y="152400"/>
                  </a:lnTo>
                  <a:lnTo>
                    <a:pt x="311023" y="151130"/>
                  </a:lnTo>
                  <a:lnTo>
                    <a:pt x="314579" y="149860"/>
                  </a:lnTo>
                  <a:lnTo>
                    <a:pt x="348075" y="149860"/>
                  </a:lnTo>
                  <a:lnTo>
                    <a:pt x="347091" y="148590"/>
                  </a:lnTo>
                  <a:lnTo>
                    <a:pt x="341757" y="146050"/>
                  </a:lnTo>
                  <a:lnTo>
                    <a:pt x="335280" y="143510"/>
                  </a:lnTo>
                  <a:lnTo>
                    <a:pt x="328041" y="139700"/>
                  </a:lnTo>
                  <a:lnTo>
                    <a:pt x="320929" y="138430"/>
                  </a:lnTo>
                  <a:close/>
                </a:path>
                <a:path w="361950" h="254000">
                  <a:moveTo>
                    <a:pt x="340614" y="240030"/>
                  </a:moveTo>
                  <a:lnTo>
                    <a:pt x="337566" y="241300"/>
                  </a:lnTo>
                  <a:lnTo>
                    <a:pt x="331216" y="241300"/>
                  </a:lnTo>
                  <a:lnTo>
                    <a:pt x="327914" y="242570"/>
                  </a:lnTo>
                  <a:lnTo>
                    <a:pt x="339547" y="242570"/>
                  </a:lnTo>
                  <a:lnTo>
                    <a:pt x="340614" y="240030"/>
                  </a:lnTo>
                  <a:close/>
                </a:path>
                <a:path w="361950" h="254000">
                  <a:moveTo>
                    <a:pt x="217043" y="95250"/>
                  </a:moveTo>
                  <a:lnTo>
                    <a:pt x="202819" y="95250"/>
                  </a:lnTo>
                  <a:lnTo>
                    <a:pt x="195961" y="96520"/>
                  </a:lnTo>
                  <a:lnTo>
                    <a:pt x="162433" y="124460"/>
                  </a:lnTo>
                  <a:lnTo>
                    <a:pt x="159004" y="133350"/>
                  </a:lnTo>
                  <a:lnTo>
                    <a:pt x="155194" y="140970"/>
                  </a:lnTo>
                  <a:lnTo>
                    <a:pt x="153416" y="149860"/>
                  </a:lnTo>
                  <a:lnTo>
                    <a:pt x="153289" y="165100"/>
                  </a:lnTo>
                  <a:lnTo>
                    <a:pt x="154559" y="171450"/>
                  </a:lnTo>
                  <a:lnTo>
                    <a:pt x="179451" y="203200"/>
                  </a:lnTo>
                  <a:lnTo>
                    <a:pt x="200533" y="209550"/>
                  </a:lnTo>
                  <a:lnTo>
                    <a:pt x="204470" y="210820"/>
                  </a:lnTo>
                  <a:lnTo>
                    <a:pt x="223774" y="210820"/>
                  </a:lnTo>
                  <a:lnTo>
                    <a:pt x="227584" y="209550"/>
                  </a:lnTo>
                  <a:lnTo>
                    <a:pt x="231267" y="209550"/>
                  </a:lnTo>
                  <a:lnTo>
                    <a:pt x="236181" y="198120"/>
                  </a:lnTo>
                  <a:lnTo>
                    <a:pt x="204089" y="198120"/>
                  </a:lnTo>
                  <a:lnTo>
                    <a:pt x="200914" y="196850"/>
                  </a:lnTo>
                  <a:lnTo>
                    <a:pt x="191135" y="193040"/>
                  </a:lnTo>
                  <a:lnTo>
                    <a:pt x="186055" y="189230"/>
                  </a:lnTo>
                  <a:lnTo>
                    <a:pt x="182626" y="184150"/>
                  </a:lnTo>
                  <a:lnTo>
                    <a:pt x="179197" y="180340"/>
                  </a:lnTo>
                  <a:lnTo>
                    <a:pt x="177038" y="175260"/>
                  </a:lnTo>
                  <a:lnTo>
                    <a:pt x="175260" y="163830"/>
                  </a:lnTo>
                  <a:lnTo>
                    <a:pt x="175387" y="158750"/>
                  </a:lnTo>
                  <a:lnTo>
                    <a:pt x="177673" y="147320"/>
                  </a:lnTo>
                  <a:lnTo>
                    <a:pt x="179324" y="140970"/>
                  </a:lnTo>
                  <a:lnTo>
                    <a:pt x="181610" y="135890"/>
                  </a:lnTo>
                  <a:lnTo>
                    <a:pt x="208263" y="135890"/>
                  </a:lnTo>
                  <a:lnTo>
                    <a:pt x="186690" y="127000"/>
                  </a:lnTo>
                  <a:lnTo>
                    <a:pt x="188849" y="121920"/>
                  </a:lnTo>
                  <a:lnTo>
                    <a:pt x="191389" y="119380"/>
                  </a:lnTo>
                  <a:lnTo>
                    <a:pt x="194310" y="115570"/>
                  </a:lnTo>
                  <a:lnTo>
                    <a:pt x="197231" y="113030"/>
                  </a:lnTo>
                  <a:lnTo>
                    <a:pt x="200406" y="110490"/>
                  </a:lnTo>
                  <a:lnTo>
                    <a:pt x="203835" y="109220"/>
                  </a:lnTo>
                  <a:lnTo>
                    <a:pt x="207137" y="107950"/>
                  </a:lnTo>
                  <a:lnTo>
                    <a:pt x="210566" y="106680"/>
                  </a:lnTo>
                  <a:lnTo>
                    <a:pt x="244517" y="106680"/>
                  </a:lnTo>
                  <a:lnTo>
                    <a:pt x="243205" y="105410"/>
                  </a:lnTo>
                  <a:lnTo>
                    <a:pt x="237871" y="101600"/>
                  </a:lnTo>
                  <a:lnTo>
                    <a:pt x="231394" y="99060"/>
                  </a:lnTo>
                  <a:lnTo>
                    <a:pt x="224155" y="96520"/>
                  </a:lnTo>
                  <a:lnTo>
                    <a:pt x="217043" y="95250"/>
                  </a:lnTo>
                  <a:close/>
                </a:path>
                <a:path w="361950" h="254000">
                  <a:moveTo>
                    <a:pt x="310856" y="179070"/>
                  </a:moveTo>
                  <a:lnTo>
                    <a:pt x="285496" y="179070"/>
                  </a:lnTo>
                  <a:lnTo>
                    <a:pt x="353822" y="208280"/>
                  </a:lnTo>
                  <a:lnTo>
                    <a:pt x="354330" y="208280"/>
                  </a:lnTo>
                  <a:lnTo>
                    <a:pt x="355346" y="205740"/>
                  </a:lnTo>
                  <a:lnTo>
                    <a:pt x="356108" y="203200"/>
                  </a:lnTo>
                  <a:lnTo>
                    <a:pt x="356489" y="203200"/>
                  </a:lnTo>
                  <a:lnTo>
                    <a:pt x="359156" y="196850"/>
                  </a:lnTo>
                  <a:lnTo>
                    <a:pt x="360680" y="190500"/>
                  </a:lnTo>
                  <a:lnTo>
                    <a:pt x="336931" y="190500"/>
                  </a:lnTo>
                  <a:lnTo>
                    <a:pt x="310856" y="179070"/>
                  </a:lnTo>
                  <a:close/>
                </a:path>
                <a:path w="361950" h="254000">
                  <a:moveTo>
                    <a:pt x="236728" y="196850"/>
                  </a:moveTo>
                  <a:lnTo>
                    <a:pt x="233680" y="196850"/>
                  </a:lnTo>
                  <a:lnTo>
                    <a:pt x="227203" y="198120"/>
                  </a:lnTo>
                  <a:lnTo>
                    <a:pt x="236181" y="198120"/>
                  </a:lnTo>
                  <a:lnTo>
                    <a:pt x="236728" y="196850"/>
                  </a:lnTo>
                  <a:close/>
                </a:path>
                <a:path w="361950" h="254000">
                  <a:moveTo>
                    <a:pt x="348075" y="149860"/>
                  </a:moveTo>
                  <a:lnTo>
                    <a:pt x="321691" y="149860"/>
                  </a:lnTo>
                  <a:lnTo>
                    <a:pt x="328803" y="152400"/>
                  </a:lnTo>
                  <a:lnTo>
                    <a:pt x="332232" y="153670"/>
                  </a:lnTo>
                  <a:lnTo>
                    <a:pt x="335026" y="156210"/>
                  </a:lnTo>
                  <a:lnTo>
                    <a:pt x="337058" y="158750"/>
                  </a:lnTo>
                  <a:lnTo>
                    <a:pt x="339090" y="160020"/>
                  </a:lnTo>
                  <a:lnTo>
                    <a:pt x="340487" y="162560"/>
                  </a:lnTo>
                  <a:lnTo>
                    <a:pt x="342011" y="168910"/>
                  </a:lnTo>
                  <a:lnTo>
                    <a:pt x="342011" y="172720"/>
                  </a:lnTo>
                  <a:lnTo>
                    <a:pt x="341757" y="175260"/>
                  </a:lnTo>
                  <a:lnTo>
                    <a:pt x="341249" y="179070"/>
                  </a:lnTo>
                  <a:lnTo>
                    <a:pt x="340360" y="181610"/>
                  </a:lnTo>
                  <a:lnTo>
                    <a:pt x="338836" y="185420"/>
                  </a:lnTo>
                  <a:lnTo>
                    <a:pt x="336931" y="190500"/>
                  </a:lnTo>
                  <a:lnTo>
                    <a:pt x="360680" y="190500"/>
                  </a:lnTo>
                  <a:lnTo>
                    <a:pt x="361950" y="177800"/>
                  </a:lnTo>
                  <a:lnTo>
                    <a:pt x="361315" y="172720"/>
                  </a:lnTo>
                  <a:lnTo>
                    <a:pt x="358013" y="162560"/>
                  </a:lnTo>
                  <a:lnTo>
                    <a:pt x="355092" y="157480"/>
                  </a:lnTo>
                  <a:lnTo>
                    <a:pt x="351028" y="153670"/>
                  </a:lnTo>
                  <a:lnTo>
                    <a:pt x="348075" y="149860"/>
                  </a:lnTo>
                  <a:close/>
                </a:path>
                <a:path w="361950" h="254000">
                  <a:moveTo>
                    <a:pt x="56642" y="138430"/>
                  </a:moveTo>
                  <a:lnTo>
                    <a:pt x="53213" y="146050"/>
                  </a:lnTo>
                  <a:lnTo>
                    <a:pt x="105918" y="168910"/>
                  </a:lnTo>
                  <a:lnTo>
                    <a:pt x="109347" y="160020"/>
                  </a:lnTo>
                  <a:lnTo>
                    <a:pt x="95758" y="153670"/>
                  </a:lnTo>
                  <a:lnTo>
                    <a:pt x="94488" y="153670"/>
                  </a:lnTo>
                  <a:lnTo>
                    <a:pt x="93599" y="152400"/>
                  </a:lnTo>
                  <a:lnTo>
                    <a:pt x="92583" y="149860"/>
                  </a:lnTo>
                  <a:lnTo>
                    <a:pt x="92710" y="148590"/>
                  </a:lnTo>
                  <a:lnTo>
                    <a:pt x="93218" y="147320"/>
                  </a:lnTo>
                  <a:lnTo>
                    <a:pt x="95393" y="142240"/>
                  </a:lnTo>
                  <a:lnTo>
                    <a:pt x="67310" y="142240"/>
                  </a:lnTo>
                  <a:lnTo>
                    <a:pt x="56642" y="138430"/>
                  </a:lnTo>
                  <a:close/>
                </a:path>
                <a:path w="361950" h="254000">
                  <a:moveTo>
                    <a:pt x="208263" y="135890"/>
                  </a:moveTo>
                  <a:lnTo>
                    <a:pt x="181610" y="135890"/>
                  </a:lnTo>
                  <a:lnTo>
                    <a:pt x="249809" y="165100"/>
                  </a:lnTo>
                  <a:lnTo>
                    <a:pt x="250444" y="163830"/>
                  </a:lnTo>
                  <a:lnTo>
                    <a:pt x="250952" y="162560"/>
                  </a:lnTo>
                  <a:lnTo>
                    <a:pt x="251333" y="161290"/>
                  </a:lnTo>
                  <a:lnTo>
                    <a:pt x="252222" y="160020"/>
                  </a:lnTo>
                  <a:lnTo>
                    <a:pt x="252603" y="158750"/>
                  </a:lnTo>
                  <a:lnTo>
                    <a:pt x="255143" y="152400"/>
                  </a:lnTo>
                  <a:lnTo>
                    <a:pt x="256794" y="146050"/>
                  </a:lnTo>
                  <a:lnTo>
                    <a:pt x="232918" y="146050"/>
                  </a:lnTo>
                  <a:lnTo>
                    <a:pt x="208263" y="135890"/>
                  </a:lnTo>
                  <a:close/>
                </a:path>
                <a:path w="361950" h="254000">
                  <a:moveTo>
                    <a:pt x="244517" y="106680"/>
                  </a:moveTo>
                  <a:lnTo>
                    <a:pt x="221361" y="106680"/>
                  </a:lnTo>
                  <a:lnTo>
                    <a:pt x="224790" y="107950"/>
                  </a:lnTo>
                  <a:lnTo>
                    <a:pt x="228346" y="110490"/>
                  </a:lnTo>
                  <a:lnTo>
                    <a:pt x="238252" y="128270"/>
                  </a:lnTo>
                  <a:lnTo>
                    <a:pt x="237744" y="132080"/>
                  </a:lnTo>
                  <a:lnTo>
                    <a:pt x="237363" y="134620"/>
                  </a:lnTo>
                  <a:lnTo>
                    <a:pt x="236347" y="138430"/>
                  </a:lnTo>
                  <a:lnTo>
                    <a:pt x="234950" y="142240"/>
                  </a:lnTo>
                  <a:lnTo>
                    <a:pt x="232918" y="146050"/>
                  </a:lnTo>
                  <a:lnTo>
                    <a:pt x="256794" y="146050"/>
                  </a:lnTo>
                  <a:lnTo>
                    <a:pt x="257429" y="140970"/>
                  </a:lnTo>
                  <a:lnTo>
                    <a:pt x="257835" y="135890"/>
                  </a:lnTo>
                  <a:lnTo>
                    <a:pt x="257733" y="132080"/>
                  </a:lnTo>
                  <a:lnTo>
                    <a:pt x="247142" y="109220"/>
                  </a:lnTo>
                  <a:lnTo>
                    <a:pt x="244517" y="106680"/>
                  </a:lnTo>
                  <a:close/>
                </a:path>
                <a:path w="361950" h="254000">
                  <a:moveTo>
                    <a:pt x="92202" y="53340"/>
                  </a:moveTo>
                  <a:lnTo>
                    <a:pt x="89281" y="59690"/>
                  </a:lnTo>
                  <a:lnTo>
                    <a:pt x="104521" y="66040"/>
                  </a:lnTo>
                  <a:lnTo>
                    <a:pt x="73660" y="139700"/>
                  </a:lnTo>
                  <a:lnTo>
                    <a:pt x="73152" y="140970"/>
                  </a:lnTo>
                  <a:lnTo>
                    <a:pt x="72263" y="140970"/>
                  </a:lnTo>
                  <a:lnTo>
                    <a:pt x="71120" y="142240"/>
                  </a:lnTo>
                  <a:lnTo>
                    <a:pt x="95393" y="142240"/>
                  </a:lnTo>
                  <a:lnTo>
                    <a:pt x="118237" y="88900"/>
                  </a:lnTo>
                  <a:lnTo>
                    <a:pt x="123571" y="86360"/>
                  </a:lnTo>
                  <a:lnTo>
                    <a:pt x="128524" y="83820"/>
                  </a:lnTo>
                  <a:lnTo>
                    <a:pt x="132969" y="83820"/>
                  </a:lnTo>
                  <a:lnTo>
                    <a:pt x="137414" y="82550"/>
                  </a:lnTo>
                  <a:lnTo>
                    <a:pt x="168497" y="82550"/>
                  </a:lnTo>
                  <a:lnTo>
                    <a:pt x="170140" y="78740"/>
                  </a:lnTo>
                  <a:lnTo>
                    <a:pt x="122428" y="78740"/>
                  </a:lnTo>
                  <a:lnTo>
                    <a:pt x="130302" y="59690"/>
                  </a:lnTo>
                  <a:lnTo>
                    <a:pt x="121666" y="55880"/>
                  </a:lnTo>
                  <a:lnTo>
                    <a:pt x="92202" y="53340"/>
                  </a:lnTo>
                  <a:close/>
                </a:path>
                <a:path w="361950" h="254000">
                  <a:moveTo>
                    <a:pt x="59436" y="0"/>
                  </a:moveTo>
                  <a:lnTo>
                    <a:pt x="40513" y="17780"/>
                  </a:lnTo>
                  <a:lnTo>
                    <a:pt x="23241" y="19050"/>
                  </a:lnTo>
                  <a:lnTo>
                    <a:pt x="20320" y="25400"/>
                  </a:lnTo>
                  <a:lnTo>
                    <a:pt x="33782" y="31750"/>
                  </a:lnTo>
                  <a:lnTo>
                    <a:pt x="4318" y="101600"/>
                  </a:lnTo>
                  <a:lnTo>
                    <a:pt x="762" y="109220"/>
                  </a:lnTo>
                  <a:lnTo>
                    <a:pt x="0" y="116840"/>
                  </a:lnTo>
                  <a:lnTo>
                    <a:pt x="4064" y="127000"/>
                  </a:lnTo>
                  <a:lnTo>
                    <a:pt x="9017" y="130810"/>
                  </a:lnTo>
                  <a:lnTo>
                    <a:pt x="17018" y="134620"/>
                  </a:lnTo>
                  <a:lnTo>
                    <a:pt x="20828" y="135890"/>
                  </a:lnTo>
                  <a:lnTo>
                    <a:pt x="24511" y="137160"/>
                  </a:lnTo>
                  <a:lnTo>
                    <a:pt x="28321" y="138430"/>
                  </a:lnTo>
                  <a:lnTo>
                    <a:pt x="32004" y="138430"/>
                  </a:lnTo>
                  <a:lnTo>
                    <a:pt x="35306" y="139700"/>
                  </a:lnTo>
                  <a:lnTo>
                    <a:pt x="48387" y="139700"/>
                  </a:lnTo>
                  <a:lnTo>
                    <a:pt x="51943" y="130810"/>
                  </a:lnTo>
                  <a:lnTo>
                    <a:pt x="43688" y="130810"/>
                  </a:lnTo>
                  <a:lnTo>
                    <a:pt x="39878" y="129540"/>
                  </a:lnTo>
                  <a:lnTo>
                    <a:pt x="37973" y="129540"/>
                  </a:lnTo>
                  <a:lnTo>
                    <a:pt x="35941" y="128270"/>
                  </a:lnTo>
                  <a:lnTo>
                    <a:pt x="33020" y="127000"/>
                  </a:lnTo>
                  <a:lnTo>
                    <a:pt x="30734" y="125730"/>
                  </a:lnTo>
                  <a:lnTo>
                    <a:pt x="26162" y="120650"/>
                  </a:lnTo>
                  <a:lnTo>
                    <a:pt x="25527" y="118110"/>
                  </a:lnTo>
                  <a:lnTo>
                    <a:pt x="24765" y="115570"/>
                  </a:lnTo>
                  <a:lnTo>
                    <a:pt x="24765" y="113030"/>
                  </a:lnTo>
                  <a:lnTo>
                    <a:pt x="25781" y="106680"/>
                  </a:lnTo>
                  <a:lnTo>
                    <a:pt x="26924" y="102870"/>
                  </a:lnTo>
                  <a:lnTo>
                    <a:pt x="53467" y="39370"/>
                  </a:lnTo>
                  <a:lnTo>
                    <a:pt x="81686" y="39370"/>
                  </a:lnTo>
                  <a:lnTo>
                    <a:pt x="57912" y="29210"/>
                  </a:lnTo>
                  <a:lnTo>
                    <a:pt x="68707" y="3810"/>
                  </a:lnTo>
                  <a:lnTo>
                    <a:pt x="59436" y="0"/>
                  </a:lnTo>
                  <a:close/>
                </a:path>
                <a:path w="361950" h="254000">
                  <a:moveTo>
                    <a:pt x="168497" y="82550"/>
                  </a:moveTo>
                  <a:lnTo>
                    <a:pt x="141351" y="82550"/>
                  </a:lnTo>
                  <a:lnTo>
                    <a:pt x="144780" y="83820"/>
                  </a:lnTo>
                  <a:lnTo>
                    <a:pt x="147447" y="85090"/>
                  </a:lnTo>
                  <a:lnTo>
                    <a:pt x="149352" y="86360"/>
                  </a:lnTo>
                  <a:lnTo>
                    <a:pt x="150622" y="88900"/>
                  </a:lnTo>
                  <a:lnTo>
                    <a:pt x="152019" y="90170"/>
                  </a:lnTo>
                  <a:lnTo>
                    <a:pt x="153035" y="92710"/>
                  </a:lnTo>
                  <a:lnTo>
                    <a:pt x="153670" y="95250"/>
                  </a:lnTo>
                  <a:lnTo>
                    <a:pt x="161925" y="97790"/>
                  </a:lnTo>
                  <a:lnTo>
                    <a:pt x="168497" y="82550"/>
                  </a:lnTo>
                  <a:close/>
                </a:path>
                <a:path w="361950" h="254000">
                  <a:moveTo>
                    <a:pt x="156718" y="67310"/>
                  </a:moveTo>
                  <a:lnTo>
                    <a:pt x="153797" y="67310"/>
                  </a:lnTo>
                  <a:lnTo>
                    <a:pt x="147193" y="68580"/>
                  </a:lnTo>
                  <a:lnTo>
                    <a:pt x="143891" y="68580"/>
                  </a:lnTo>
                  <a:lnTo>
                    <a:pt x="137033" y="71120"/>
                  </a:lnTo>
                  <a:lnTo>
                    <a:pt x="133731" y="72390"/>
                  </a:lnTo>
                  <a:lnTo>
                    <a:pt x="122428" y="78740"/>
                  </a:lnTo>
                  <a:lnTo>
                    <a:pt x="170140" y="78740"/>
                  </a:lnTo>
                  <a:lnTo>
                    <a:pt x="170688" y="77470"/>
                  </a:lnTo>
                  <a:lnTo>
                    <a:pt x="169545" y="76200"/>
                  </a:lnTo>
                  <a:lnTo>
                    <a:pt x="167767" y="74930"/>
                  </a:lnTo>
                  <a:lnTo>
                    <a:pt x="166878" y="73660"/>
                  </a:lnTo>
                  <a:lnTo>
                    <a:pt x="164846" y="72390"/>
                  </a:lnTo>
                  <a:lnTo>
                    <a:pt x="161417" y="69850"/>
                  </a:lnTo>
                  <a:lnTo>
                    <a:pt x="160274" y="69850"/>
                  </a:lnTo>
                  <a:lnTo>
                    <a:pt x="159258" y="68580"/>
                  </a:lnTo>
                  <a:lnTo>
                    <a:pt x="156718" y="67310"/>
                  </a:lnTo>
                  <a:close/>
                </a:path>
                <a:path w="361950" h="254000">
                  <a:moveTo>
                    <a:pt x="81686" y="39370"/>
                  </a:moveTo>
                  <a:lnTo>
                    <a:pt x="53467" y="39370"/>
                  </a:lnTo>
                  <a:lnTo>
                    <a:pt x="83185" y="52070"/>
                  </a:lnTo>
                  <a:lnTo>
                    <a:pt x="87630" y="41910"/>
                  </a:lnTo>
                  <a:lnTo>
                    <a:pt x="81686" y="39370"/>
                  </a:lnTo>
                  <a:close/>
                </a:path>
              </a:pathLst>
            </a:custGeom>
            <a:solidFill>
              <a:srgbClr val="4D1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3573526" y="5351170"/>
            <a:ext cx="969010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5"/>
              </a:spcBef>
            </a:pPr>
            <a:r>
              <a:rPr sz="1800" spc="-90" dirty="0">
                <a:solidFill>
                  <a:srgbClr val="00AFEF"/>
                </a:solidFill>
                <a:latin typeface="SimSun"/>
                <a:cs typeface="SimSun"/>
              </a:rPr>
              <a:t>in-order </a:t>
            </a:r>
            <a:r>
              <a:rPr sz="1800" spc="-85" dirty="0">
                <a:solidFill>
                  <a:srgbClr val="00AFEF"/>
                </a:solidFill>
                <a:latin typeface="SimSun"/>
                <a:cs typeface="SimSun"/>
              </a:rPr>
              <a:t> </a:t>
            </a:r>
            <a:r>
              <a:rPr sz="1800" spc="-45" dirty="0">
                <a:solidFill>
                  <a:srgbClr val="00AFEF"/>
                </a:solidFill>
                <a:latin typeface="SimSun"/>
                <a:cs typeface="SimSun"/>
              </a:rPr>
              <a:t>succ</a:t>
            </a:r>
            <a:r>
              <a:rPr sz="1800" spc="-40" dirty="0">
                <a:solidFill>
                  <a:srgbClr val="00AFEF"/>
                </a:solidFill>
                <a:latin typeface="SimSun"/>
                <a:cs typeface="SimSun"/>
              </a:rPr>
              <a:t>e</a:t>
            </a:r>
            <a:r>
              <a:rPr sz="1800" spc="-185" dirty="0">
                <a:solidFill>
                  <a:srgbClr val="00AFEF"/>
                </a:solidFill>
                <a:latin typeface="SimSun"/>
                <a:cs typeface="SimSun"/>
              </a:rPr>
              <a:t>s</a:t>
            </a:r>
            <a:r>
              <a:rPr sz="1800" spc="-180" dirty="0">
                <a:solidFill>
                  <a:srgbClr val="00AFEF"/>
                </a:solidFill>
                <a:latin typeface="SimSun"/>
                <a:cs typeface="SimSun"/>
              </a:rPr>
              <a:t>s</a:t>
            </a:r>
            <a:r>
              <a:rPr sz="1800" spc="-60" dirty="0">
                <a:solidFill>
                  <a:srgbClr val="00AFEF"/>
                </a:solidFill>
                <a:latin typeface="SimSun"/>
                <a:cs typeface="SimSun"/>
              </a:rPr>
              <a:t>or</a:t>
            </a:r>
            <a:endParaRPr sz="1800">
              <a:latin typeface="SimSun"/>
              <a:cs typeface="SimSun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2520060" y="3977640"/>
            <a:ext cx="6273800" cy="2244725"/>
            <a:chOff x="2520060" y="3977640"/>
            <a:chExt cx="6273800" cy="2244725"/>
          </a:xfrm>
        </p:grpSpPr>
        <p:sp>
          <p:nvSpPr>
            <p:cNvPr id="62" name="object 62"/>
            <p:cNvSpPr/>
            <p:nvPr/>
          </p:nvSpPr>
          <p:spPr>
            <a:xfrm>
              <a:off x="2520061" y="4597781"/>
              <a:ext cx="1304290" cy="1624330"/>
            </a:xfrm>
            <a:custGeom>
              <a:avLst/>
              <a:gdLst/>
              <a:ahLst/>
              <a:cxnLst/>
              <a:rect l="l" t="t" r="r" b="b"/>
              <a:pathLst>
                <a:path w="1304289" h="1624329">
                  <a:moveTo>
                    <a:pt x="67945" y="207772"/>
                  </a:moveTo>
                  <a:lnTo>
                    <a:pt x="67691" y="202438"/>
                  </a:lnTo>
                  <a:lnTo>
                    <a:pt x="66040" y="172085"/>
                  </a:lnTo>
                  <a:lnTo>
                    <a:pt x="65786" y="145923"/>
                  </a:lnTo>
                  <a:lnTo>
                    <a:pt x="65786" y="140589"/>
                  </a:lnTo>
                  <a:lnTo>
                    <a:pt x="61468" y="136271"/>
                  </a:lnTo>
                  <a:lnTo>
                    <a:pt x="56261" y="136398"/>
                  </a:lnTo>
                  <a:lnTo>
                    <a:pt x="50927" y="136398"/>
                  </a:lnTo>
                  <a:lnTo>
                    <a:pt x="46850" y="140589"/>
                  </a:lnTo>
                  <a:lnTo>
                    <a:pt x="46863" y="145923"/>
                  </a:lnTo>
                  <a:lnTo>
                    <a:pt x="46990" y="173101"/>
                  </a:lnTo>
                  <a:lnTo>
                    <a:pt x="48641" y="203454"/>
                  </a:lnTo>
                  <a:lnTo>
                    <a:pt x="48895" y="208788"/>
                  </a:lnTo>
                  <a:lnTo>
                    <a:pt x="53467" y="212725"/>
                  </a:lnTo>
                  <a:lnTo>
                    <a:pt x="63881" y="212217"/>
                  </a:lnTo>
                  <a:lnTo>
                    <a:pt x="67945" y="207772"/>
                  </a:lnTo>
                  <a:close/>
                </a:path>
                <a:path w="1304289" h="1624329">
                  <a:moveTo>
                    <a:pt x="70485" y="65405"/>
                  </a:moveTo>
                  <a:lnTo>
                    <a:pt x="66675" y="60833"/>
                  </a:lnTo>
                  <a:lnTo>
                    <a:pt x="56134" y="59817"/>
                  </a:lnTo>
                  <a:lnTo>
                    <a:pt x="51562" y="63754"/>
                  </a:lnTo>
                  <a:lnTo>
                    <a:pt x="50546" y="74168"/>
                  </a:lnTo>
                  <a:lnTo>
                    <a:pt x="54483" y="78867"/>
                  </a:lnTo>
                  <a:lnTo>
                    <a:pt x="59690" y="79375"/>
                  </a:lnTo>
                  <a:lnTo>
                    <a:pt x="64897" y="79756"/>
                  </a:lnTo>
                  <a:lnTo>
                    <a:pt x="69596" y="75946"/>
                  </a:lnTo>
                  <a:lnTo>
                    <a:pt x="69977" y="70612"/>
                  </a:lnTo>
                  <a:lnTo>
                    <a:pt x="70485" y="65405"/>
                  </a:lnTo>
                  <a:close/>
                </a:path>
                <a:path w="1304289" h="1624329">
                  <a:moveTo>
                    <a:pt x="78232" y="281940"/>
                  </a:moveTo>
                  <a:lnTo>
                    <a:pt x="76200" y="271526"/>
                  </a:lnTo>
                  <a:lnTo>
                    <a:pt x="71247" y="268224"/>
                  </a:lnTo>
                  <a:lnTo>
                    <a:pt x="66167" y="269113"/>
                  </a:lnTo>
                  <a:lnTo>
                    <a:pt x="60960" y="270129"/>
                  </a:lnTo>
                  <a:lnTo>
                    <a:pt x="57531" y="275209"/>
                  </a:lnTo>
                  <a:lnTo>
                    <a:pt x="59563" y="285496"/>
                  </a:lnTo>
                  <a:lnTo>
                    <a:pt x="64516" y="288925"/>
                  </a:lnTo>
                  <a:lnTo>
                    <a:pt x="74803" y="286893"/>
                  </a:lnTo>
                  <a:lnTo>
                    <a:pt x="78232" y="281940"/>
                  </a:lnTo>
                  <a:close/>
                </a:path>
                <a:path w="1304289" h="1624329">
                  <a:moveTo>
                    <a:pt x="108839" y="103251"/>
                  </a:moveTo>
                  <a:lnTo>
                    <a:pt x="79387" y="21844"/>
                  </a:lnTo>
                  <a:lnTo>
                    <a:pt x="71501" y="0"/>
                  </a:lnTo>
                  <a:lnTo>
                    <a:pt x="3429" y="79375"/>
                  </a:lnTo>
                  <a:lnTo>
                    <a:pt x="0" y="83312"/>
                  </a:lnTo>
                  <a:lnTo>
                    <a:pt x="508" y="89281"/>
                  </a:lnTo>
                  <a:lnTo>
                    <a:pt x="4445" y="92710"/>
                  </a:lnTo>
                  <a:lnTo>
                    <a:pt x="8509" y="96139"/>
                  </a:lnTo>
                  <a:lnTo>
                    <a:pt x="14478" y="95758"/>
                  </a:lnTo>
                  <a:lnTo>
                    <a:pt x="17907" y="91694"/>
                  </a:lnTo>
                  <a:lnTo>
                    <a:pt x="64693" y="37134"/>
                  </a:lnTo>
                  <a:lnTo>
                    <a:pt x="90932" y="109728"/>
                  </a:lnTo>
                  <a:lnTo>
                    <a:pt x="96393" y="112268"/>
                  </a:lnTo>
                  <a:lnTo>
                    <a:pt x="106299" y="108712"/>
                  </a:lnTo>
                  <a:lnTo>
                    <a:pt x="108839" y="103251"/>
                  </a:lnTo>
                  <a:close/>
                </a:path>
                <a:path w="1304289" h="1624329">
                  <a:moveTo>
                    <a:pt x="114681" y="408051"/>
                  </a:moveTo>
                  <a:lnTo>
                    <a:pt x="109728" y="395478"/>
                  </a:lnTo>
                  <a:lnTo>
                    <a:pt x="99187" y="365252"/>
                  </a:lnTo>
                  <a:lnTo>
                    <a:pt x="94615" y="349885"/>
                  </a:lnTo>
                  <a:lnTo>
                    <a:pt x="93218" y="344932"/>
                  </a:lnTo>
                  <a:lnTo>
                    <a:pt x="87884" y="342011"/>
                  </a:lnTo>
                  <a:lnTo>
                    <a:pt x="82804" y="343535"/>
                  </a:lnTo>
                  <a:lnTo>
                    <a:pt x="77851" y="344932"/>
                  </a:lnTo>
                  <a:lnTo>
                    <a:pt x="74930" y="350266"/>
                  </a:lnTo>
                  <a:lnTo>
                    <a:pt x="76454" y="355346"/>
                  </a:lnTo>
                  <a:lnTo>
                    <a:pt x="81153" y="371475"/>
                  </a:lnTo>
                  <a:lnTo>
                    <a:pt x="91948" y="402590"/>
                  </a:lnTo>
                  <a:lnTo>
                    <a:pt x="95123" y="410210"/>
                  </a:lnTo>
                  <a:lnTo>
                    <a:pt x="97028" y="415163"/>
                  </a:lnTo>
                  <a:lnTo>
                    <a:pt x="102616" y="417449"/>
                  </a:lnTo>
                  <a:lnTo>
                    <a:pt x="107442" y="415544"/>
                  </a:lnTo>
                  <a:lnTo>
                    <a:pt x="112395" y="413639"/>
                  </a:lnTo>
                  <a:lnTo>
                    <a:pt x="114681" y="408051"/>
                  </a:lnTo>
                  <a:close/>
                </a:path>
                <a:path w="1304289" h="1624329">
                  <a:moveTo>
                    <a:pt x="146177" y="476504"/>
                  </a:moveTo>
                  <a:lnTo>
                    <a:pt x="141351" y="467106"/>
                  </a:lnTo>
                  <a:lnTo>
                    <a:pt x="135636" y="465201"/>
                  </a:lnTo>
                  <a:lnTo>
                    <a:pt x="126238" y="470027"/>
                  </a:lnTo>
                  <a:lnTo>
                    <a:pt x="124333" y="475742"/>
                  </a:lnTo>
                  <a:lnTo>
                    <a:pt x="129159" y="485140"/>
                  </a:lnTo>
                  <a:lnTo>
                    <a:pt x="134874" y="487045"/>
                  </a:lnTo>
                  <a:lnTo>
                    <a:pt x="144272" y="482219"/>
                  </a:lnTo>
                  <a:lnTo>
                    <a:pt x="146177" y="476504"/>
                  </a:lnTo>
                  <a:close/>
                </a:path>
                <a:path w="1304289" h="1624329">
                  <a:moveTo>
                    <a:pt x="218821" y="585851"/>
                  </a:moveTo>
                  <a:lnTo>
                    <a:pt x="215646" y="581660"/>
                  </a:lnTo>
                  <a:lnTo>
                    <a:pt x="199517" y="561213"/>
                  </a:lnTo>
                  <a:lnTo>
                    <a:pt x="178816" y="531876"/>
                  </a:lnTo>
                  <a:lnTo>
                    <a:pt x="172847" y="530860"/>
                  </a:lnTo>
                  <a:lnTo>
                    <a:pt x="164211" y="536956"/>
                  </a:lnTo>
                  <a:lnTo>
                    <a:pt x="163195" y="542925"/>
                  </a:lnTo>
                  <a:lnTo>
                    <a:pt x="166243" y="547243"/>
                  </a:lnTo>
                  <a:lnTo>
                    <a:pt x="184658" y="573024"/>
                  </a:lnTo>
                  <a:lnTo>
                    <a:pt x="203835" y="597547"/>
                  </a:lnTo>
                  <a:lnTo>
                    <a:pt x="209804" y="598297"/>
                  </a:lnTo>
                  <a:lnTo>
                    <a:pt x="213995" y="594995"/>
                  </a:lnTo>
                  <a:lnTo>
                    <a:pt x="218186" y="591820"/>
                  </a:lnTo>
                  <a:lnTo>
                    <a:pt x="218821" y="585851"/>
                  </a:lnTo>
                  <a:close/>
                </a:path>
                <a:path w="1304289" h="1624329">
                  <a:moveTo>
                    <a:pt x="270002" y="646430"/>
                  </a:moveTo>
                  <a:lnTo>
                    <a:pt x="269875" y="640461"/>
                  </a:lnTo>
                  <a:lnTo>
                    <a:pt x="266065" y="636905"/>
                  </a:lnTo>
                  <a:lnTo>
                    <a:pt x="266065" y="636778"/>
                  </a:lnTo>
                  <a:lnTo>
                    <a:pt x="262128" y="633222"/>
                  </a:lnTo>
                  <a:lnTo>
                    <a:pt x="256159" y="633349"/>
                  </a:lnTo>
                  <a:lnTo>
                    <a:pt x="252603" y="637159"/>
                  </a:lnTo>
                  <a:lnTo>
                    <a:pt x="248920" y="640969"/>
                  </a:lnTo>
                  <a:lnTo>
                    <a:pt x="249047" y="647065"/>
                  </a:lnTo>
                  <a:lnTo>
                    <a:pt x="256794" y="654304"/>
                  </a:lnTo>
                  <a:lnTo>
                    <a:pt x="262763" y="654177"/>
                  </a:lnTo>
                  <a:lnTo>
                    <a:pt x="266446" y="650367"/>
                  </a:lnTo>
                  <a:lnTo>
                    <a:pt x="270002" y="646430"/>
                  </a:lnTo>
                  <a:close/>
                </a:path>
                <a:path w="1304289" h="1624329">
                  <a:moveTo>
                    <a:pt x="375285" y="726186"/>
                  </a:moveTo>
                  <a:lnTo>
                    <a:pt x="373888" y="720344"/>
                  </a:lnTo>
                  <a:lnTo>
                    <a:pt x="356489" y="709676"/>
                  </a:lnTo>
                  <a:lnTo>
                    <a:pt x="331089" y="692023"/>
                  </a:lnTo>
                  <a:lnTo>
                    <a:pt x="323088" y="685800"/>
                  </a:lnTo>
                  <a:lnTo>
                    <a:pt x="318897" y="682625"/>
                  </a:lnTo>
                  <a:lnTo>
                    <a:pt x="312928" y="683387"/>
                  </a:lnTo>
                  <a:lnTo>
                    <a:pt x="309753" y="687578"/>
                  </a:lnTo>
                  <a:lnTo>
                    <a:pt x="306451" y="691769"/>
                  </a:lnTo>
                  <a:lnTo>
                    <a:pt x="307213" y="697738"/>
                  </a:lnTo>
                  <a:lnTo>
                    <a:pt x="311404" y="700913"/>
                  </a:lnTo>
                  <a:lnTo>
                    <a:pt x="320167" y="707644"/>
                  </a:lnTo>
                  <a:lnTo>
                    <a:pt x="346583" y="725805"/>
                  </a:lnTo>
                  <a:lnTo>
                    <a:pt x="359410" y="733806"/>
                  </a:lnTo>
                  <a:lnTo>
                    <a:pt x="363855" y="736473"/>
                  </a:lnTo>
                  <a:lnTo>
                    <a:pt x="369697" y="735076"/>
                  </a:lnTo>
                  <a:lnTo>
                    <a:pt x="375285" y="726186"/>
                  </a:lnTo>
                  <a:close/>
                </a:path>
                <a:path w="1304289" h="1624329">
                  <a:moveTo>
                    <a:pt x="442341" y="760984"/>
                  </a:moveTo>
                  <a:lnTo>
                    <a:pt x="440309" y="755396"/>
                  </a:lnTo>
                  <a:lnTo>
                    <a:pt x="430911" y="750824"/>
                  </a:lnTo>
                  <a:lnTo>
                    <a:pt x="425196" y="752729"/>
                  </a:lnTo>
                  <a:lnTo>
                    <a:pt x="422910" y="757428"/>
                  </a:lnTo>
                  <a:lnTo>
                    <a:pt x="420624" y="762254"/>
                  </a:lnTo>
                  <a:lnTo>
                    <a:pt x="422656" y="767969"/>
                  </a:lnTo>
                  <a:lnTo>
                    <a:pt x="432054" y="772541"/>
                  </a:lnTo>
                  <a:lnTo>
                    <a:pt x="437769" y="770509"/>
                  </a:lnTo>
                  <a:lnTo>
                    <a:pt x="440055" y="765810"/>
                  </a:lnTo>
                  <a:lnTo>
                    <a:pt x="442341" y="760984"/>
                  </a:lnTo>
                  <a:close/>
                </a:path>
                <a:path w="1304289" h="1624329">
                  <a:moveTo>
                    <a:pt x="568579" y="799846"/>
                  </a:moveTo>
                  <a:lnTo>
                    <a:pt x="565404" y="794766"/>
                  </a:lnTo>
                  <a:lnTo>
                    <a:pt x="528193" y="786003"/>
                  </a:lnTo>
                  <a:lnTo>
                    <a:pt x="505333" y="779399"/>
                  </a:lnTo>
                  <a:lnTo>
                    <a:pt x="500380" y="777875"/>
                  </a:lnTo>
                  <a:lnTo>
                    <a:pt x="495046" y="780796"/>
                  </a:lnTo>
                  <a:lnTo>
                    <a:pt x="493483" y="786003"/>
                  </a:lnTo>
                  <a:lnTo>
                    <a:pt x="492125" y="790956"/>
                  </a:lnTo>
                  <a:lnTo>
                    <a:pt x="495046" y="796163"/>
                  </a:lnTo>
                  <a:lnTo>
                    <a:pt x="500126" y="797687"/>
                  </a:lnTo>
                  <a:lnTo>
                    <a:pt x="523875" y="804545"/>
                  </a:lnTo>
                  <a:lnTo>
                    <a:pt x="555879" y="812038"/>
                  </a:lnTo>
                  <a:lnTo>
                    <a:pt x="560959" y="813308"/>
                  </a:lnTo>
                  <a:lnTo>
                    <a:pt x="566166" y="810133"/>
                  </a:lnTo>
                  <a:lnTo>
                    <a:pt x="567397" y="804545"/>
                  </a:lnTo>
                  <a:lnTo>
                    <a:pt x="568579" y="799846"/>
                  </a:lnTo>
                  <a:close/>
                </a:path>
                <a:path w="1304289" h="1624329">
                  <a:moveTo>
                    <a:pt x="1071880" y="1138161"/>
                  </a:moveTo>
                  <a:lnTo>
                    <a:pt x="1071626" y="1132878"/>
                  </a:lnTo>
                  <a:lnTo>
                    <a:pt x="1071499" y="1127620"/>
                  </a:lnTo>
                  <a:lnTo>
                    <a:pt x="1067054" y="1123518"/>
                  </a:lnTo>
                  <a:lnTo>
                    <a:pt x="1056513" y="1123911"/>
                  </a:lnTo>
                  <a:lnTo>
                    <a:pt x="1052449" y="1128331"/>
                  </a:lnTo>
                  <a:lnTo>
                    <a:pt x="1052576" y="1133602"/>
                  </a:lnTo>
                  <a:lnTo>
                    <a:pt x="1052830" y="1138859"/>
                  </a:lnTo>
                  <a:lnTo>
                    <a:pt x="1057275" y="1142961"/>
                  </a:lnTo>
                  <a:lnTo>
                    <a:pt x="1067689" y="1142580"/>
                  </a:lnTo>
                  <a:lnTo>
                    <a:pt x="1071880" y="1138161"/>
                  </a:lnTo>
                  <a:close/>
                </a:path>
                <a:path w="1304289" h="1624329">
                  <a:moveTo>
                    <a:pt x="1082040" y="996543"/>
                  </a:moveTo>
                  <a:lnTo>
                    <a:pt x="1078357" y="991717"/>
                  </a:lnTo>
                  <a:lnTo>
                    <a:pt x="1067943" y="990231"/>
                  </a:lnTo>
                  <a:lnTo>
                    <a:pt x="1063117" y="993838"/>
                  </a:lnTo>
                  <a:lnTo>
                    <a:pt x="1062482" y="999058"/>
                  </a:lnTo>
                  <a:lnTo>
                    <a:pt x="1058164" y="1029030"/>
                  </a:lnTo>
                  <a:lnTo>
                    <a:pt x="1054989" y="1061415"/>
                  </a:lnTo>
                  <a:lnTo>
                    <a:pt x="1058799" y="1066076"/>
                  </a:lnTo>
                  <a:lnTo>
                    <a:pt x="1069213" y="1067117"/>
                  </a:lnTo>
                  <a:lnTo>
                    <a:pt x="1073912" y="1063294"/>
                  </a:lnTo>
                  <a:lnTo>
                    <a:pt x="1077087" y="1030909"/>
                  </a:lnTo>
                  <a:lnTo>
                    <a:pt x="1082040" y="996543"/>
                  </a:lnTo>
                  <a:close/>
                </a:path>
                <a:path w="1304289" h="1624329">
                  <a:moveTo>
                    <a:pt x="1087247" y="1268564"/>
                  </a:moveTo>
                  <a:lnTo>
                    <a:pt x="1086104" y="1263434"/>
                  </a:lnTo>
                  <a:lnTo>
                    <a:pt x="1085977" y="1262989"/>
                  </a:lnTo>
                  <a:lnTo>
                    <a:pt x="1080008" y="1231023"/>
                  </a:lnTo>
                  <a:lnTo>
                    <a:pt x="1076960" y="1207960"/>
                  </a:lnTo>
                  <a:lnTo>
                    <a:pt x="1076325" y="1202753"/>
                  </a:lnTo>
                  <a:lnTo>
                    <a:pt x="1071499" y="1199083"/>
                  </a:lnTo>
                  <a:lnTo>
                    <a:pt x="1061085" y="1200467"/>
                  </a:lnTo>
                  <a:lnTo>
                    <a:pt x="1057402" y="1205255"/>
                  </a:lnTo>
                  <a:lnTo>
                    <a:pt x="1058164" y="1210475"/>
                  </a:lnTo>
                  <a:lnTo>
                    <a:pt x="1061339" y="1234490"/>
                  </a:lnTo>
                  <a:lnTo>
                    <a:pt x="1067435" y="1267307"/>
                  </a:lnTo>
                  <a:lnTo>
                    <a:pt x="1067562" y="1267764"/>
                  </a:lnTo>
                  <a:lnTo>
                    <a:pt x="1068705" y="1272882"/>
                  </a:lnTo>
                  <a:lnTo>
                    <a:pt x="1073785" y="1276070"/>
                  </a:lnTo>
                  <a:lnTo>
                    <a:pt x="1084072" y="1273683"/>
                  </a:lnTo>
                  <a:lnTo>
                    <a:pt x="1087247" y="1268564"/>
                  </a:lnTo>
                  <a:close/>
                </a:path>
                <a:path w="1304289" h="1624329">
                  <a:moveTo>
                    <a:pt x="1098042" y="923290"/>
                  </a:moveTo>
                  <a:lnTo>
                    <a:pt x="1095121" y="918083"/>
                  </a:lnTo>
                  <a:lnTo>
                    <a:pt x="1090041" y="916686"/>
                  </a:lnTo>
                  <a:lnTo>
                    <a:pt x="1084961" y="915162"/>
                  </a:lnTo>
                  <a:lnTo>
                    <a:pt x="1079754" y="918210"/>
                  </a:lnTo>
                  <a:lnTo>
                    <a:pt x="1078230" y="923290"/>
                  </a:lnTo>
                  <a:lnTo>
                    <a:pt x="1076833" y="928370"/>
                  </a:lnTo>
                  <a:lnTo>
                    <a:pt x="1079754" y="933577"/>
                  </a:lnTo>
                  <a:lnTo>
                    <a:pt x="1084834" y="934974"/>
                  </a:lnTo>
                  <a:lnTo>
                    <a:pt x="1089914" y="936498"/>
                  </a:lnTo>
                  <a:lnTo>
                    <a:pt x="1095121" y="933450"/>
                  </a:lnTo>
                  <a:lnTo>
                    <a:pt x="1096645" y="928370"/>
                  </a:lnTo>
                  <a:lnTo>
                    <a:pt x="1098042" y="923290"/>
                  </a:lnTo>
                  <a:close/>
                </a:path>
                <a:path w="1304289" h="1624329">
                  <a:moveTo>
                    <a:pt x="1107694" y="1340891"/>
                  </a:moveTo>
                  <a:lnTo>
                    <a:pt x="1104138" y="1330934"/>
                  </a:lnTo>
                  <a:lnTo>
                    <a:pt x="1098677" y="1328318"/>
                  </a:lnTo>
                  <a:lnTo>
                    <a:pt x="1088771" y="1331772"/>
                  </a:lnTo>
                  <a:lnTo>
                    <a:pt x="1086231" y="1337208"/>
                  </a:lnTo>
                  <a:lnTo>
                    <a:pt x="1087882" y="1342199"/>
                  </a:lnTo>
                  <a:lnTo>
                    <a:pt x="1089660" y="1347165"/>
                  </a:lnTo>
                  <a:lnTo>
                    <a:pt x="1095121" y="1349781"/>
                  </a:lnTo>
                  <a:lnTo>
                    <a:pt x="1105027" y="1346314"/>
                  </a:lnTo>
                  <a:lnTo>
                    <a:pt x="1107694" y="1340891"/>
                  </a:lnTo>
                  <a:close/>
                </a:path>
                <a:path w="1304289" h="1624329">
                  <a:moveTo>
                    <a:pt x="1141857" y="798830"/>
                  </a:moveTo>
                  <a:lnTo>
                    <a:pt x="1139571" y="793242"/>
                  </a:lnTo>
                  <a:lnTo>
                    <a:pt x="1129919" y="789178"/>
                  </a:lnTo>
                  <a:lnTo>
                    <a:pt x="1124331" y="791337"/>
                  </a:lnTo>
                  <a:lnTo>
                    <a:pt x="1112393" y="819531"/>
                  </a:lnTo>
                  <a:lnTo>
                    <a:pt x="1101090" y="849757"/>
                  </a:lnTo>
                  <a:lnTo>
                    <a:pt x="1099185" y="854583"/>
                  </a:lnTo>
                  <a:lnTo>
                    <a:pt x="1101725" y="860171"/>
                  </a:lnTo>
                  <a:lnTo>
                    <a:pt x="1106551" y="861949"/>
                  </a:lnTo>
                  <a:lnTo>
                    <a:pt x="1111504" y="863854"/>
                  </a:lnTo>
                  <a:lnTo>
                    <a:pt x="1116965" y="861314"/>
                  </a:lnTo>
                  <a:lnTo>
                    <a:pt x="1118870" y="856361"/>
                  </a:lnTo>
                  <a:lnTo>
                    <a:pt x="1130173" y="826262"/>
                  </a:lnTo>
                  <a:lnTo>
                    <a:pt x="1139825" y="803656"/>
                  </a:lnTo>
                  <a:lnTo>
                    <a:pt x="1141857" y="798830"/>
                  </a:lnTo>
                  <a:close/>
                </a:path>
                <a:path w="1304289" h="1624329">
                  <a:moveTo>
                    <a:pt x="1164082" y="1459115"/>
                  </a:moveTo>
                  <a:lnTo>
                    <a:pt x="1161288" y="1454632"/>
                  </a:lnTo>
                  <a:lnTo>
                    <a:pt x="1152906" y="1440865"/>
                  </a:lnTo>
                  <a:lnTo>
                    <a:pt x="1137920" y="1413192"/>
                  </a:lnTo>
                  <a:lnTo>
                    <a:pt x="1134364" y="1405496"/>
                  </a:lnTo>
                  <a:lnTo>
                    <a:pt x="1132078" y="1400733"/>
                  </a:lnTo>
                  <a:lnTo>
                    <a:pt x="1126363" y="1398689"/>
                  </a:lnTo>
                  <a:lnTo>
                    <a:pt x="1121664" y="1400924"/>
                  </a:lnTo>
                  <a:lnTo>
                    <a:pt x="1116838" y="1403159"/>
                  </a:lnTo>
                  <a:lnTo>
                    <a:pt x="1114806" y="1408823"/>
                  </a:lnTo>
                  <a:lnTo>
                    <a:pt x="1117092" y="1413586"/>
                  </a:lnTo>
                  <a:lnTo>
                    <a:pt x="1121156" y="1422273"/>
                  </a:lnTo>
                  <a:lnTo>
                    <a:pt x="1136650" y="1450809"/>
                  </a:lnTo>
                  <a:lnTo>
                    <a:pt x="1145032" y="1464576"/>
                  </a:lnTo>
                  <a:lnTo>
                    <a:pt x="1147826" y="1469059"/>
                  </a:lnTo>
                  <a:lnTo>
                    <a:pt x="1153668" y="1470469"/>
                  </a:lnTo>
                  <a:lnTo>
                    <a:pt x="1158113" y="1467726"/>
                  </a:lnTo>
                  <a:lnTo>
                    <a:pt x="1162685" y="1464983"/>
                  </a:lnTo>
                  <a:lnTo>
                    <a:pt x="1164082" y="1459115"/>
                  </a:lnTo>
                  <a:close/>
                </a:path>
                <a:path w="1304289" h="1624329">
                  <a:moveTo>
                    <a:pt x="1175385" y="731393"/>
                  </a:moveTo>
                  <a:lnTo>
                    <a:pt x="1173607" y="725551"/>
                  </a:lnTo>
                  <a:lnTo>
                    <a:pt x="1169035" y="723138"/>
                  </a:lnTo>
                  <a:lnTo>
                    <a:pt x="1164336" y="720598"/>
                  </a:lnTo>
                  <a:lnTo>
                    <a:pt x="1158621" y="722376"/>
                  </a:lnTo>
                  <a:lnTo>
                    <a:pt x="1156081" y="726948"/>
                  </a:lnTo>
                  <a:lnTo>
                    <a:pt x="1153541" y="731647"/>
                  </a:lnTo>
                  <a:lnTo>
                    <a:pt x="1155319" y="737362"/>
                  </a:lnTo>
                  <a:lnTo>
                    <a:pt x="1159891" y="739902"/>
                  </a:lnTo>
                  <a:lnTo>
                    <a:pt x="1164590" y="742442"/>
                  </a:lnTo>
                  <a:lnTo>
                    <a:pt x="1170305" y="740664"/>
                  </a:lnTo>
                  <a:lnTo>
                    <a:pt x="1172845" y="735965"/>
                  </a:lnTo>
                  <a:lnTo>
                    <a:pt x="1175385" y="731393"/>
                  </a:lnTo>
                  <a:close/>
                </a:path>
                <a:path w="1304289" h="1624329">
                  <a:moveTo>
                    <a:pt x="1208024" y="1519986"/>
                  </a:moveTo>
                  <a:lnTo>
                    <a:pt x="1204722" y="1515821"/>
                  </a:lnTo>
                  <a:lnTo>
                    <a:pt x="1201547" y="1511681"/>
                  </a:lnTo>
                  <a:lnTo>
                    <a:pt x="1195578" y="1510957"/>
                  </a:lnTo>
                  <a:lnTo>
                    <a:pt x="1187196" y="1517434"/>
                  </a:lnTo>
                  <a:lnTo>
                    <a:pt x="1186561" y="1523428"/>
                  </a:lnTo>
                  <a:lnTo>
                    <a:pt x="1189736" y="1527581"/>
                  </a:lnTo>
                  <a:lnTo>
                    <a:pt x="1193038" y="1531721"/>
                  </a:lnTo>
                  <a:lnTo>
                    <a:pt x="1199007" y="1532458"/>
                  </a:lnTo>
                  <a:lnTo>
                    <a:pt x="1203071" y="1529207"/>
                  </a:lnTo>
                  <a:lnTo>
                    <a:pt x="1207262" y="1525968"/>
                  </a:lnTo>
                  <a:lnTo>
                    <a:pt x="1208024" y="1519986"/>
                  </a:lnTo>
                  <a:close/>
                </a:path>
                <a:path w="1304289" h="1624329">
                  <a:moveTo>
                    <a:pt x="1232408" y="624979"/>
                  </a:moveTo>
                  <a:lnTo>
                    <a:pt x="1222057" y="629666"/>
                  </a:lnTo>
                  <a:lnTo>
                    <a:pt x="1216787" y="630555"/>
                  </a:lnTo>
                  <a:lnTo>
                    <a:pt x="1215224" y="632752"/>
                  </a:lnTo>
                  <a:lnTo>
                    <a:pt x="1211783" y="634314"/>
                  </a:lnTo>
                  <a:lnTo>
                    <a:pt x="1211783" y="671322"/>
                  </a:lnTo>
                  <a:lnTo>
                    <a:pt x="1211707" y="671449"/>
                  </a:lnTo>
                  <a:lnTo>
                    <a:pt x="1208786" y="675767"/>
                  </a:lnTo>
                  <a:lnTo>
                    <a:pt x="1211783" y="671322"/>
                  </a:lnTo>
                  <a:lnTo>
                    <a:pt x="1211783" y="634314"/>
                  </a:lnTo>
                  <a:lnTo>
                    <a:pt x="1132459" y="670306"/>
                  </a:lnTo>
                  <a:lnTo>
                    <a:pt x="1130300" y="675894"/>
                  </a:lnTo>
                  <a:lnTo>
                    <a:pt x="1134618" y="685546"/>
                  </a:lnTo>
                  <a:lnTo>
                    <a:pt x="1140333" y="687578"/>
                  </a:lnTo>
                  <a:lnTo>
                    <a:pt x="1166317" y="675767"/>
                  </a:lnTo>
                  <a:lnTo>
                    <a:pt x="1194460" y="663016"/>
                  </a:lnTo>
                  <a:lnTo>
                    <a:pt x="1192911" y="665480"/>
                  </a:lnTo>
                  <a:lnTo>
                    <a:pt x="1194054" y="671322"/>
                  </a:lnTo>
                  <a:lnTo>
                    <a:pt x="1198499" y="674243"/>
                  </a:lnTo>
                  <a:lnTo>
                    <a:pt x="1202944" y="677037"/>
                  </a:lnTo>
                  <a:lnTo>
                    <a:pt x="1208747" y="675767"/>
                  </a:lnTo>
                  <a:lnTo>
                    <a:pt x="1204214" y="727329"/>
                  </a:lnTo>
                  <a:lnTo>
                    <a:pt x="1203706" y="732663"/>
                  </a:lnTo>
                  <a:lnTo>
                    <a:pt x="1207516" y="737235"/>
                  </a:lnTo>
                  <a:lnTo>
                    <a:pt x="1212850" y="737743"/>
                  </a:lnTo>
                  <a:lnTo>
                    <a:pt x="1218057" y="738124"/>
                  </a:lnTo>
                  <a:lnTo>
                    <a:pt x="1222629" y="734314"/>
                  </a:lnTo>
                  <a:lnTo>
                    <a:pt x="1223733" y="722376"/>
                  </a:lnTo>
                  <a:lnTo>
                    <a:pt x="1230718" y="643801"/>
                  </a:lnTo>
                  <a:lnTo>
                    <a:pt x="1232281" y="641604"/>
                  </a:lnTo>
                  <a:lnTo>
                    <a:pt x="1231379" y="636384"/>
                  </a:lnTo>
                  <a:lnTo>
                    <a:pt x="1231988" y="629539"/>
                  </a:lnTo>
                  <a:lnTo>
                    <a:pt x="1232408" y="624979"/>
                  </a:lnTo>
                  <a:close/>
                </a:path>
                <a:path w="1304289" h="1624329">
                  <a:moveTo>
                    <a:pt x="1304290" y="1615249"/>
                  </a:moveTo>
                  <a:lnTo>
                    <a:pt x="1303528" y="1609255"/>
                  </a:lnTo>
                  <a:lnTo>
                    <a:pt x="1273683" y="1585620"/>
                  </a:lnTo>
                  <a:lnTo>
                    <a:pt x="1251966" y="1566341"/>
                  </a:lnTo>
                  <a:lnTo>
                    <a:pt x="1245997" y="1566697"/>
                  </a:lnTo>
                  <a:lnTo>
                    <a:pt x="1242568" y="1570621"/>
                  </a:lnTo>
                  <a:lnTo>
                    <a:pt x="1239012" y="1574558"/>
                  </a:lnTo>
                  <a:lnTo>
                    <a:pt x="1239393" y="1580578"/>
                  </a:lnTo>
                  <a:lnTo>
                    <a:pt x="1261872" y="1600568"/>
                  </a:lnTo>
                  <a:lnTo>
                    <a:pt x="1287653" y="1620951"/>
                  </a:lnTo>
                  <a:lnTo>
                    <a:pt x="1291844" y="1624203"/>
                  </a:lnTo>
                  <a:lnTo>
                    <a:pt x="1297813" y="1623504"/>
                  </a:lnTo>
                  <a:lnTo>
                    <a:pt x="1300988" y="1619377"/>
                  </a:lnTo>
                  <a:lnTo>
                    <a:pt x="1304290" y="1615249"/>
                  </a:lnTo>
                  <a:close/>
                </a:path>
              </a:pathLst>
            </a:custGeom>
            <a:solidFill>
              <a:srgbClr val="4512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236457" y="3989070"/>
              <a:ext cx="546100" cy="501650"/>
            </a:xfrm>
            <a:custGeom>
              <a:avLst/>
              <a:gdLst/>
              <a:ahLst/>
              <a:cxnLst/>
              <a:rect l="l" t="t" r="r" b="b"/>
              <a:pathLst>
                <a:path w="546100" h="501650">
                  <a:moveTo>
                    <a:pt x="0" y="250697"/>
                  </a:moveTo>
                  <a:lnTo>
                    <a:pt x="4396" y="205641"/>
                  </a:lnTo>
                  <a:lnTo>
                    <a:pt x="17071" y="163232"/>
                  </a:lnTo>
                  <a:lnTo>
                    <a:pt x="37253" y="124177"/>
                  </a:lnTo>
                  <a:lnTo>
                    <a:pt x="64171" y="89187"/>
                  </a:lnTo>
                  <a:lnTo>
                    <a:pt x="97053" y="58969"/>
                  </a:lnTo>
                  <a:lnTo>
                    <a:pt x="135128" y="34233"/>
                  </a:lnTo>
                  <a:lnTo>
                    <a:pt x="177624" y="15687"/>
                  </a:lnTo>
                  <a:lnTo>
                    <a:pt x="223770" y="4039"/>
                  </a:lnTo>
                  <a:lnTo>
                    <a:pt x="272796" y="0"/>
                  </a:lnTo>
                  <a:lnTo>
                    <a:pt x="321821" y="4039"/>
                  </a:lnTo>
                  <a:lnTo>
                    <a:pt x="367967" y="15687"/>
                  </a:lnTo>
                  <a:lnTo>
                    <a:pt x="410463" y="34233"/>
                  </a:lnTo>
                  <a:lnTo>
                    <a:pt x="448538" y="58969"/>
                  </a:lnTo>
                  <a:lnTo>
                    <a:pt x="481420" y="89187"/>
                  </a:lnTo>
                  <a:lnTo>
                    <a:pt x="508338" y="124177"/>
                  </a:lnTo>
                  <a:lnTo>
                    <a:pt x="528520" y="163232"/>
                  </a:lnTo>
                  <a:lnTo>
                    <a:pt x="541195" y="205641"/>
                  </a:lnTo>
                  <a:lnTo>
                    <a:pt x="545592" y="250697"/>
                  </a:lnTo>
                  <a:lnTo>
                    <a:pt x="541195" y="295754"/>
                  </a:lnTo>
                  <a:lnTo>
                    <a:pt x="528520" y="338163"/>
                  </a:lnTo>
                  <a:lnTo>
                    <a:pt x="508338" y="377218"/>
                  </a:lnTo>
                  <a:lnTo>
                    <a:pt x="481420" y="412208"/>
                  </a:lnTo>
                  <a:lnTo>
                    <a:pt x="448538" y="442426"/>
                  </a:lnTo>
                  <a:lnTo>
                    <a:pt x="410463" y="467162"/>
                  </a:lnTo>
                  <a:lnTo>
                    <a:pt x="367967" y="485708"/>
                  </a:lnTo>
                  <a:lnTo>
                    <a:pt x="321821" y="497356"/>
                  </a:lnTo>
                  <a:lnTo>
                    <a:pt x="272796" y="501395"/>
                  </a:lnTo>
                  <a:lnTo>
                    <a:pt x="223770" y="497356"/>
                  </a:lnTo>
                  <a:lnTo>
                    <a:pt x="177624" y="485708"/>
                  </a:lnTo>
                  <a:lnTo>
                    <a:pt x="135128" y="467162"/>
                  </a:lnTo>
                  <a:lnTo>
                    <a:pt x="97053" y="442426"/>
                  </a:lnTo>
                  <a:lnTo>
                    <a:pt x="64171" y="412208"/>
                  </a:lnTo>
                  <a:lnTo>
                    <a:pt x="37253" y="377218"/>
                  </a:lnTo>
                  <a:lnTo>
                    <a:pt x="17071" y="338163"/>
                  </a:lnTo>
                  <a:lnTo>
                    <a:pt x="4396" y="295754"/>
                  </a:lnTo>
                  <a:lnTo>
                    <a:pt x="0" y="250697"/>
                  </a:lnTo>
                  <a:close/>
                </a:path>
              </a:pathLst>
            </a:custGeom>
            <a:ln w="2286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8394954" y="4093209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30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7034783" y="4707635"/>
            <a:ext cx="4171950" cy="1511935"/>
            <a:chOff x="7034783" y="4707635"/>
            <a:chExt cx="4171950" cy="1511935"/>
          </a:xfrm>
        </p:grpSpPr>
        <p:sp>
          <p:nvSpPr>
            <p:cNvPr id="66" name="object 66"/>
            <p:cNvSpPr/>
            <p:nvPr/>
          </p:nvSpPr>
          <p:spPr>
            <a:xfrm>
              <a:off x="7046213" y="4719065"/>
              <a:ext cx="546100" cy="500380"/>
            </a:xfrm>
            <a:custGeom>
              <a:avLst/>
              <a:gdLst/>
              <a:ahLst/>
              <a:cxnLst/>
              <a:rect l="l" t="t" r="r" b="b"/>
              <a:pathLst>
                <a:path w="546100" h="500379">
                  <a:moveTo>
                    <a:pt x="0" y="249935"/>
                  </a:moveTo>
                  <a:lnTo>
                    <a:pt x="4396" y="205006"/>
                  </a:lnTo>
                  <a:lnTo>
                    <a:pt x="17071" y="162719"/>
                  </a:lnTo>
                  <a:lnTo>
                    <a:pt x="37253" y="123782"/>
                  </a:lnTo>
                  <a:lnTo>
                    <a:pt x="64171" y="88899"/>
                  </a:lnTo>
                  <a:lnTo>
                    <a:pt x="97053" y="58777"/>
                  </a:lnTo>
                  <a:lnTo>
                    <a:pt x="135127" y="34120"/>
                  </a:lnTo>
                  <a:lnTo>
                    <a:pt x="177624" y="15635"/>
                  </a:lnTo>
                  <a:lnTo>
                    <a:pt x="223770" y="4026"/>
                  </a:lnTo>
                  <a:lnTo>
                    <a:pt x="272795" y="0"/>
                  </a:lnTo>
                  <a:lnTo>
                    <a:pt x="321821" y="4026"/>
                  </a:lnTo>
                  <a:lnTo>
                    <a:pt x="367967" y="15635"/>
                  </a:lnTo>
                  <a:lnTo>
                    <a:pt x="410463" y="34120"/>
                  </a:lnTo>
                  <a:lnTo>
                    <a:pt x="448538" y="58777"/>
                  </a:lnTo>
                  <a:lnTo>
                    <a:pt x="481420" y="88899"/>
                  </a:lnTo>
                  <a:lnTo>
                    <a:pt x="508338" y="123782"/>
                  </a:lnTo>
                  <a:lnTo>
                    <a:pt x="528520" y="162719"/>
                  </a:lnTo>
                  <a:lnTo>
                    <a:pt x="541195" y="205006"/>
                  </a:lnTo>
                  <a:lnTo>
                    <a:pt x="545591" y="249935"/>
                  </a:lnTo>
                  <a:lnTo>
                    <a:pt x="541195" y="294865"/>
                  </a:lnTo>
                  <a:lnTo>
                    <a:pt x="528520" y="337152"/>
                  </a:lnTo>
                  <a:lnTo>
                    <a:pt x="508338" y="376089"/>
                  </a:lnTo>
                  <a:lnTo>
                    <a:pt x="481420" y="410971"/>
                  </a:lnTo>
                  <a:lnTo>
                    <a:pt x="448538" y="441094"/>
                  </a:lnTo>
                  <a:lnTo>
                    <a:pt x="410463" y="465751"/>
                  </a:lnTo>
                  <a:lnTo>
                    <a:pt x="367967" y="484236"/>
                  </a:lnTo>
                  <a:lnTo>
                    <a:pt x="321821" y="495845"/>
                  </a:lnTo>
                  <a:lnTo>
                    <a:pt x="272795" y="499871"/>
                  </a:lnTo>
                  <a:lnTo>
                    <a:pt x="223770" y="495845"/>
                  </a:lnTo>
                  <a:lnTo>
                    <a:pt x="177624" y="484236"/>
                  </a:lnTo>
                  <a:lnTo>
                    <a:pt x="135127" y="465751"/>
                  </a:lnTo>
                  <a:lnTo>
                    <a:pt x="97053" y="441094"/>
                  </a:lnTo>
                  <a:lnTo>
                    <a:pt x="64171" y="410971"/>
                  </a:lnTo>
                  <a:lnTo>
                    <a:pt x="37253" y="376089"/>
                  </a:lnTo>
                  <a:lnTo>
                    <a:pt x="17071" y="337152"/>
                  </a:lnTo>
                  <a:lnTo>
                    <a:pt x="4396" y="294865"/>
                  </a:lnTo>
                  <a:lnTo>
                    <a:pt x="0" y="249935"/>
                  </a:lnTo>
                  <a:close/>
                </a:path>
              </a:pathLst>
            </a:custGeom>
            <a:ln w="22860">
              <a:solidFill>
                <a:srgbClr val="4060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1028044" y="5867768"/>
              <a:ext cx="179070" cy="351790"/>
            </a:xfrm>
            <a:custGeom>
              <a:avLst/>
              <a:gdLst/>
              <a:ahLst/>
              <a:cxnLst/>
              <a:rect l="l" t="t" r="r" b="b"/>
              <a:pathLst>
                <a:path w="179070" h="351789">
                  <a:moveTo>
                    <a:pt x="138733" y="285782"/>
                  </a:moveTo>
                  <a:lnTo>
                    <a:pt x="110235" y="299935"/>
                  </a:lnTo>
                  <a:lnTo>
                    <a:pt x="178307" y="351193"/>
                  </a:lnTo>
                  <a:lnTo>
                    <a:pt x="178455" y="301586"/>
                  </a:lnTo>
                  <a:lnTo>
                    <a:pt x="149732" y="301586"/>
                  </a:lnTo>
                  <a:lnTo>
                    <a:pt x="145923" y="300304"/>
                  </a:lnTo>
                  <a:lnTo>
                    <a:pt x="144399" y="297167"/>
                  </a:lnTo>
                  <a:lnTo>
                    <a:pt x="138733" y="285782"/>
                  </a:lnTo>
                  <a:close/>
                </a:path>
                <a:path w="179070" h="351789">
                  <a:moveTo>
                    <a:pt x="150055" y="280159"/>
                  </a:moveTo>
                  <a:lnTo>
                    <a:pt x="138733" y="285782"/>
                  </a:lnTo>
                  <a:lnTo>
                    <a:pt x="144399" y="297167"/>
                  </a:lnTo>
                  <a:lnTo>
                    <a:pt x="145923" y="300304"/>
                  </a:lnTo>
                  <a:lnTo>
                    <a:pt x="149732" y="301586"/>
                  </a:lnTo>
                  <a:lnTo>
                    <a:pt x="156082" y="298462"/>
                  </a:lnTo>
                  <a:lnTo>
                    <a:pt x="157352" y="294652"/>
                  </a:lnTo>
                  <a:lnTo>
                    <a:pt x="155701" y="291515"/>
                  </a:lnTo>
                  <a:lnTo>
                    <a:pt x="150055" y="280159"/>
                  </a:lnTo>
                  <a:close/>
                </a:path>
                <a:path w="179070" h="351789">
                  <a:moveTo>
                    <a:pt x="178561" y="266001"/>
                  </a:moveTo>
                  <a:lnTo>
                    <a:pt x="150055" y="280159"/>
                  </a:lnTo>
                  <a:lnTo>
                    <a:pt x="155701" y="291515"/>
                  </a:lnTo>
                  <a:lnTo>
                    <a:pt x="157352" y="294652"/>
                  </a:lnTo>
                  <a:lnTo>
                    <a:pt x="156082" y="298462"/>
                  </a:lnTo>
                  <a:lnTo>
                    <a:pt x="149732" y="301586"/>
                  </a:lnTo>
                  <a:lnTo>
                    <a:pt x="178455" y="301586"/>
                  </a:lnTo>
                  <a:lnTo>
                    <a:pt x="178561" y="266001"/>
                  </a:lnTo>
                  <a:close/>
                </a:path>
                <a:path w="179070" h="351789">
                  <a:moveTo>
                    <a:pt x="7493" y="0"/>
                  </a:moveTo>
                  <a:lnTo>
                    <a:pt x="4445" y="1562"/>
                  </a:lnTo>
                  <a:lnTo>
                    <a:pt x="1270" y="3124"/>
                  </a:lnTo>
                  <a:lnTo>
                    <a:pt x="0" y="6934"/>
                  </a:lnTo>
                  <a:lnTo>
                    <a:pt x="1524" y="10083"/>
                  </a:lnTo>
                  <a:lnTo>
                    <a:pt x="138733" y="285782"/>
                  </a:lnTo>
                  <a:lnTo>
                    <a:pt x="150055" y="280159"/>
                  </a:lnTo>
                  <a:lnTo>
                    <a:pt x="12953" y="4419"/>
                  </a:lnTo>
                  <a:lnTo>
                    <a:pt x="11302" y="1282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4512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7255256" y="4822952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latin typeface="Trebuchet MS"/>
                <a:cs typeface="Trebuchet MS"/>
              </a:rPr>
              <a:t>5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7619238" y="5447538"/>
            <a:ext cx="547370" cy="501650"/>
          </a:xfrm>
          <a:custGeom>
            <a:avLst/>
            <a:gdLst/>
            <a:ahLst/>
            <a:cxnLst/>
            <a:rect l="l" t="t" r="r" b="b"/>
            <a:pathLst>
              <a:path w="547370" h="501650">
                <a:moveTo>
                  <a:pt x="0" y="250698"/>
                </a:moveTo>
                <a:lnTo>
                  <a:pt x="4405" y="205641"/>
                </a:lnTo>
                <a:lnTo>
                  <a:pt x="17108" y="163232"/>
                </a:lnTo>
                <a:lnTo>
                  <a:pt x="37337" y="124177"/>
                </a:lnTo>
                <a:lnTo>
                  <a:pt x="64321" y="89187"/>
                </a:lnTo>
                <a:lnTo>
                  <a:pt x="97288" y="58969"/>
                </a:lnTo>
                <a:lnTo>
                  <a:pt x="135466" y="34233"/>
                </a:lnTo>
                <a:lnTo>
                  <a:pt x="178085" y="15687"/>
                </a:lnTo>
                <a:lnTo>
                  <a:pt x="224372" y="4039"/>
                </a:lnTo>
                <a:lnTo>
                  <a:pt x="273557" y="0"/>
                </a:lnTo>
                <a:lnTo>
                  <a:pt x="322743" y="4039"/>
                </a:lnTo>
                <a:lnTo>
                  <a:pt x="369030" y="15687"/>
                </a:lnTo>
                <a:lnTo>
                  <a:pt x="411649" y="34233"/>
                </a:lnTo>
                <a:lnTo>
                  <a:pt x="449827" y="58969"/>
                </a:lnTo>
                <a:lnTo>
                  <a:pt x="482794" y="89187"/>
                </a:lnTo>
                <a:lnTo>
                  <a:pt x="509777" y="124177"/>
                </a:lnTo>
                <a:lnTo>
                  <a:pt x="530007" y="163232"/>
                </a:lnTo>
                <a:lnTo>
                  <a:pt x="542710" y="205641"/>
                </a:lnTo>
                <a:lnTo>
                  <a:pt x="547115" y="250698"/>
                </a:lnTo>
                <a:lnTo>
                  <a:pt x="542710" y="295760"/>
                </a:lnTo>
                <a:lnTo>
                  <a:pt x="530007" y="338174"/>
                </a:lnTo>
                <a:lnTo>
                  <a:pt x="509777" y="377229"/>
                </a:lnTo>
                <a:lnTo>
                  <a:pt x="482794" y="412219"/>
                </a:lnTo>
                <a:lnTo>
                  <a:pt x="449827" y="442434"/>
                </a:lnTo>
                <a:lnTo>
                  <a:pt x="411649" y="467168"/>
                </a:lnTo>
                <a:lnTo>
                  <a:pt x="369030" y="485711"/>
                </a:lnTo>
                <a:lnTo>
                  <a:pt x="322743" y="497356"/>
                </a:lnTo>
                <a:lnTo>
                  <a:pt x="273557" y="501396"/>
                </a:lnTo>
                <a:lnTo>
                  <a:pt x="224372" y="497356"/>
                </a:lnTo>
                <a:lnTo>
                  <a:pt x="178085" y="485711"/>
                </a:lnTo>
                <a:lnTo>
                  <a:pt x="135466" y="467168"/>
                </a:lnTo>
                <a:lnTo>
                  <a:pt x="97288" y="442434"/>
                </a:lnTo>
                <a:lnTo>
                  <a:pt x="64321" y="412219"/>
                </a:lnTo>
                <a:lnTo>
                  <a:pt x="37337" y="377229"/>
                </a:lnTo>
                <a:lnTo>
                  <a:pt x="17108" y="338174"/>
                </a:lnTo>
                <a:lnTo>
                  <a:pt x="4405" y="295760"/>
                </a:lnTo>
                <a:lnTo>
                  <a:pt x="0" y="250698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7829168" y="5552338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latin typeface="Trebuchet MS"/>
                <a:cs typeface="Trebuchet MS"/>
              </a:rPr>
              <a:t>9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6378702" y="5447538"/>
            <a:ext cx="547370" cy="501650"/>
          </a:xfrm>
          <a:custGeom>
            <a:avLst/>
            <a:gdLst/>
            <a:ahLst/>
            <a:cxnLst/>
            <a:rect l="l" t="t" r="r" b="b"/>
            <a:pathLst>
              <a:path w="547370" h="501650">
                <a:moveTo>
                  <a:pt x="0" y="250698"/>
                </a:moveTo>
                <a:lnTo>
                  <a:pt x="4405" y="205641"/>
                </a:lnTo>
                <a:lnTo>
                  <a:pt x="17108" y="163232"/>
                </a:lnTo>
                <a:lnTo>
                  <a:pt x="37337" y="124177"/>
                </a:lnTo>
                <a:lnTo>
                  <a:pt x="64321" y="89187"/>
                </a:lnTo>
                <a:lnTo>
                  <a:pt x="97288" y="58969"/>
                </a:lnTo>
                <a:lnTo>
                  <a:pt x="135466" y="34233"/>
                </a:lnTo>
                <a:lnTo>
                  <a:pt x="178085" y="15687"/>
                </a:lnTo>
                <a:lnTo>
                  <a:pt x="224372" y="4039"/>
                </a:lnTo>
                <a:lnTo>
                  <a:pt x="273557" y="0"/>
                </a:lnTo>
                <a:lnTo>
                  <a:pt x="322743" y="4039"/>
                </a:lnTo>
                <a:lnTo>
                  <a:pt x="369030" y="15687"/>
                </a:lnTo>
                <a:lnTo>
                  <a:pt x="411649" y="34233"/>
                </a:lnTo>
                <a:lnTo>
                  <a:pt x="449827" y="58969"/>
                </a:lnTo>
                <a:lnTo>
                  <a:pt x="482794" y="89187"/>
                </a:lnTo>
                <a:lnTo>
                  <a:pt x="509778" y="124177"/>
                </a:lnTo>
                <a:lnTo>
                  <a:pt x="530007" y="163232"/>
                </a:lnTo>
                <a:lnTo>
                  <a:pt x="542710" y="205641"/>
                </a:lnTo>
                <a:lnTo>
                  <a:pt x="547116" y="250698"/>
                </a:lnTo>
                <a:lnTo>
                  <a:pt x="542710" y="295760"/>
                </a:lnTo>
                <a:lnTo>
                  <a:pt x="530007" y="338174"/>
                </a:lnTo>
                <a:lnTo>
                  <a:pt x="509778" y="377229"/>
                </a:lnTo>
                <a:lnTo>
                  <a:pt x="482794" y="412219"/>
                </a:lnTo>
                <a:lnTo>
                  <a:pt x="449827" y="442434"/>
                </a:lnTo>
                <a:lnTo>
                  <a:pt x="411649" y="467168"/>
                </a:lnTo>
                <a:lnTo>
                  <a:pt x="369030" y="485711"/>
                </a:lnTo>
                <a:lnTo>
                  <a:pt x="322743" y="497356"/>
                </a:lnTo>
                <a:lnTo>
                  <a:pt x="273557" y="501396"/>
                </a:lnTo>
                <a:lnTo>
                  <a:pt x="224372" y="497356"/>
                </a:lnTo>
                <a:lnTo>
                  <a:pt x="178085" y="485711"/>
                </a:lnTo>
                <a:lnTo>
                  <a:pt x="135466" y="467168"/>
                </a:lnTo>
                <a:lnTo>
                  <a:pt x="97288" y="442434"/>
                </a:lnTo>
                <a:lnTo>
                  <a:pt x="64321" y="412219"/>
                </a:lnTo>
                <a:lnTo>
                  <a:pt x="37337" y="377229"/>
                </a:lnTo>
                <a:lnTo>
                  <a:pt x="17108" y="338174"/>
                </a:lnTo>
                <a:lnTo>
                  <a:pt x="4405" y="295760"/>
                </a:lnTo>
                <a:lnTo>
                  <a:pt x="0" y="250698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6554469" y="5552338"/>
            <a:ext cx="1924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75" dirty="0">
                <a:latin typeface="Trebuchet MS"/>
                <a:cs typeface="Trebuchet MS"/>
              </a:rPr>
              <a:t>-</a:t>
            </a:r>
            <a:r>
              <a:rPr sz="1600" spc="-45" dirty="0">
                <a:latin typeface="Trebuchet MS"/>
                <a:cs typeface="Trebuchet MS"/>
              </a:rPr>
              <a:t>1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7073645" y="4719065"/>
            <a:ext cx="2969260" cy="2037714"/>
          </a:xfrm>
          <a:custGeom>
            <a:avLst/>
            <a:gdLst/>
            <a:ahLst/>
            <a:cxnLst/>
            <a:rect l="l" t="t" r="r" b="b"/>
            <a:pathLst>
              <a:path w="2969259" h="2037715">
                <a:moveTo>
                  <a:pt x="0" y="1786889"/>
                </a:moveTo>
                <a:lnTo>
                  <a:pt x="4396" y="1741827"/>
                </a:lnTo>
                <a:lnTo>
                  <a:pt x="17071" y="1699413"/>
                </a:lnTo>
                <a:lnTo>
                  <a:pt x="37253" y="1660358"/>
                </a:lnTo>
                <a:lnTo>
                  <a:pt x="64171" y="1625368"/>
                </a:lnTo>
                <a:lnTo>
                  <a:pt x="97053" y="1595153"/>
                </a:lnTo>
                <a:lnTo>
                  <a:pt x="135128" y="1570419"/>
                </a:lnTo>
                <a:lnTo>
                  <a:pt x="177624" y="1551876"/>
                </a:lnTo>
                <a:lnTo>
                  <a:pt x="223770" y="1540231"/>
                </a:lnTo>
                <a:lnTo>
                  <a:pt x="272796" y="1536191"/>
                </a:lnTo>
                <a:lnTo>
                  <a:pt x="321821" y="1540231"/>
                </a:lnTo>
                <a:lnTo>
                  <a:pt x="367967" y="1551876"/>
                </a:lnTo>
                <a:lnTo>
                  <a:pt x="410463" y="1570419"/>
                </a:lnTo>
                <a:lnTo>
                  <a:pt x="448538" y="1595153"/>
                </a:lnTo>
                <a:lnTo>
                  <a:pt x="481420" y="1625368"/>
                </a:lnTo>
                <a:lnTo>
                  <a:pt x="508338" y="1660358"/>
                </a:lnTo>
                <a:lnTo>
                  <a:pt x="528520" y="1699413"/>
                </a:lnTo>
                <a:lnTo>
                  <a:pt x="541195" y="1741827"/>
                </a:lnTo>
                <a:lnTo>
                  <a:pt x="545592" y="1786889"/>
                </a:lnTo>
                <a:lnTo>
                  <a:pt x="541195" y="1831952"/>
                </a:lnTo>
                <a:lnTo>
                  <a:pt x="528520" y="1874366"/>
                </a:lnTo>
                <a:lnTo>
                  <a:pt x="508338" y="1913421"/>
                </a:lnTo>
                <a:lnTo>
                  <a:pt x="481420" y="1948411"/>
                </a:lnTo>
                <a:lnTo>
                  <a:pt x="448538" y="1978626"/>
                </a:lnTo>
                <a:lnTo>
                  <a:pt x="410463" y="2003360"/>
                </a:lnTo>
                <a:lnTo>
                  <a:pt x="367967" y="2021903"/>
                </a:lnTo>
                <a:lnTo>
                  <a:pt x="321821" y="2033548"/>
                </a:lnTo>
                <a:lnTo>
                  <a:pt x="272796" y="2037587"/>
                </a:lnTo>
                <a:lnTo>
                  <a:pt x="223770" y="2033548"/>
                </a:lnTo>
                <a:lnTo>
                  <a:pt x="177624" y="2021903"/>
                </a:lnTo>
                <a:lnTo>
                  <a:pt x="135128" y="2003360"/>
                </a:lnTo>
                <a:lnTo>
                  <a:pt x="97053" y="1978626"/>
                </a:lnTo>
                <a:lnTo>
                  <a:pt x="64171" y="1948411"/>
                </a:lnTo>
                <a:lnTo>
                  <a:pt x="37253" y="1913421"/>
                </a:lnTo>
                <a:lnTo>
                  <a:pt x="17071" y="1874366"/>
                </a:lnTo>
                <a:lnTo>
                  <a:pt x="4396" y="1831952"/>
                </a:lnTo>
                <a:lnTo>
                  <a:pt x="0" y="1786889"/>
                </a:lnTo>
                <a:close/>
              </a:path>
              <a:path w="2969259" h="2037715">
                <a:moveTo>
                  <a:pt x="2423159" y="249935"/>
                </a:moveTo>
                <a:lnTo>
                  <a:pt x="2427556" y="205006"/>
                </a:lnTo>
                <a:lnTo>
                  <a:pt x="2440231" y="162719"/>
                </a:lnTo>
                <a:lnTo>
                  <a:pt x="2460413" y="123782"/>
                </a:lnTo>
                <a:lnTo>
                  <a:pt x="2487331" y="88899"/>
                </a:lnTo>
                <a:lnTo>
                  <a:pt x="2520213" y="58777"/>
                </a:lnTo>
                <a:lnTo>
                  <a:pt x="2558288" y="34120"/>
                </a:lnTo>
                <a:lnTo>
                  <a:pt x="2600784" y="15635"/>
                </a:lnTo>
                <a:lnTo>
                  <a:pt x="2646930" y="4026"/>
                </a:lnTo>
                <a:lnTo>
                  <a:pt x="2695955" y="0"/>
                </a:lnTo>
                <a:lnTo>
                  <a:pt x="2744981" y="4026"/>
                </a:lnTo>
                <a:lnTo>
                  <a:pt x="2791127" y="15635"/>
                </a:lnTo>
                <a:lnTo>
                  <a:pt x="2833623" y="34120"/>
                </a:lnTo>
                <a:lnTo>
                  <a:pt x="2871698" y="58777"/>
                </a:lnTo>
                <a:lnTo>
                  <a:pt x="2904580" y="88899"/>
                </a:lnTo>
                <a:lnTo>
                  <a:pt x="2931498" y="123782"/>
                </a:lnTo>
                <a:lnTo>
                  <a:pt x="2951680" y="162719"/>
                </a:lnTo>
                <a:lnTo>
                  <a:pt x="2964355" y="205006"/>
                </a:lnTo>
                <a:lnTo>
                  <a:pt x="2968752" y="249935"/>
                </a:lnTo>
                <a:lnTo>
                  <a:pt x="2964355" y="294865"/>
                </a:lnTo>
                <a:lnTo>
                  <a:pt x="2951680" y="337152"/>
                </a:lnTo>
                <a:lnTo>
                  <a:pt x="2931498" y="376089"/>
                </a:lnTo>
                <a:lnTo>
                  <a:pt x="2904580" y="410971"/>
                </a:lnTo>
                <a:lnTo>
                  <a:pt x="2871698" y="441094"/>
                </a:lnTo>
                <a:lnTo>
                  <a:pt x="2833623" y="465751"/>
                </a:lnTo>
                <a:lnTo>
                  <a:pt x="2791127" y="484236"/>
                </a:lnTo>
                <a:lnTo>
                  <a:pt x="2744981" y="495845"/>
                </a:lnTo>
                <a:lnTo>
                  <a:pt x="2695955" y="499871"/>
                </a:lnTo>
                <a:lnTo>
                  <a:pt x="2646930" y="495845"/>
                </a:lnTo>
                <a:lnTo>
                  <a:pt x="2600784" y="484236"/>
                </a:lnTo>
                <a:lnTo>
                  <a:pt x="2558288" y="465751"/>
                </a:lnTo>
                <a:lnTo>
                  <a:pt x="2520213" y="441094"/>
                </a:lnTo>
                <a:lnTo>
                  <a:pt x="2487331" y="410971"/>
                </a:lnTo>
                <a:lnTo>
                  <a:pt x="2460413" y="376089"/>
                </a:lnTo>
                <a:lnTo>
                  <a:pt x="2440231" y="337152"/>
                </a:lnTo>
                <a:lnTo>
                  <a:pt x="2427556" y="294865"/>
                </a:lnTo>
                <a:lnTo>
                  <a:pt x="2423159" y="249935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9655556" y="4822952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34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10558271" y="5436108"/>
            <a:ext cx="568960" cy="524510"/>
            <a:chOff x="10558271" y="5436108"/>
            <a:chExt cx="568960" cy="524510"/>
          </a:xfrm>
        </p:grpSpPr>
        <p:sp>
          <p:nvSpPr>
            <p:cNvPr id="76" name="object 76"/>
            <p:cNvSpPr/>
            <p:nvPr/>
          </p:nvSpPr>
          <p:spPr>
            <a:xfrm>
              <a:off x="10569701" y="5447538"/>
              <a:ext cx="546100" cy="501650"/>
            </a:xfrm>
            <a:custGeom>
              <a:avLst/>
              <a:gdLst/>
              <a:ahLst/>
              <a:cxnLst/>
              <a:rect l="l" t="t" r="r" b="b"/>
              <a:pathLst>
                <a:path w="546100" h="501650">
                  <a:moveTo>
                    <a:pt x="272796" y="0"/>
                  </a:moveTo>
                  <a:lnTo>
                    <a:pt x="223770" y="4039"/>
                  </a:lnTo>
                  <a:lnTo>
                    <a:pt x="177624" y="15687"/>
                  </a:lnTo>
                  <a:lnTo>
                    <a:pt x="135128" y="34233"/>
                  </a:lnTo>
                  <a:lnTo>
                    <a:pt x="97053" y="58969"/>
                  </a:lnTo>
                  <a:lnTo>
                    <a:pt x="64171" y="89187"/>
                  </a:lnTo>
                  <a:lnTo>
                    <a:pt x="37253" y="124177"/>
                  </a:lnTo>
                  <a:lnTo>
                    <a:pt x="17071" y="163232"/>
                  </a:lnTo>
                  <a:lnTo>
                    <a:pt x="4396" y="205641"/>
                  </a:lnTo>
                  <a:lnTo>
                    <a:pt x="0" y="250698"/>
                  </a:lnTo>
                  <a:lnTo>
                    <a:pt x="4396" y="295760"/>
                  </a:lnTo>
                  <a:lnTo>
                    <a:pt x="17071" y="338174"/>
                  </a:lnTo>
                  <a:lnTo>
                    <a:pt x="37253" y="377229"/>
                  </a:lnTo>
                  <a:lnTo>
                    <a:pt x="64171" y="412219"/>
                  </a:lnTo>
                  <a:lnTo>
                    <a:pt x="97053" y="442434"/>
                  </a:lnTo>
                  <a:lnTo>
                    <a:pt x="135128" y="467168"/>
                  </a:lnTo>
                  <a:lnTo>
                    <a:pt x="177624" y="485711"/>
                  </a:lnTo>
                  <a:lnTo>
                    <a:pt x="223770" y="497356"/>
                  </a:lnTo>
                  <a:lnTo>
                    <a:pt x="272796" y="501396"/>
                  </a:lnTo>
                  <a:lnTo>
                    <a:pt x="321821" y="497356"/>
                  </a:lnTo>
                  <a:lnTo>
                    <a:pt x="367967" y="485711"/>
                  </a:lnTo>
                  <a:lnTo>
                    <a:pt x="410463" y="467168"/>
                  </a:lnTo>
                  <a:lnTo>
                    <a:pt x="448538" y="442434"/>
                  </a:lnTo>
                  <a:lnTo>
                    <a:pt x="481420" y="412219"/>
                  </a:lnTo>
                  <a:lnTo>
                    <a:pt x="508338" y="377229"/>
                  </a:lnTo>
                  <a:lnTo>
                    <a:pt x="528520" y="338174"/>
                  </a:lnTo>
                  <a:lnTo>
                    <a:pt x="541195" y="295760"/>
                  </a:lnTo>
                  <a:lnTo>
                    <a:pt x="545592" y="250698"/>
                  </a:lnTo>
                  <a:lnTo>
                    <a:pt x="541195" y="205641"/>
                  </a:lnTo>
                  <a:lnTo>
                    <a:pt x="528520" y="163232"/>
                  </a:lnTo>
                  <a:lnTo>
                    <a:pt x="508338" y="124177"/>
                  </a:lnTo>
                  <a:lnTo>
                    <a:pt x="481420" y="89187"/>
                  </a:lnTo>
                  <a:lnTo>
                    <a:pt x="448538" y="58969"/>
                  </a:lnTo>
                  <a:lnTo>
                    <a:pt x="410463" y="34233"/>
                  </a:lnTo>
                  <a:lnTo>
                    <a:pt x="367967" y="15687"/>
                  </a:lnTo>
                  <a:lnTo>
                    <a:pt x="321821" y="4039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0569701" y="5447538"/>
              <a:ext cx="546100" cy="501650"/>
            </a:xfrm>
            <a:custGeom>
              <a:avLst/>
              <a:gdLst/>
              <a:ahLst/>
              <a:cxnLst/>
              <a:rect l="l" t="t" r="r" b="b"/>
              <a:pathLst>
                <a:path w="546100" h="501650">
                  <a:moveTo>
                    <a:pt x="0" y="250698"/>
                  </a:moveTo>
                  <a:lnTo>
                    <a:pt x="4396" y="205641"/>
                  </a:lnTo>
                  <a:lnTo>
                    <a:pt x="17071" y="163232"/>
                  </a:lnTo>
                  <a:lnTo>
                    <a:pt x="37253" y="124177"/>
                  </a:lnTo>
                  <a:lnTo>
                    <a:pt x="64171" y="89187"/>
                  </a:lnTo>
                  <a:lnTo>
                    <a:pt x="97053" y="58969"/>
                  </a:lnTo>
                  <a:lnTo>
                    <a:pt x="135128" y="34233"/>
                  </a:lnTo>
                  <a:lnTo>
                    <a:pt x="177624" y="15687"/>
                  </a:lnTo>
                  <a:lnTo>
                    <a:pt x="223770" y="4039"/>
                  </a:lnTo>
                  <a:lnTo>
                    <a:pt x="272796" y="0"/>
                  </a:lnTo>
                  <a:lnTo>
                    <a:pt x="321821" y="4039"/>
                  </a:lnTo>
                  <a:lnTo>
                    <a:pt x="367967" y="15687"/>
                  </a:lnTo>
                  <a:lnTo>
                    <a:pt x="410463" y="34233"/>
                  </a:lnTo>
                  <a:lnTo>
                    <a:pt x="448538" y="58969"/>
                  </a:lnTo>
                  <a:lnTo>
                    <a:pt x="481420" y="89187"/>
                  </a:lnTo>
                  <a:lnTo>
                    <a:pt x="508338" y="124177"/>
                  </a:lnTo>
                  <a:lnTo>
                    <a:pt x="528520" y="163232"/>
                  </a:lnTo>
                  <a:lnTo>
                    <a:pt x="541195" y="205641"/>
                  </a:lnTo>
                  <a:lnTo>
                    <a:pt x="545592" y="250698"/>
                  </a:lnTo>
                  <a:lnTo>
                    <a:pt x="541195" y="295760"/>
                  </a:lnTo>
                  <a:lnTo>
                    <a:pt x="528520" y="338174"/>
                  </a:lnTo>
                  <a:lnTo>
                    <a:pt x="508338" y="377229"/>
                  </a:lnTo>
                  <a:lnTo>
                    <a:pt x="481420" y="412219"/>
                  </a:lnTo>
                  <a:lnTo>
                    <a:pt x="448538" y="442434"/>
                  </a:lnTo>
                  <a:lnTo>
                    <a:pt x="410463" y="467168"/>
                  </a:lnTo>
                  <a:lnTo>
                    <a:pt x="367967" y="485711"/>
                  </a:lnTo>
                  <a:lnTo>
                    <a:pt x="321821" y="497356"/>
                  </a:lnTo>
                  <a:lnTo>
                    <a:pt x="272796" y="501396"/>
                  </a:lnTo>
                  <a:lnTo>
                    <a:pt x="223770" y="497356"/>
                  </a:lnTo>
                  <a:lnTo>
                    <a:pt x="177624" y="485711"/>
                  </a:lnTo>
                  <a:lnTo>
                    <a:pt x="135128" y="467168"/>
                  </a:lnTo>
                  <a:lnTo>
                    <a:pt x="97053" y="442434"/>
                  </a:lnTo>
                  <a:lnTo>
                    <a:pt x="64171" y="412219"/>
                  </a:lnTo>
                  <a:lnTo>
                    <a:pt x="37253" y="377229"/>
                  </a:lnTo>
                  <a:lnTo>
                    <a:pt x="17071" y="338174"/>
                  </a:lnTo>
                  <a:lnTo>
                    <a:pt x="4396" y="295760"/>
                  </a:lnTo>
                  <a:lnTo>
                    <a:pt x="0" y="250698"/>
                  </a:lnTo>
                  <a:close/>
                </a:path>
              </a:pathLst>
            </a:custGeom>
            <a:ln w="22860">
              <a:solidFill>
                <a:srgbClr val="2F4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10728706" y="5552338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56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8793480" y="5436108"/>
            <a:ext cx="2802890" cy="1332230"/>
            <a:chOff x="8793480" y="5436108"/>
            <a:chExt cx="2802890" cy="1332230"/>
          </a:xfrm>
        </p:grpSpPr>
        <p:sp>
          <p:nvSpPr>
            <p:cNvPr id="80" name="object 80"/>
            <p:cNvSpPr/>
            <p:nvPr/>
          </p:nvSpPr>
          <p:spPr>
            <a:xfrm>
              <a:off x="8804910" y="5447538"/>
              <a:ext cx="547370" cy="501650"/>
            </a:xfrm>
            <a:custGeom>
              <a:avLst/>
              <a:gdLst/>
              <a:ahLst/>
              <a:cxnLst/>
              <a:rect l="l" t="t" r="r" b="b"/>
              <a:pathLst>
                <a:path w="547370" h="501650">
                  <a:moveTo>
                    <a:pt x="0" y="250698"/>
                  </a:moveTo>
                  <a:lnTo>
                    <a:pt x="4405" y="205641"/>
                  </a:lnTo>
                  <a:lnTo>
                    <a:pt x="17108" y="163232"/>
                  </a:lnTo>
                  <a:lnTo>
                    <a:pt x="37337" y="124177"/>
                  </a:lnTo>
                  <a:lnTo>
                    <a:pt x="64321" y="89187"/>
                  </a:lnTo>
                  <a:lnTo>
                    <a:pt x="97288" y="58969"/>
                  </a:lnTo>
                  <a:lnTo>
                    <a:pt x="135466" y="34233"/>
                  </a:lnTo>
                  <a:lnTo>
                    <a:pt x="178085" y="15687"/>
                  </a:lnTo>
                  <a:lnTo>
                    <a:pt x="224372" y="4039"/>
                  </a:lnTo>
                  <a:lnTo>
                    <a:pt x="273558" y="0"/>
                  </a:lnTo>
                  <a:lnTo>
                    <a:pt x="322743" y="4039"/>
                  </a:lnTo>
                  <a:lnTo>
                    <a:pt x="369030" y="15687"/>
                  </a:lnTo>
                  <a:lnTo>
                    <a:pt x="411649" y="34233"/>
                  </a:lnTo>
                  <a:lnTo>
                    <a:pt x="449827" y="58969"/>
                  </a:lnTo>
                  <a:lnTo>
                    <a:pt x="482794" y="89187"/>
                  </a:lnTo>
                  <a:lnTo>
                    <a:pt x="509778" y="124177"/>
                  </a:lnTo>
                  <a:lnTo>
                    <a:pt x="530007" y="163232"/>
                  </a:lnTo>
                  <a:lnTo>
                    <a:pt x="542710" y="205641"/>
                  </a:lnTo>
                  <a:lnTo>
                    <a:pt x="547116" y="250698"/>
                  </a:lnTo>
                  <a:lnTo>
                    <a:pt x="542710" y="295760"/>
                  </a:lnTo>
                  <a:lnTo>
                    <a:pt x="530007" y="338174"/>
                  </a:lnTo>
                  <a:lnTo>
                    <a:pt x="509778" y="377229"/>
                  </a:lnTo>
                  <a:lnTo>
                    <a:pt x="482794" y="412219"/>
                  </a:lnTo>
                  <a:lnTo>
                    <a:pt x="449827" y="442434"/>
                  </a:lnTo>
                  <a:lnTo>
                    <a:pt x="411649" y="467168"/>
                  </a:lnTo>
                  <a:lnTo>
                    <a:pt x="369030" y="485711"/>
                  </a:lnTo>
                  <a:lnTo>
                    <a:pt x="322743" y="497356"/>
                  </a:lnTo>
                  <a:lnTo>
                    <a:pt x="273558" y="501396"/>
                  </a:lnTo>
                  <a:lnTo>
                    <a:pt x="224372" y="497356"/>
                  </a:lnTo>
                  <a:lnTo>
                    <a:pt x="178085" y="485711"/>
                  </a:lnTo>
                  <a:lnTo>
                    <a:pt x="135466" y="467168"/>
                  </a:lnTo>
                  <a:lnTo>
                    <a:pt x="97288" y="442434"/>
                  </a:lnTo>
                  <a:lnTo>
                    <a:pt x="64321" y="412219"/>
                  </a:lnTo>
                  <a:lnTo>
                    <a:pt x="37337" y="377229"/>
                  </a:lnTo>
                  <a:lnTo>
                    <a:pt x="17108" y="338174"/>
                  </a:lnTo>
                  <a:lnTo>
                    <a:pt x="4405" y="295760"/>
                  </a:lnTo>
                  <a:lnTo>
                    <a:pt x="0" y="250698"/>
                  </a:lnTo>
                  <a:close/>
                </a:path>
              </a:pathLst>
            </a:custGeom>
            <a:ln w="2286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0022586" y="6255258"/>
              <a:ext cx="1562100" cy="501650"/>
            </a:xfrm>
            <a:custGeom>
              <a:avLst/>
              <a:gdLst/>
              <a:ahLst/>
              <a:cxnLst/>
              <a:rect l="l" t="t" r="r" b="b"/>
              <a:pathLst>
                <a:path w="1562100" h="501650">
                  <a:moveTo>
                    <a:pt x="0" y="250697"/>
                  </a:moveTo>
                  <a:lnTo>
                    <a:pt x="4405" y="205635"/>
                  </a:lnTo>
                  <a:lnTo>
                    <a:pt x="17108" y="163221"/>
                  </a:lnTo>
                  <a:lnTo>
                    <a:pt x="37337" y="124166"/>
                  </a:lnTo>
                  <a:lnTo>
                    <a:pt x="64321" y="89176"/>
                  </a:lnTo>
                  <a:lnTo>
                    <a:pt x="97288" y="58961"/>
                  </a:lnTo>
                  <a:lnTo>
                    <a:pt x="135466" y="34227"/>
                  </a:lnTo>
                  <a:lnTo>
                    <a:pt x="178085" y="15684"/>
                  </a:lnTo>
                  <a:lnTo>
                    <a:pt x="224372" y="4039"/>
                  </a:lnTo>
                  <a:lnTo>
                    <a:pt x="273558" y="0"/>
                  </a:lnTo>
                  <a:lnTo>
                    <a:pt x="322743" y="4039"/>
                  </a:lnTo>
                  <a:lnTo>
                    <a:pt x="369030" y="15684"/>
                  </a:lnTo>
                  <a:lnTo>
                    <a:pt x="411649" y="34227"/>
                  </a:lnTo>
                  <a:lnTo>
                    <a:pt x="449827" y="58961"/>
                  </a:lnTo>
                  <a:lnTo>
                    <a:pt x="482794" y="89176"/>
                  </a:lnTo>
                  <a:lnTo>
                    <a:pt x="509778" y="124166"/>
                  </a:lnTo>
                  <a:lnTo>
                    <a:pt x="530007" y="163221"/>
                  </a:lnTo>
                  <a:lnTo>
                    <a:pt x="542710" y="205635"/>
                  </a:lnTo>
                  <a:lnTo>
                    <a:pt x="547116" y="250697"/>
                  </a:lnTo>
                  <a:lnTo>
                    <a:pt x="542710" y="295760"/>
                  </a:lnTo>
                  <a:lnTo>
                    <a:pt x="530007" y="338174"/>
                  </a:lnTo>
                  <a:lnTo>
                    <a:pt x="509778" y="377229"/>
                  </a:lnTo>
                  <a:lnTo>
                    <a:pt x="482794" y="412219"/>
                  </a:lnTo>
                  <a:lnTo>
                    <a:pt x="449827" y="442434"/>
                  </a:lnTo>
                  <a:lnTo>
                    <a:pt x="411649" y="467168"/>
                  </a:lnTo>
                  <a:lnTo>
                    <a:pt x="369030" y="485711"/>
                  </a:lnTo>
                  <a:lnTo>
                    <a:pt x="322743" y="497356"/>
                  </a:lnTo>
                  <a:lnTo>
                    <a:pt x="273558" y="501395"/>
                  </a:lnTo>
                  <a:lnTo>
                    <a:pt x="224372" y="497356"/>
                  </a:lnTo>
                  <a:lnTo>
                    <a:pt x="178085" y="485711"/>
                  </a:lnTo>
                  <a:lnTo>
                    <a:pt x="135466" y="467168"/>
                  </a:lnTo>
                  <a:lnTo>
                    <a:pt x="97288" y="442434"/>
                  </a:lnTo>
                  <a:lnTo>
                    <a:pt x="64321" y="412219"/>
                  </a:lnTo>
                  <a:lnTo>
                    <a:pt x="37337" y="377229"/>
                  </a:lnTo>
                  <a:lnTo>
                    <a:pt x="17108" y="338174"/>
                  </a:lnTo>
                  <a:lnTo>
                    <a:pt x="4405" y="295760"/>
                  </a:lnTo>
                  <a:lnTo>
                    <a:pt x="0" y="250697"/>
                  </a:lnTo>
                  <a:close/>
                </a:path>
                <a:path w="1562100" h="501650">
                  <a:moveTo>
                    <a:pt x="1014984" y="250697"/>
                  </a:moveTo>
                  <a:lnTo>
                    <a:pt x="1019389" y="205635"/>
                  </a:lnTo>
                  <a:lnTo>
                    <a:pt x="1032092" y="163221"/>
                  </a:lnTo>
                  <a:lnTo>
                    <a:pt x="1052322" y="124166"/>
                  </a:lnTo>
                  <a:lnTo>
                    <a:pt x="1079305" y="89176"/>
                  </a:lnTo>
                  <a:lnTo>
                    <a:pt x="1112272" y="58961"/>
                  </a:lnTo>
                  <a:lnTo>
                    <a:pt x="1150450" y="34227"/>
                  </a:lnTo>
                  <a:lnTo>
                    <a:pt x="1193069" y="15684"/>
                  </a:lnTo>
                  <a:lnTo>
                    <a:pt x="1239356" y="4039"/>
                  </a:lnTo>
                  <a:lnTo>
                    <a:pt x="1288542" y="0"/>
                  </a:lnTo>
                  <a:lnTo>
                    <a:pt x="1337727" y="4039"/>
                  </a:lnTo>
                  <a:lnTo>
                    <a:pt x="1384014" y="15684"/>
                  </a:lnTo>
                  <a:lnTo>
                    <a:pt x="1426633" y="34227"/>
                  </a:lnTo>
                  <a:lnTo>
                    <a:pt x="1464811" y="58961"/>
                  </a:lnTo>
                  <a:lnTo>
                    <a:pt x="1497778" y="89176"/>
                  </a:lnTo>
                  <a:lnTo>
                    <a:pt x="1524762" y="124166"/>
                  </a:lnTo>
                  <a:lnTo>
                    <a:pt x="1544991" y="163221"/>
                  </a:lnTo>
                  <a:lnTo>
                    <a:pt x="1557694" y="205635"/>
                  </a:lnTo>
                  <a:lnTo>
                    <a:pt x="1562100" y="250697"/>
                  </a:lnTo>
                  <a:lnTo>
                    <a:pt x="1557694" y="295760"/>
                  </a:lnTo>
                  <a:lnTo>
                    <a:pt x="1544991" y="338174"/>
                  </a:lnTo>
                  <a:lnTo>
                    <a:pt x="1524762" y="377229"/>
                  </a:lnTo>
                  <a:lnTo>
                    <a:pt x="1497778" y="412219"/>
                  </a:lnTo>
                  <a:lnTo>
                    <a:pt x="1464811" y="442434"/>
                  </a:lnTo>
                  <a:lnTo>
                    <a:pt x="1426633" y="467168"/>
                  </a:lnTo>
                  <a:lnTo>
                    <a:pt x="1384014" y="485711"/>
                  </a:lnTo>
                  <a:lnTo>
                    <a:pt x="1337727" y="497356"/>
                  </a:lnTo>
                  <a:lnTo>
                    <a:pt x="1288542" y="501395"/>
                  </a:lnTo>
                  <a:lnTo>
                    <a:pt x="1239356" y="497356"/>
                  </a:lnTo>
                  <a:lnTo>
                    <a:pt x="1193069" y="485711"/>
                  </a:lnTo>
                  <a:lnTo>
                    <a:pt x="1150450" y="467168"/>
                  </a:lnTo>
                  <a:lnTo>
                    <a:pt x="1112272" y="442434"/>
                  </a:lnTo>
                  <a:lnTo>
                    <a:pt x="1079305" y="412219"/>
                  </a:lnTo>
                  <a:lnTo>
                    <a:pt x="1052322" y="377229"/>
                  </a:lnTo>
                  <a:lnTo>
                    <a:pt x="1032092" y="338174"/>
                  </a:lnTo>
                  <a:lnTo>
                    <a:pt x="1019389" y="295760"/>
                  </a:lnTo>
                  <a:lnTo>
                    <a:pt x="1014984" y="250697"/>
                  </a:lnTo>
                  <a:close/>
                </a:path>
              </a:pathLst>
            </a:custGeom>
            <a:ln w="22860">
              <a:solidFill>
                <a:srgbClr val="4060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8964930" y="5552338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32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6880860" y="4409313"/>
            <a:ext cx="3775075" cy="1919605"/>
          </a:xfrm>
          <a:custGeom>
            <a:avLst/>
            <a:gdLst/>
            <a:ahLst/>
            <a:cxnLst/>
            <a:rect l="l" t="t" r="r" b="b"/>
            <a:pathLst>
              <a:path w="3775075" h="1919604">
                <a:moveTo>
                  <a:pt x="250952" y="736981"/>
                </a:moveTo>
                <a:lnTo>
                  <a:pt x="250571" y="732917"/>
                </a:lnTo>
                <a:lnTo>
                  <a:pt x="247777" y="730758"/>
                </a:lnTo>
                <a:lnTo>
                  <a:pt x="245110" y="728599"/>
                </a:lnTo>
                <a:lnTo>
                  <a:pt x="241046" y="728980"/>
                </a:lnTo>
                <a:lnTo>
                  <a:pt x="238887" y="731774"/>
                </a:lnTo>
                <a:lnTo>
                  <a:pt x="42926" y="974344"/>
                </a:lnTo>
                <a:lnTo>
                  <a:pt x="18288" y="954405"/>
                </a:lnTo>
                <a:lnTo>
                  <a:pt x="0" y="1037717"/>
                </a:lnTo>
                <a:lnTo>
                  <a:pt x="77470" y="1002284"/>
                </a:lnTo>
                <a:lnTo>
                  <a:pt x="68986" y="995426"/>
                </a:lnTo>
                <a:lnTo>
                  <a:pt x="52819" y="982357"/>
                </a:lnTo>
                <a:lnTo>
                  <a:pt x="250952" y="736981"/>
                </a:lnTo>
                <a:close/>
              </a:path>
              <a:path w="3775075" h="1919604">
                <a:moveTo>
                  <a:pt x="899287" y="1539201"/>
                </a:moveTo>
                <a:lnTo>
                  <a:pt x="898398" y="1535290"/>
                </a:lnTo>
                <a:lnTo>
                  <a:pt x="895350" y="1533448"/>
                </a:lnTo>
                <a:lnTo>
                  <a:pt x="892429" y="1531607"/>
                </a:lnTo>
                <a:lnTo>
                  <a:pt x="888492" y="1532547"/>
                </a:lnTo>
                <a:lnTo>
                  <a:pt x="886714" y="1535531"/>
                </a:lnTo>
                <a:lnTo>
                  <a:pt x="692848" y="1850580"/>
                </a:lnTo>
                <a:lnTo>
                  <a:pt x="665861" y="1833968"/>
                </a:lnTo>
                <a:lnTo>
                  <a:pt x="658368" y="1918830"/>
                </a:lnTo>
                <a:lnTo>
                  <a:pt x="730758" y="1873885"/>
                </a:lnTo>
                <a:lnTo>
                  <a:pt x="727671" y="1871992"/>
                </a:lnTo>
                <a:lnTo>
                  <a:pt x="703732" y="1857273"/>
                </a:lnTo>
                <a:lnTo>
                  <a:pt x="897509" y="1542186"/>
                </a:lnTo>
                <a:lnTo>
                  <a:pt x="899287" y="1539201"/>
                </a:lnTo>
                <a:close/>
              </a:path>
              <a:path w="3775075" h="1919604">
                <a:moveTo>
                  <a:pt x="908812" y="1037717"/>
                </a:moveTo>
                <a:lnTo>
                  <a:pt x="897343" y="997966"/>
                </a:lnTo>
                <a:lnTo>
                  <a:pt x="885190" y="955802"/>
                </a:lnTo>
                <a:lnTo>
                  <a:pt x="861834" y="977303"/>
                </a:lnTo>
                <a:lnTo>
                  <a:pt x="635635" y="731393"/>
                </a:lnTo>
                <a:lnTo>
                  <a:pt x="633222" y="728853"/>
                </a:lnTo>
                <a:lnTo>
                  <a:pt x="629158" y="728599"/>
                </a:lnTo>
                <a:lnTo>
                  <a:pt x="624078" y="733425"/>
                </a:lnTo>
                <a:lnTo>
                  <a:pt x="623824" y="737489"/>
                </a:lnTo>
                <a:lnTo>
                  <a:pt x="626237" y="740029"/>
                </a:lnTo>
                <a:lnTo>
                  <a:pt x="852576" y="985824"/>
                </a:lnTo>
                <a:lnTo>
                  <a:pt x="829183" y="1007364"/>
                </a:lnTo>
                <a:lnTo>
                  <a:pt x="908812" y="1037717"/>
                </a:lnTo>
                <a:close/>
              </a:path>
              <a:path w="3775075" h="1919604">
                <a:moveTo>
                  <a:pt x="1441450" y="7747"/>
                </a:moveTo>
                <a:lnTo>
                  <a:pt x="1439926" y="4572"/>
                </a:lnTo>
                <a:lnTo>
                  <a:pt x="1438529" y="1397"/>
                </a:lnTo>
                <a:lnTo>
                  <a:pt x="1434719" y="0"/>
                </a:lnTo>
                <a:lnTo>
                  <a:pt x="1431544" y="1524"/>
                </a:lnTo>
                <a:lnTo>
                  <a:pt x="697280" y="344893"/>
                </a:lnTo>
                <a:lnTo>
                  <a:pt x="683768" y="316103"/>
                </a:lnTo>
                <a:lnTo>
                  <a:pt x="630936" y="382905"/>
                </a:lnTo>
                <a:lnTo>
                  <a:pt x="716153" y="385064"/>
                </a:lnTo>
                <a:lnTo>
                  <a:pt x="705891" y="363220"/>
                </a:lnTo>
                <a:lnTo>
                  <a:pt x="702640" y="356311"/>
                </a:lnTo>
                <a:lnTo>
                  <a:pt x="1436878" y="12954"/>
                </a:lnTo>
                <a:lnTo>
                  <a:pt x="1440053" y="11557"/>
                </a:lnTo>
                <a:lnTo>
                  <a:pt x="1441450" y="7747"/>
                </a:lnTo>
                <a:close/>
              </a:path>
              <a:path w="3775075" h="1919604">
                <a:moveTo>
                  <a:pt x="2695194" y="382905"/>
                </a:moveTo>
                <a:lnTo>
                  <a:pt x="2680068" y="364998"/>
                </a:lnTo>
                <a:lnTo>
                  <a:pt x="2640203" y="317754"/>
                </a:lnTo>
                <a:lnTo>
                  <a:pt x="2627655" y="346913"/>
                </a:lnTo>
                <a:lnTo>
                  <a:pt x="1820418" y="0"/>
                </a:lnTo>
                <a:lnTo>
                  <a:pt x="1816735" y="1524"/>
                </a:lnTo>
                <a:lnTo>
                  <a:pt x="1815338" y="4699"/>
                </a:lnTo>
                <a:lnTo>
                  <a:pt x="1813941" y="8001"/>
                </a:lnTo>
                <a:lnTo>
                  <a:pt x="1815465" y="11684"/>
                </a:lnTo>
                <a:lnTo>
                  <a:pt x="1818640" y="13081"/>
                </a:lnTo>
                <a:lnTo>
                  <a:pt x="2622639" y="358571"/>
                </a:lnTo>
                <a:lnTo>
                  <a:pt x="2610104" y="387731"/>
                </a:lnTo>
                <a:lnTo>
                  <a:pt x="2695194" y="382905"/>
                </a:lnTo>
                <a:close/>
              </a:path>
              <a:path w="3775075" h="1919604">
                <a:moveTo>
                  <a:pt x="2702433" y="736981"/>
                </a:moveTo>
                <a:lnTo>
                  <a:pt x="2702052" y="733044"/>
                </a:lnTo>
                <a:lnTo>
                  <a:pt x="2696591" y="728599"/>
                </a:lnTo>
                <a:lnTo>
                  <a:pt x="2692527" y="728980"/>
                </a:lnTo>
                <a:lnTo>
                  <a:pt x="2690368" y="731774"/>
                </a:lnTo>
                <a:lnTo>
                  <a:pt x="2434196" y="1047800"/>
                </a:lnTo>
                <a:lnTo>
                  <a:pt x="2409571" y="1027811"/>
                </a:lnTo>
                <a:lnTo>
                  <a:pt x="2391156" y="1110996"/>
                </a:lnTo>
                <a:lnTo>
                  <a:pt x="2468753" y="1075817"/>
                </a:lnTo>
                <a:lnTo>
                  <a:pt x="2460129" y="1068832"/>
                </a:lnTo>
                <a:lnTo>
                  <a:pt x="2444089" y="1055814"/>
                </a:lnTo>
                <a:lnTo>
                  <a:pt x="2702433" y="736981"/>
                </a:lnTo>
                <a:close/>
              </a:path>
              <a:path w="3775075" h="1919604">
                <a:moveTo>
                  <a:pt x="3768217" y="1110996"/>
                </a:moveTo>
                <a:lnTo>
                  <a:pt x="3752050" y="1087755"/>
                </a:lnTo>
                <a:lnTo>
                  <a:pt x="3719576" y="1041019"/>
                </a:lnTo>
                <a:lnTo>
                  <a:pt x="3704386" y="1068857"/>
                </a:lnTo>
                <a:lnTo>
                  <a:pt x="3081528" y="728472"/>
                </a:lnTo>
                <a:lnTo>
                  <a:pt x="3077591" y="729615"/>
                </a:lnTo>
                <a:lnTo>
                  <a:pt x="3074289" y="735711"/>
                </a:lnTo>
                <a:lnTo>
                  <a:pt x="3075432" y="739648"/>
                </a:lnTo>
                <a:lnTo>
                  <a:pt x="3698290" y="1080033"/>
                </a:lnTo>
                <a:lnTo>
                  <a:pt x="3683127" y="1107821"/>
                </a:lnTo>
                <a:lnTo>
                  <a:pt x="3768217" y="1110996"/>
                </a:lnTo>
                <a:close/>
              </a:path>
              <a:path w="3775075" h="1919604">
                <a:moveTo>
                  <a:pt x="3774567" y="1464513"/>
                </a:moveTo>
                <a:lnTo>
                  <a:pt x="3772789" y="1460881"/>
                </a:lnTo>
                <a:lnTo>
                  <a:pt x="3766185" y="1458544"/>
                </a:lnTo>
                <a:lnTo>
                  <a:pt x="3762502" y="1460284"/>
                </a:lnTo>
                <a:lnTo>
                  <a:pt x="3761359" y="1463586"/>
                </a:lnTo>
                <a:lnTo>
                  <a:pt x="3626650" y="1845005"/>
                </a:lnTo>
                <a:lnTo>
                  <a:pt x="3596767" y="1834451"/>
                </a:lnTo>
                <a:lnTo>
                  <a:pt x="3607308" y="1918995"/>
                </a:lnTo>
                <a:lnTo>
                  <a:pt x="3661968" y="1866265"/>
                </a:lnTo>
                <a:lnTo>
                  <a:pt x="3668649" y="1859826"/>
                </a:lnTo>
                <a:lnTo>
                  <a:pt x="3638702" y="1849259"/>
                </a:lnTo>
                <a:lnTo>
                  <a:pt x="3773297" y="1467815"/>
                </a:lnTo>
                <a:lnTo>
                  <a:pt x="3774567" y="1464513"/>
                </a:lnTo>
                <a:close/>
              </a:path>
            </a:pathLst>
          </a:custGeom>
          <a:solidFill>
            <a:srgbClr val="4512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/>
              <a:t>DATA</a:t>
            </a:r>
            <a:r>
              <a:rPr spc="-40" dirty="0"/>
              <a:t> </a:t>
            </a:r>
            <a:r>
              <a:rPr spc="20" dirty="0"/>
              <a:t>STRUCTURE</a:t>
            </a:r>
            <a:r>
              <a:rPr spc="-40" dirty="0"/>
              <a:t> </a:t>
            </a:r>
            <a:r>
              <a:rPr spc="105" dirty="0"/>
              <a:t>AND</a:t>
            </a:r>
            <a:r>
              <a:rPr spc="-35" dirty="0"/>
              <a:t> </a:t>
            </a:r>
            <a:r>
              <a:rPr spc="40" dirty="0"/>
              <a:t>ALGORITHM</a:t>
            </a:r>
          </a:p>
        </p:txBody>
      </p:sp>
      <p:sp>
        <p:nvSpPr>
          <p:cNvPr id="85" name="object 8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  <p:sp>
        <p:nvSpPr>
          <p:cNvPr id="86" name="object 86"/>
          <p:cNvSpPr txBox="1"/>
          <p:nvPr/>
        </p:nvSpPr>
        <p:spPr>
          <a:xfrm>
            <a:off x="7282433" y="6374104"/>
            <a:ext cx="127000" cy="260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05"/>
              </a:lnSpc>
            </a:pPr>
            <a:r>
              <a:rPr sz="1600" spc="-45" dirty="0">
                <a:latin typeface="Trebuchet MS"/>
                <a:cs typeface="Trebuchet MS"/>
              </a:rPr>
              <a:t>8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0182225" y="6374104"/>
            <a:ext cx="229870" cy="260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05"/>
              </a:lnSpc>
            </a:pPr>
            <a:r>
              <a:rPr sz="1600" spc="-40" dirty="0">
                <a:latin typeface="Trebuchet MS"/>
                <a:cs typeface="Trebuchet MS"/>
              </a:rPr>
              <a:t>41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1197590" y="6374104"/>
            <a:ext cx="229870" cy="260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05"/>
              </a:lnSpc>
            </a:pPr>
            <a:r>
              <a:rPr sz="1600" spc="-40" dirty="0">
                <a:latin typeface="Trebuchet MS"/>
                <a:cs typeface="Trebuchet MS"/>
              </a:rPr>
              <a:t>73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610102" y="6393916"/>
            <a:ext cx="229870" cy="260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05"/>
              </a:lnSpc>
            </a:pPr>
            <a:r>
              <a:rPr sz="1600" spc="-40" dirty="0">
                <a:latin typeface="Trebuchet MS"/>
                <a:cs typeface="Trebuchet MS"/>
              </a:rPr>
              <a:t>32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381125" y="6403364"/>
            <a:ext cx="127000" cy="260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05"/>
              </a:lnSpc>
            </a:pPr>
            <a:r>
              <a:rPr sz="1600" spc="-45" dirty="0">
                <a:latin typeface="Trebuchet MS"/>
                <a:cs typeface="Trebuchet MS"/>
              </a:rPr>
              <a:t>8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281042" y="6403364"/>
            <a:ext cx="229870" cy="260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05"/>
              </a:lnSpc>
            </a:pPr>
            <a:r>
              <a:rPr sz="1600" spc="-40" dirty="0">
                <a:latin typeface="Trebuchet MS"/>
                <a:cs typeface="Trebuchet MS"/>
              </a:rPr>
              <a:t>41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296280" y="6403364"/>
            <a:ext cx="229870" cy="260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05"/>
              </a:lnSpc>
            </a:pPr>
            <a:r>
              <a:rPr sz="1600" spc="-40" dirty="0">
                <a:latin typeface="Trebuchet MS"/>
                <a:cs typeface="Trebuchet MS"/>
              </a:rPr>
              <a:t>73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</a:rPr>
              <a:t>CONT..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/>
              <a:t>DATA</a:t>
            </a:r>
            <a:r>
              <a:rPr spc="-40" dirty="0"/>
              <a:t> </a:t>
            </a:r>
            <a:r>
              <a:rPr spc="20" dirty="0"/>
              <a:t>STRUCTURE</a:t>
            </a:r>
            <a:r>
              <a:rPr spc="-40" dirty="0"/>
              <a:t> </a:t>
            </a:r>
            <a:r>
              <a:rPr spc="105" dirty="0"/>
              <a:t>AND</a:t>
            </a:r>
            <a:r>
              <a:rPr spc="-35" dirty="0"/>
              <a:t> </a:t>
            </a:r>
            <a:r>
              <a:rPr spc="40" dirty="0"/>
              <a:t>ALGORITHM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59993" y="2961843"/>
            <a:ext cx="10743565" cy="2145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10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110" dirty="0">
                <a:solidFill>
                  <a:srgbClr val="3C3C3C"/>
                </a:solidFill>
                <a:latin typeface="SimSun"/>
                <a:cs typeface="SimSun"/>
              </a:rPr>
              <a:t>Method</a:t>
            </a:r>
            <a:r>
              <a:rPr sz="1800" spc="-13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65" dirty="0">
                <a:solidFill>
                  <a:srgbClr val="3C3C3C"/>
                </a:solidFill>
                <a:latin typeface="SimSun"/>
                <a:cs typeface="SimSun"/>
              </a:rPr>
              <a:t>2:</a:t>
            </a:r>
            <a:endParaRPr sz="18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903062"/>
              </a:buClr>
              <a:buFont typeface="Cambria"/>
              <a:buChar char="◾"/>
            </a:pPr>
            <a:endParaRPr sz="1550">
              <a:latin typeface="SimSun"/>
              <a:cs typeface="SimSun"/>
            </a:endParaRPr>
          </a:p>
          <a:p>
            <a:pPr marL="641985" lvl="1" indent="-305435">
              <a:lnSpc>
                <a:spcPct val="100000"/>
              </a:lnSpc>
              <a:buClr>
                <a:srgbClr val="903062"/>
              </a:buClr>
              <a:buSzPct val="90625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600" spc="185" dirty="0">
                <a:solidFill>
                  <a:srgbClr val="3C3C3C"/>
                </a:solidFill>
                <a:latin typeface="SimSun"/>
                <a:cs typeface="SimSun"/>
              </a:rPr>
              <a:t>Go</a:t>
            </a:r>
            <a:r>
              <a:rPr sz="16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95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6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left</a:t>
            </a:r>
            <a:r>
              <a:rPr sz="1600" b="1" spc="3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subtree</a:t>
            </a:r>
            <a:r>
              <a:rPr sz="1600" b="1" spc="3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11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6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95" dirty="0">
                <a:solidFill>
                  <a:srgbClr val="3C3C3C"/>
                </a:solidFill>
                <a:latin typeface="SimSun"/>
                <a:cs typeface="SimSun"/>
              </a:rPr>
              <a:t>deleting</a:t>
            </a:r>
            <a:r>
              <a:rPr sz="1600" spc="-2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5" dirty="0">
                <a:solidFill>
                  <a:srgbClr val="3C3C3C"/>
                </a:solidFill>
                <a:latin typeface="SimSun"/>
                <a:cs typeface="SimSun"/>
              </a:rPr>
              <a:t>node,</a:t>
            </a:r>
            <a:endParaRPr sz="1600">
              <a:latin typeface="SimSun"/>
              <a:cs typeface="SimSun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903062"/>
              </a:buClr>
              <a:buFont typeface="Cambria"/>
              <a:buChar char="◾"/>
            </a:pPr>
            <a:endParaRPr sz="1500">
              <a:latin typeface="SimSun"/>
              <a:cs typeface="SimSun"/>
            </a:endParaRPr>
          </a:p>
          <a:p>
            <a:pPr marL="641985" lvl="1" indent="-305435">
              <a:lnSpc>
                <a:spcPct val="100000"/>
              </a:lnSpc>
              <a:buClr>
                <a:srgbClr val="903062"/>
              </a:buClr>
              <a:buSzPct val="90625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600" spc="-114" dirty="0">
                <a:solidFill>
                  <a:srgbClr val="3C3C3C"/>
                </a:solidFill>
                <a:latin typeface="SimSun"/>
                <a:cs typeface="SimSun"/>
              </a:rPr>
              <a:t>Select</a:t>
            </a:r>
            <a:r>
              <a:rPr sz="1600" spc="-3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600" spc="-3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greatest</a:t>
            </a:r>
            <a:r>
              <a:rPr sz="1600" b="1" spc="3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60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05" dirty="0">
                <a:solidFill>
                  <a:srgbClr val="3C3C3C"/>
                </a:solidFill>
                <a:latin typeface="SimSun"/>
                <a:cs typeface="SimSun"/>
              </a:rPr>
              <a:t>called</a:t>
            </a:r>
            <a:r>
              <a:rPr sz="1600" spc="-3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85" dirty="0">
                <a:solidFill>
                  <a:srgbClr val="FF0000"/>
                </a:solidFill>
                <a:latin typeface="SimSun"/>
                <a:cs typeface="SimSun"/>
              </a:rPr>
              <a:t>in-order</a:t>
            </a:r>
            <a:r>
              <a:rPr sz="1600" spc="-2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55" dirty="0">
                <a:solidFill>
                  <a:srgbClr val="FF0000"/>
                </a:solidFill>
                <a:latin typeface="SimSun"/>
                <a:cs typeface="SimSun"/>
              </a:rPr>
              <a:t>predecessor</a:t>
            </a:r>
            <a:r>
              <a:rPr sz="1600" spc="-1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70" dirty="0">
                <a:solidFill>
                  <a:srgbClr val="3C3C3C"/>
                </a:solidFill>
                <a:latin typeface="SimSun"/>
                <a:cs typeface="SimSun"/>
              </a:rPr>
              <a:t>and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5" dirty="0">
                <a:solidFill>
                  <a:srgbClr val="FF0000"/>
                </a:solidFill>
                <a:latin typeface="SimSun"/>
                <a:cs typeface="SimSun"/>
              </a:rPr>
              <a:t>Replace</a:t>
            </a:r>
            <a:r>
              <a:rPr sz="1600" spc="-3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10" dirty="0">
                <a:solidFill>
                  <a:srgbClr val="3C3C3C"/>
                </a:solidFill>
                <a:latin typeface="SimSun"/>
                <a:cs typeface="SimSun"/>
              </a:rPr>
              <a:t>with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600" spc="-3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95" dirty="0">
                <a:solidFill>
                  <a:srgbClr val="3C3C3C"/>
                </a:solidFill>
                <a:latin typeface="SimSun"/>
                <a:cs typeface="SimSun"/>
              </a:rPr>
              <a:t>deleting</a:t>
            </a:r>
            <a:r>
              <a:rPr sz="1600" spc="-2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5" dirty="0">
                <a:solidFill>
                  <a:srgbClr val="3C3C3C"/>
                </a:solidFill>
                <a:latin typeface="SimSun"/>
                <a:cs typeface="SimSun"/>
              </a:rPr>
              <a:t>node.</a:t>
            </a:r>
            <a:endParaRPr sz="1600">
              <a:latin typeface="SimSun"/>
              <a:cs typeface="SimSun"/>
            </a:endParaRPr>
          </a:p>
          <a:p>
            <a:pPr marL="641985" marR="5080" lvl="1" indent="-305435">
              <a:lnSpc>
                <a:spcPct val="150000"/>
              </a:lnSpc>
              <a:spcBef>
                <a:spcPts val="985"/>
              </a:spcBef>
              <a:buClr>
                <a:srgbClr val="903062"/>
              </a:buClr>
              <a:buSzPct val="90625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600" spc="-280" dirty="0">
                <a:solidFill>
                  <a:srgbClr val="3C3C3C"/>
                </a:solidFill>
                <a:latin typeface="SimSun"/>
                <a:cs typeface="SimSun"/>
              </a:rPr>
              <a:t>If</a:t>
            </a:r>
            <a:r>
              <a:rPr sz="16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60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600" spc="-4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05" dirty="0">
                <a:solidFill>
                  <a:srgbClr val="3C3C3C"/>
                </a:solidFill>
                <a:latin typeface="SimSun"/>
                <a:cs typeface="SimSun"/>
              </a:rPr>
              <a:t>(</a:t>
            </a:r>
            <a:r>
              <a:rPr sz="1600" spc="-105" dirty="0">
                <a:solidFill>
                  <a:srgbClr val="FF0000"/>
                </a:solidFill>
                <a:latin typeface="SimSun"/>
                <a:cs typeface="SimSun"/>
              </a:rPr>
              <a:t>in-order</a:t>
            </a:r>
            <a:r>
              <a:rPr sz="1600" spc="-3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55" dirty="0">
                <a:solidFill>
                  <a:srgbClr val="FF0000"/>
                </a:solidFill>
                <a:latin typeface="SimSun"/>
                <a:cs typeface="SimSun"/>
              </a:rPr>
              <a:t>predecessor</a:t>
            </a:r>
            <a:r>
              <a:rPr sz="1600" spc="-5" dirty="0">
                <a:solidFill>
                  <a:srgbClr val="FF0000"/>
                </a:solidFill>
                <a:latin typeface="SimSun"/>
                <a:cs typeface="SimSun"/>
              </a:rPr>
              <a:t> node</a:t>
            </a:r>
            <a:r>
              <a:rPr sz="1600" spc="-5" dirty="0">
                <a:solidFill>
                  <a:srgbClr val="3C3C3C"/>
                </a:solidFill>
                <a:latin typeface="SimSun"/>
                <a:cs typeface="SimSun"/>
              </a:rPr>
              <a:t>)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95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75" dirty="0">
                <a:solidFill>
                  <a:srgbClr val="3C3C3C"/>
                </a:solidFill>
                <a:latin typeface="SimSun"/>
                <a:cs typeface="SimSun"/>
              </a:rPr>
              <a:t>replace</a:t>
            </a:r>
            <a:r>
              <a:rPr sz="1600" spc="-4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600" spc="-4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95" dirty="0">
                <a:solidFill>
                  <a:srgbClr val="3C3C3C"/>
                </a:solidFill>
                <a:latin typeface="SimSun"/>
                <a:cs typeface="SimSun"/>
              </a:rPr>
              <a:t>deleting</a:t>
            </a:r>
            <a:r>
              <a:rPr sz="1600" spc="-1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60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600" spc="-3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SimSun"/>
                <a:cs typeface="SimSun"/>
              </a:rPr>
              <a:t>has</a:t>
            </a:r>
            <a:r>
              <a:rPr sz="1600" spc="-6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229" dirty="0">
                <a:solidFill>
                  <a:srgbClr val="FF0000"/>
                </a:solidFill>
                <a:latin typeface="SimSun"/>
                <a:cs typeface="SimSun"/>
              </a:rPr>
              <a:t>left</a:t>
            </a:r>
            <a:r>
              <a:rPr sz="1600" spc="-4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130" dirty="0">
                <a:solidFill>
                  <a:srgbClr val="FF0000"/>
                </a:solidFill>
                <a:latin typeface="SimSun"/>
                <a:cs typeface="SimSun"/>
              </a:rPr>
              <a:t>child</a:t>
            </a:r>
            <a:r>
              <a:rPr sz="1600" spc="-130" dirty="0">
                <a:solidFill>
                  <a:srgbClr val="3C3C3C"/>
                </a:solidFill>
                <a:latin typeface="SimSun"/>
                <a:cs typeface="SimSun"/>
              </a:rPr>
              <a:t>,</a:t>
            </a:r>
            <a:r>
              <a:rPr sz="1600" spc="-3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145" dirty="0">
                <a:solidFill>
                  <a:srgbClr val="3C3C3C"/>
                </a:solidFill>
                <a:latin typeface="SimSun"/>
                <a:cs typeface="SimSun"/>
              </a:rPr>
              <a:t>make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60" dirty="0">
                <a:solidFill>
                  <a:srgbClr val="3C3C3C"/>
                </a:solidFill>
                <a:latin typeface="SimSun"/>
                <a:cs typeface="SimSun"/>
              </a:rPr>
              <a:t>this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60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600" spc="-3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10" dirty="0">
                <a:solidFill>
                  <a:srgbClr val="FF0000"/>
                </a:solidFill>
                <a:latin typeface="SimSun"/>
                <a:cs typeface="SimSun"/>
              </a:rPr>
              <a:t>a</a:t>
            </a:r>
            <a:r>
              <a:rPr sz="1600" spc="-7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125" dirty="0">
                <a:solidFill>
                  <a:srgbClr val="FF0000"/>
                </a:solidFill>
                <a:latin typeface="SimSun"/>
                <a:cs typeface="SimSun"/>
              </a:rPr>
              <a:t>right </a:t>
            </a:r>
            <a:r>
              <a:rPr sz="1600" spc="-7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90" dirty="0">
                <a:solidFill>
                  <a:srgbClr val="FF0000"/>
                </a:solidFill>
                <a:latin typeface="SimSun"/>
                <a:cs typeface="SimSun"/>
              </a:rPr>
              <a:t>ch</a:t>
            </a:r>
            <a:r>
              <a:rPr sz="1600" spc="-100" dirty="0">
                <a:solidFill>
                  <a:srgbClr val="FF0000"/>
                </a:solidFill>
                <a:latin typeface="SimSun"/>
                <a:cs typeface="SimSun"/>
              </a:rPr>
              <a:t>i</a:t>
            </a:r>
            <a:r>
              <a:rPr sz="1600" spc="-340" dirty="0">
                <a:solidFill>
                  <a:srgbClr val="FF0000"/>
                </a:solidFill>
                <a:latin typeface="SimSun"/>
                <a:cs typeface="SimSun"/>
              </a:rPr>
              <a:t>l</a:t>
            </a:r>
            <a:r>
              <a:rPr sz="1600" spc="100" dirty="0">
                <a:solidFill>
                  <a:srgbClr val="FF0000"/>
                </a:solidFill>
                <a:latin typeface="SimSun"/>
                <a:cs typeface="SimSun"/>
              </a:rPr>
              <a:t>d</a:t>
            </a:r>
            <a:r>
              <a:rPr sz="1600" spc="-4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110" dirty="0">
                <a:solidFill>
                  <a:srgbClr val="FF0000"/>
                </a:solidFill>
                <a:latin typeface="SimSun"/>
                <a:cs typeface="SimSun"/>
              </a:rPr>
              <a:t>of</a:t>
            </a:r>
            <a:r>
              <a:rPr sz="1600" spc="-7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295" dirty="0">
                <a:solidFill>
                  <a:srgbClr val="FF0000"/>
                </a:solidFill>
                <a:latin typeface="SimSun"/>
                <a:cs typeface="SimSun"/>
              </a:rPr>
              <a:t>i</a:t>
            </a:r>
            <a:r>
              <a:rPr sz="1600" spc="-300" dirty="0">
                <a:solidFill>
                  <a:srgbClr val="FF0000"/>
                </a:solidFill>
                <a:latin typeface="SimSun"/>
                <a:cs typeface="SimSun"/>
              </a:rPr>
              <a:t>t</a:t>
            </a:r>
            <a:r>
              <a:rPr sz="1600" spc="-165" dirty="0">
                <a:solidFill>
                  <a:srgbClr val="FF0000"/>
                </a:solidFill>
                <a:latin typeface="SimSun"/>
                <a:cs typeface="SimSun"/>
              </a:rPr>
              <a:t>s</a:t>
            </a:r>
            <a:r>
              <a:rPr sz="1600" spc="-6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45" dirty="0">
                <a:solidFill>
                  <a:srgbClr val="FF0000"/>
                </a:solidFill>
                <a:latin typeface="SimSun"/>
                <a:cs typeface="SimSun"/>
              </a:rPr>
              <a:t>gra</a:t>
            </a:r>
            <a:r>
              <a:rPr sz="1600" spc="95" dirty="0">
                <a:solidFill>
                  <a:srgbClr val="FF0000"/>
                </a:solidFill>
                <a:latin typeface="SimSun"/>
                <a:cs typeface="SimSun"/>
              </a:rPr>
              <a:t>n</a:t>
            </a:r>
            <a:r>
              <a:rPr sz="1600" spc="100" dirty="0">
                <a:solidFill>
                  <a:srgbClr val="FF0000"/>
                </a:solidFill>
                <a:latin typeface="SimSun"/>
                <a:cs typeface="SimSun"/>
              </a:rPr>
              <a:t>d</a:t>
            </a:r>
            <a:r>
              <a:rPr sz="1600" spc="-7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SimSun"/>
                <a:cs typeface="SimSun"/>
              </a:rPr>
              <a:t>pare</a:t>
            </a:r>
            <a:r>
              <a:rPr sz="1600" spc="-10" dirty="0">
                <a:solidFill>
                  <a:srgbClr val="FF0000"/>
                </a:solidFill>
                <a:latin typeface="SimSun"/>
                <a:cs typeface="SimSun"/>
              </a:rPr>
              <a:t>n</a:t>
            </a:r>
            <a:r>
              <a:rPr sz="1600" spc="-260" dirty="0">
                <a:solidFill>
                  <a:srgbClr val="FF0000"/>
                </a:solidFill>
                <a:latin typeface="SimSun"/>
                <a:cs typeface="SimSun"/>
              </a:rPr>
              <a:t>t</a:t>
            </a:r>
            <a:endParaRPr sz="16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91392" y="6054344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903062"/>
                </a:solidFill>
                <a:latin typeface="Trebuchet MS"/>
                <a:cs typeface="Trebuchet MS"/>
              </a:rPr>
              <a:t>38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372" y="746759"/>
            <a:ext cx="5839079" cy="295046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36038" y="861441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23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6441" y="1591183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latin typeface="Trebuchet MS"/>
                <a:cs typeface="Trebuchet MS"/>
              </a:rPr>
              <a:t>5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70126" y="2320543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latin typeface="Trebuchet MS"/>
                <a:cs typeface="Trebuchet MS"/>
              </a:rPr>
              <a:t>9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706" y="2320543"/>
            <a:ext cx="1924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75" dirty="0">
                <a:latin typeface="Trebuchet MS"/>
                <a:cs typeface="Trebuchet MS"/>
              </a:rPr>
              <a:t>-</a:t>
            </a:r>
            <a:r>
              <a:rPr sz="1600" spc="-45" dirty="0">
                <a:latin typeface="Trebuchet MS"/>
                <a:cs typeface="Trebuchet MS"/>
              </a:rPr>
              <a:t>1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3568" y="3127705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8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96766" y="1591183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34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69916" y="2320543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56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6014" y="2320543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30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737608" y="853821"/>
            <a:ext cx="1018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>
                <a:latin typeface="SimSun"/>
                <a:cs typeface="SimSun"/>
              </a:rPr>
              <a:t>Delete</a:t>
            </a:r>
            <a:r>
              <a:rPr spc="-160" dirty="0">
                <a:latin typeface="SimSun"/>
                <a:cs typeface="SimSun"/>
              </a:rPr>
              <a:t> </a:t>
            </a:r>
            <a:r>
              <a:rPr spc="65" dirty="0">
                <a:latin typeface="SimSun"/>
                <a:cs typeface="SimSun"/>
              </a:rPr>
              <a:t>34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159379" y="3127705"/>
            <a:ext cx="2209165" cy="785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5435">
              <a:lnSpc>
                <a:spcPct val="100000"/>
              </a:lnSpc>
              <a:spcBef>
                <a:spcPts val="95"/>
              </a:spcBef>
              <a:tabLst>
                <a:tab pos="976630" algn="l"/>
                <a:tab pos="1991360" algn="l"/>
              </a:tabLst>
            </a:pPr>
            <a:r>
              <a:rPr sz="2400" spc="-60" baseline="1736" dirty="0">
                <a:latin typeface="Trebuchet MS"/>
                <a:cs typeface="Trebuchet MS"/>
              </a:rPr>
              <a:t>3</a:t>
            </a:r>
            <a:r>
              <a:rPr sz="2400" spc="-67" baseline="1736" dirty="0">
                <a:latin typeface="Trebuchet MS"/>
                <a:cs typeface="Trebuchet MS"/>
              </a:rPr>
              <a:t>2</a:t>
            </a:r>
            <a:r>
              <a:rPr sz="2400" baseline="1736" dirty="0">
                <a:latin typeface="Trebuchet MS"/>
                <a:cs typeface="Trebuchet MS"/>
              </a:rPr>
              <a:t>	</a:t>
            </a:r>
            <a:r>
              <a:rPr sz="1600" spc="-40" dirty="0">
                <a:latin typeface="Trebuchet MS"/>
                <a:cs typeface="Trebuchet MS"/>
              </a:rPr>
              <a:t>41</a:t>
            </a:r>
            <a:r>
              <a:rPr sz="1600" dirty="0">
                <a:latin typeface="Trebuchet MS"/>
                <a:cs typeface="Trebuchet MS"/>
              </a:rPr>
              <a:t>	</a:t>
            </a:r>
            <a:r>
              <a:rPr sz="1600" spc="-40" dirty="0">
                <a:latin typeface="Trebuchet MS"/>
                <a:cs typeface="Trebuchet MS"/>
              </a:rPr>
              <a:t>73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90" dirty="0">
                <a:solidFill>
                  <a:srgbClr val="00AFEF"/>
                </a:solidFill>
                <a:latin typeface="SimSun"/>
                <a:cs typeface="SimSun"/>
              </a:rPr>
              <a:t>in-order</a:t>
            </a:r>
            <a:r>
              <a:rPr sz="1800" spc="-125" dirty="0">
                <a:solidFill>
                  <a:srgbClr val="00AFEF"/>
                </a:solidFill>
                <a:latin typeface="SimSun"/>
                <a:cs typeface="SimSun"/>
              </a:rPr>
              <a:t> </a:t>
            </a:r>
            <a:r>
              <a:rPr sz="1800" spc="-55" dirty="0">
                <a:solidFill>
                  <a:srgbClr val="00AFEF"/>
                </a:solidFill>
                <a:latin typeface="SimSun"/>
                <a:cs typeface="SimSun"/>
              </a:rPr>
              <a:t>predecessor</a:t>
            </a:r>
            <a:endParaRPr sz="1800">
              <a:latin typeface="SimSun"/>
              <a:cs typeface="SimSu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737360" y="1542300"/>
            <a:ext cx="1619250" cy="511809"/>
            <a:chOff x="1737360" y="1542300"/>
            <a:chExt cx="1619250" cy="511809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7360" y="1542300"/>
              <a:ext cx="1142238" cy="51128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74036" y="1542300"/>
              <a:ext cx="389394" cy="51128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57856" y="1542300"/>
              <a:ext cx="698754" cy="511289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878329" y="1583563"/>
            <a:ext cx="1338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solidFill>
                  <a:srgbClr val="4D1334"/>
                </a:solidFill>
                <a:latin typeface="SimSun"/>
                <a:cs typeface="SimSun"/>
              </a:rPr>
              <a:t>L</a:t>
            </a:r>
            <a:r>
              <a:rPr sz="1800" spc="20" dirty="0">
                <a:solidFill>
                  <a:srgbClr val="4D1334"/>
                </a:solidFill>
                <a:latin typeface="SimSun"/>
                <a:cs typeface="SimSun"/>
              </a:rPr>
              <a:t>e</a:t>
            </a:r>
            <a:r>
              <a:rPr sz="1800" spc="-310" dirty="0">
                <a:solidFill>
                  <a:srgbClr val="4D1334"/>
                </a:solidFill>
                <a:latin typeface="SimSun"/>
                <a:cs typeface="SimSun"/>
              </a:rPr>
              <a:t>f</a:t>
            </a:r>
            <a:r>
              <a:rPr sz="1800" spc="-305" dirty="0">
                <a:solidFill>
                  <a:srgbClr val="4D1334"/>
                </a:solidFill>
                <a:latin typeface="SimSun"/>
                <a:cs typeface="SimSun"/>
              </a:rPr>
              <a:t>t</a:t>
            </a:r>
            <a:r>
              <a:rPr sz="1800" spc="-95" dirty="0">
                <a:solidFill>
                  <a:srgbClr val="4D1334"/>
                </a:solidFill>
                <a:latin typeface="SimSun"/>
                <a:cs typeface="SimSun"/>
              </a:rPr>
              <a:t> </a:t>
            </a:r>
            <a:r>
              <a:rPr sz="1800" spc="-30" dirty="0">
                <a:solidFill>
                  <a:srgbClr val="4D1334"/>
                </a:solidFill>
                <a:latin typeface="SimSun"/>
                <a:cs typeface="SimSun"/>
              </a:rPr>
              <a:t>s</a:t>
            </a:r>
            <a:r>
              <a:rPr sz="1800" spc="-40" dirty="0">
                <a:solidFill>
                  <a:srgbClr val="4D1334"/>
                </a:solidFill>
                <a:latin typeface="SimSun"/>
                <a:cs typeface="SimSun"/>
              </a:rPr>
              <a:t>u</a:t>
            </a:r>
            <a:r>
              <a:rPr sz="1800" spc="90" dirty="0">
                <a:solidFill>
                  <a:srgbClr val="4D1334"/>
                </a:solidFill>
                <a:latin typeface="SimSun"/>
                <a:cs typeface="SimSun"/>
              </a:rPr>
              <a:t>b</a:t>
            </a:r>
            <a:r>
              <a:rPr sz="1800" spc="-245" dirty="0">
                <a:solidFill>
                  <a:srgbClr val="4D1334"/>
                </a:solidFill>
                <a:latin typeface="SimSun"/>
                <a:cs typeface="SimSun"/>
              </a:rPr>
              <a:t>-</a:t>
            </a:r>
            <a:r>
              <a:rPr sz="1800" spc="-170" dirty="0">
                <a:solidFill>
                  <a:srgbClr val="4D1334"/>
                </a:solidFill>
                <a:latin typeface="SimSun"/>
                <a:cs typeface="SimSun"/>
              </a:rPr>
              <a:t>tr</a:t>
            </a:r>
            <a:r>
              <a:rPr sz="1800" spc="-165" dirty="0">
                <a:solidFill>
                  <a:srgbClr val="4D1334"/>
                </a:solidFill>
                <a:latin typeface="SimSun"/>
                <a:cs typeface="SimSun"/>
              </a:rPr>
              <a:t>e</a:t>
            </a:r>
            <a:r>
              <a:rPr sz="1800" spc="-20" dirty="0">
                <a:solidFill>
                  <a:srgbClr val="4D1334"/>
                </a:solidFill>
                <a:latin typeface="SimSun"/>
                <a:cs typeface="SimSun"/>
              </a:rPr>
              <a:t>e</a:t>
            </a:r>
            <a:endParaRPr sz="1800">
              <a:latin typeface="SimSun"/>
              <a:cs typeface="SimSun"/>
            </a:endParaRPr>
          </a:p>
        </p:txBody>
      </p: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9823" y="4006596"/>
            <a:ext cx="6264199" cy="2797977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2493645" y="4121861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23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54074" y="4852161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latin typeface="Trebuchet MS"/>
                <a:cs typeface="Trebuchet MS"/>
              </a:rPr>
              <a:t>5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3287" y="5581599"/>
            <a:ext cx="1960880" cy="631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86510" algn="l"/>
              </a:tabLst>
            </a:pPr>
            <a:r>
              <a:rPr sz="1600" spc="-60" dirty="0">
                <a:latin typeface="Trebuchet MS"/>
                <a:cs typeface="Trebuchet MS"/>
              </a:rPr>
              <a:t>-1	</a:t>
            </a:r>
            <a:r>
              <a:rPr sz="1600" spc="-45" dirty="0">
                <a:latin typeface="Trebuchet MS"/>
                <a:cs typeface="Trebuchet MS"/>
              </a:rPr>
              <a:t>9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Trebuchet MS"/>
              <a:cs typeface="Trebuchet MS"/>
            </a:endParaRPr>
          </a:p>
          <a:p>
            <a:pPr marL="19050">
              <a:lnSpc>
                <a:spcPct val="100000"/>
              </a:lnSpc>
            </a:pPr>
            <a:r>
              <a:rPr sz="900" spc="65" dirty="0">
                <a:solidFill>
                  <a:srgbClr val="903062"/>
                </a:solidFill>
                <a:latin typeface="Trebuchet MS"/>
                <a:cs typeface="Trebuchet MS"/>
              </a:rPr>
              <a:t>DATA</a:t>
            </a:r>
            <a:r>
              <a:rPr sz="900" spc="-4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903062"/>
                </a:solidFill>
                <a:latin typeface="Trebuchet MS"/>
                <a:cs typeface="Trebuchet MS"/>
              </a:rPr>
              <a:t>STRUCTURE</a:t>
            </a:r>
            <a:r>
              <a:rPr sz="900" spc="-4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105" dirty="0">
                <a:solidFill>
                  <a:srgbClr val="903062"/>
                </a:solidFill>
                <a:latin typeface="Trebuchet MS"/>
                <a:cs typeface="Trebuchet MS"/>
              </a:rPr>
              <a:t>AND</a:t>
            </a:r>
            <a:r>
              <a:rPr sz="900" spc="-35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40" dirty="0">
                <a:solidFill>
                  <a:srgbClr val="903062"/>
                </a:solidFill>
                <a:latin typeface="Trebuchet MS"/>
                <a:cs typeface="Trebuchet MS"/>
              </a:rPr>
              <a:t>ALGORITHM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81125" y="6389014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latin typeface="Trebuchet MS"/>
                <a:cs typeface="Trebuchet MS"/>
              </a:rPr>
              <a:t>8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54373" y="4852161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34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27523" y="5581599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56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81042" y="6389014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41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96280" y="6389014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73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063620" y="5581599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30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10102" y="6379565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32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123179" y="4338954"/>
            <a:ext cx="1018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latin typeface="SimSun"/>
                <a:cs typeface="SimSun"/>
              </a:rPr>
              <a:t>Delete</a:t>
            </a:r>
            <a:r>
              <a:rPr sz="1800" spc="-160" dirty="0">
                <a:latin typeface="SimSun"/>
                <a:cs typeface="SimSun"/>
              </a:rPr>
              <a:t> </a:t>
            </a:r>
            <a:r>
              <a:rPr sz="1800" spc="65" dirty="0">
                <a:latin typeface="SimSun"/>
                <a:cs typeface="SimSun"/>
              </a:rPr>
              <a:t>23</a:t>
            </a:r>
            <a:endParaRPr sz="1800">
              <a:latin typeface="SimSun"/>
              <a:cs typeface="SimSu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26363" y="4120896"/>
            <a:ext cx="1642110" cy="593725"/>
            <a:chOff x="626363" y="4120896"/>
            <a:chExt cx="1642110" cy="593725"/>
          </a:xfrm>
        </p:grpSpPr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6363" y="4145280"/>
              <a:ext cx="1166622" cy="56921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2492" y="4270502"/>
              <a:ext cx="827265" cy="20688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63039" y="4142232"/>
              <a:ext cx="413766" cy="52806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640458" y="4369943"/>
              <a:ext cx="57150" cy="19685"/>
            </a:xfrm>
            <a:custGeom>
              <a:avLst/>
              <a:gdLst/>
              <a:ahLst/>
              <a:cxnLst/>
              <a:rect l="l" t="t" r="r" b="b"/>
              <a:pathLst>
                <a:path w="57150" h="19685">
                  <a:moveTo>
                    <a:pt x="56134" y="0"/>
                  </a:moveTo>
                  <a:lnTo>
                    <a:pt x="0" y="2920"/>
                  </a:lnTo>
                  <a:lnTo>
                    <a:pt x="889" y="19684"/>
                  </a:lnTo>
                  <a:lnTo>
                    <a:pt x="57023" y="16763"/>
                  </a:lnTo>
                  <a:lnTo>
                    <a:pt x="56134" y="0"/>
                  </a:lnTo>
                  <a:close/>
                </a:path>
              </a:pathLst>
            </a:custGeom>
            <a:solidFill>
              <a:srgbClr val="4D1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46860" y="4120896"/>
              <a:ext cx="721614" cy="54483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714246" y="4290187"/>
              <a:ext cx="382905" cy="140970"/>
            </a:xfrm>
            <a:custGeom>
              <a:avLst/>
              <a:gdLst/>
              <a:ahLst/>
              <a:cxnLst/>
              <a:rect l="l" t="t" r="r" b="b"/>
              <a:pathLst>
                <a:path w="382905" h="140970">
                  <a:moveTo>
                    <a:pt x="36247" y="40005"/>
                  </a:moveTo>
                  <a:lnTo>
                    <a:pt x="14986" y="40005"/>
                  </a:lnTo>
                  <a:lnTo>
                    <a:pt x="18923" y="115824"/>
                  </a:lnTo>
                  <a:lnTo>
                    <a:pt x="19272" y="124206"/>
                  </a:lnTo>
                  <a:lnTo>
                    <a:pt x="19395" y="125221"/>
                  </a:lnTo>
                  <a:lnTo>
                    <a:pt x="21590" y="131318"/>
                  </a:lnTo>
                  <a:lnTo>
                    <a:pt x="29718" y="138937"/>
                  </a:lnTo>
                  <a:lnTo>
                    <a:pt x="36068" y="140715"/>
                  </a:lnTo>
                  <a:lnTo>
                    <a:pt x="48768" y="139954"/>
                  </a:lnTo>
                  <a:lnTo>
                    <a:pt x="52705" y="139445"/>
                  </a:lnTo>
                  <a:lnTo>
                    <a:pt x="60071" y="137413"/>
                  </a:lnTo>
                  <a:lnTo>
                    <a:pt x="63246" y="136398"/>
                  </a:lnTo>
                  <a:lnTo>
                    <a:pt x="66040" y="135255"/>
                  </a:lnTo>
                  <a:lnTo>
                    <a:pt x="69342" y="133985"/>
                  </a:lnTo>
                  <a:lnTo>
                    <a:pt x="72390" y="132587"/>
                  </a:lnTo>
                  <a:lnTo>
                    <a:pt x="75056" y="131063"/>
                  </a:lnTo>
                  <a:lnTo>
                    <a:pt x="74877" y="126745"/>
                  </a:lnTo>
                  <a:lnTo>
                    <a:pt x="56006" y="126745"/>
                  </a:lnTo>
                  <a:lnTo>
                    <a:pt x="53340" y="126492"/>
                  </a:lnTo>
                  <a:lnTo>
                    <a:pt x="48768" y="124968"/>
                  </a:lnTo>
                  <a:lnTo>
                    <a:pt x="46736" y="123570"/>
                  </a:lnTo>
                  <a:lnTo>
                    <a:pt x="45212" y="121665"/>
                  </a:lnTo>
                  <a:lnTo>
                    <a:pt x="43561" y="119761"/>
                  </a:lnTo>
                  <a:lnTo>
                    <a:pt x="39497" y="102743"/>
                  </a:lnTo>
                  <a:lnTo>
                    <a:pt x="36247" y="40005"/>
                  </a:lnTo>
                  <a:close/>
                </a:path>
                <a:path w="382905" h="140970">
                  <a:moveTo>
                    <a:pt x="74676" y="121919"/>
                  </a:moveTo>
                  <a:lnTo>
                    <a:pt x="56006" y="126745"/>
                  </a:lnTo>
                  <a:lnTo>
                    <a:pt x="74877" y="126745"/>
                  </a:lnTo>
                  <a:lnTo>
                    <a:pt x="74676" y="121919"/>
                  </a:lnTo>
                  <a:close/>
                </a:path>
                <a:path w="382905" h="140970">
                  <a:moveTo>
                    <a:pt x="34162" y="0"/>
                  </a:moveTo>
                  <a:lnTo>
                    <a:pt x="24130" y="507"/>
                  </a:lnTo>
                  <a:lnTo>
                    <a:pt x="15240" y="25145"/>
                  </a:lnTo>
                  <a:lnTo>
                    <a:pt x="0" y="33400"/>
                  </a:lnTo>
                  <a:lnTo>
                    <a:pt x="381" y="40767"/>
                  </a:lnTo>
                  <a:lnTo>
                    <a:pt x="14986" y="40005"/>
                  </a:lnTo>
                  <a:lnTo>
                    <a:pt x="36247" y="40005"/>
                  </a:lnTo>
                  <a:lnTo>
                    <a:pt x="36195" y="38988"/>
                  </a:lnTo>
                  <a:lnTo>
                    <a:pt x="68453" y="37337"/>
                  </a:lnTo>
                  <a:lnTo>
                    <a:pt x="67909" y="27558"/>
                  </a:lnTo>
                  <a:lnTo>
                    <a:pt x="35687" y="27558"/>
                  </a:lnTo>
                  <a:lnTo>
                    <a:pt x="34162" y="0"/>
                  </a:lnTo>
                  <a:close/>
                </a:path>
                <a:path w="382905" h="140970">
                  <a:moveTo>
                    <a:pt x="67818" y="25907"/>
                  </a:moveTo>
                  <a:lnTo>
                    <a:pt x="35687" y="27558"/>
                  </a:lnTo>
                  <a:lnTo>
                    <a:pt x="67909" y="27558"/>
                  </a:lnTo>
                  <a:lnTo>
                    <a:pt x="67818" y="25907"/>
                  </a:lnTo>
                  <a:close/>
                </a:path>
                <a:path w="382905" h="140970">
                  <a:moveTo>
                    <a:pt x="115036" y="40767"/>
                  </a:moveTo>
                  <a:lnTo>
                    <a:pt x="93853" y="40767"/>
                  </a:lnTo>
                  <a:lnTo>
                    <a:pt x="97917" y="120014"/>
                  </a:lnTo>
                  <a:lnTo>
                    <a:pt x="98043" y="121412"/>
                  </a:lnTo>
                  <a:lnTo>
                    <a:pt x="97536" y="122555"/>
                  </a:lnTo>
                  <a:lnTo>
                    <a:pt x="82168" y="126745"/>
                  </a:lnTo>
                  <a:lnTo>
                    <a:pt x="82677" y="135508"/>
                  </a:lnTo>
                  <a:lnTo>
                    <a:pt x="139700" y="132461"/>
                  </a:lnTo>
                  <a:lnTo>
                    <a:pt x="139199" y="123698"/>
                  </a:lnTo>
                  <a:lnTo>
                    <a:pt x="124206" y="123698"/>
                  </a:lnTo>
                  <a:lnTo>
                    <a:pt x="122681" y="123570"/>
                  </a:lnTo>
                  <a:lnTo>
                    <a:pt x="121539" y="123189"/>
                  </a:lnTo>
                  <a:lnTo>
                    <a:pt x="120650" y="122300"/>
                  </a:lnTo>
                  <a:lnTo>
                    <a:pt x="119634" y="121412"/>
                  </a:lnTo>
                  <a:lnTo>
                    <a:pt x="119126" y="120395"/>
                  </a:lnTo>
                  <a:lnTo>
                    <a:pt x="119126" y="118871"/>
                  </a:lnTo>
                  <a:lnTo>
                    <a:pt x="115824" y="54737"/>
                  </a:lnTo>
                  <a:lnTo>
                    <a:pt x="119506" y="50037"/>
                  </a:lnTo>
                  <a:lnTo>
                    <a:pt x="123190" y="46355"/>
                  </a:lnTo>
                  <a:lnTo>
                    <a:pt x="126697" y="43814"/>
                  </a:lnTo>
                  <a:lnTo>
                    <a:pt x="115189" y="43814"/>
                  </a:lnTo>
                  <a:lnTo>
                    <a:pt x="115036" y="40767"/>
                  </a:lnTo>
                  <a:close/>
                </a:path>
                <a:path w="382905" h="140970">
                  <a:moveTo>
                    <a:pt x="139192" y="123570"/>
                  </a:moveTo>
                  <a:lnTo>
                    <a:pt x="124206" y="123698"/>
                  </a:lnTo>
                  <a:lnTo>
                    <a:pt x="139199" y="123698"/>
                  </a:lnTo>
                  <a:lnTo>
                    <a:pt x="139192" y="123570"/>
                  </a:lnTo>
                  <a:close/>
                </a:path>
                <a:path w="382905" h="140970">
                  <a:moveTo>
                    <a:pt x="159116" y="39243"/>
                  </a:moveTo>
                  <a:lnTo>
                    <a:pt x="140716" y="39243"/>
                  </a:lnTo>
                  <a:lnTo>
                    <a:pt x="143129" y="39750"/>
                  </a:lnTo>
                  <a:lnTo>
                    <a:pt x="145161" y="40893"/>
                  </a:lnTo>
                  <a:lnTo>
                    <a:pt x="147066" y="42037"/>
                  </a:lnTo>
                  <a:lnTo>
                    <a:pt x="148844" y="43306"/>
                  </a:lnTo>
                  <a:lnTo>
                    <a:pt x="150495" y="44957"/>
                  </a:lnTo>
                  <a:lnTo>
                    <a:pt x="159385" y="44576"/>
                  </a:lnTo>
                  <a:lnTo>
                    <a:pt x="159116" y="39243"/>
                  </a:lnTo>
                  <a:close/>
                </a:path>
                <a:path w="382905" h="140970">
                  <a:moveTo>
                    <a:pt x="145287" y="19050"/>
                  </a:moveTo>
                  <a:lnTo>
                    <a:pt x="144145" y="19176"/>
                  </a:lnTo>
                  <a:lnTo>
                    <a:pt x="141478" y="19304"/>
                  </a:lnTo>
                  <a:lnTo>
                    <a:pt x="138684" y="20319"/>
                  </a:lnTo>
                  <a:lnTo>
                    <a:pt x="135890" y="22098"/>
                  </a:lnTo>
                  <a:lnTo>
                    <a:pt x="133223" y="24002"/>
                  </a:lnTo>
                  <a:lnTo>
                    <a:pt x="130556" y="26288"/>
                  </a:lnTo>
                  <a:lnTo>
                    <a:pt x="128016" y="28829"/>
                  </a:lnTo>
                  <a:lnTo>
                    <a:pt x="125349" y="31368"/>
                  </a:lnTo>
                  <a:lnTo>
                    <a:pt x="122959" y="34162"/>
                  </a:lnTo>
                  <a:lnTo>
                    <a:pt x="120777" y="36830"/>
                  </a:lnTo>
                  <a:lnTo>
                    <a:pt x="118512" y="39750"/>
                  </a:lnTo>
                  <a:lnTo>
                    <a:pt x="116611" y="42037"/>
                  </a:lnTo>
                  <a:lnTo>
                    <a:pt x="115189" y="43814"/>
                  </a:lnTo>
                  <a:lnTo>
                    <a:pt x="126697" y="43814"/>
                  </a:lnTo>
                  <a:lnTo>
                    <a:pt x="130429" y="41020"/>
                  </a:lnTo>
                  <a:lnTo>
                    <a:pt x="134239" y="39624"/>
                  </a:lnTo>
                  <a:lnTo>
                    <a:pt x="137922" y="39369"/>
                  </a:lnTo>
                  <a:lnTo>
                    <a:pt x="140716" y="39243"/>
                  </a:lnTo>
                  <a:lnTo>
                    <a:pt x="159116" y="39243"/>
                  </a:lnTo>
                  <a:lnTo>
                    <a:pt x="158242" y="21843"/>
                  </a:lnTo>
                  <a:lnTo>
                    <a:pt x="157480" y="21589"/>
                  </a:lnTo>
                  <a:lnTo>
                    <a:pt x="156591" y="21208"/>
                  </a:lnTo>
                  <a:lnTo>
                    <a:pt x="155448" y="20827"/>
                  </a:lnTo>
                  <a:lnTo>
                    <a:pt x="154305" y="20574"/>
                  </a:lnTo>
                  <a:lnTo>
                    <a:pt x="153162" y="20193"/>
                  </a:lnTo>
                  <a:lnTo>
                    <a:pt x="149225" y="19431"/>
                  </a:lnTo>
                  <a:lnTo>
                    <a:pt x="145287" y="19050"/>
                  </a:lnTo>
                  <a:close/>
                </a:path>
                <a:path w="382905" h="140970">
                  <a:moveTo>
                    <a:pt x="114173" y="23494"/>
                  </a:moveTo>
                  <a:lnTo>
                    <a:pt x="104775" y="24002"/>
                  </a:lnTo>
                  <a:lnTo>
                    <a:pt x="76962" y="34162"/>
                  </a:lnTo>
                  <a:lnTo>
                    <a:pt x="77343" y="41656"/>
                  </a:lnTo>
                  <a:lnTo>
                    <a:pt x="93853" y="40767"/>
                  </a:lnTo>
                  <a:lnTo>
                    <a:pt x="115036" y="40767"/>
                  </a:lnTo>
                  <a:lnTo>
                    <a:pt x="114173" y="23494"/>
                  </a:lnTo>
                  <a:close/>
                </a:path>
                <a:path w="382905" h="140970">
                  <a:moveTo>
                    <a:pt x="229362" y="14731"/>
                  </a:moveTo>
                  <a:lnTo>
                    <a:pt x="214503" y="15493"/>
                  </a:lnTo>
                  <a:lnTo>
                    <a:pt x="207391" y="17271"/>
                  </a:lnTo>
                  <a:lnTo>
                    <a:pt x="201041" y="20446"/>
                  </a:lnTo>
                  <a:lnTo>
                    <a:pt x="194564" y="23494"/>
                  </a:lnTo>
                  <a:lnTo>
                    <a:pt x="174498" y="52450"/>
                  </a:lnTo>
                  <a:lnTo>
                    <a:pt x="172251" y="59689"/>
                  </a:lnTo>
                  <a:lnTo>
                    <a:pt x="172031" y="61468"/>
                  </a:lnTo>
                  <a:lnTo>
                    <a:pt x="171531" y="66039"/>
                  </a:lnTo>
                  <a:lnTo>
                    <a:pt x="171410" y="69976"/>
                  </a:lnTo>
                  <a:lnTo>
                    <a:pt x="171704" y="76835"/>
                  </a:lnTo>
                  <a:lnTo>
                    <a:pt x="184912" y="114173"/>
                  </a:lnTo>
                  <a:lnTo>
                    <a:pt x="190119" y="118618"/>
                  </a:lnTo>
                  <a:lnTo>
                    <a:pt x="195199" y="123062"/>
                  </a:lnTo>
                  <a:lnTo>
                    <a:pt x="201041" y="126237"/>
                  </a:lnTo>
                  <a:lnTo>
                    <a:pt x="213995" y="130301"/>
                  </a:lnTo>
                  <a:lnTo>
                    <a:pt x="220726" y="131063"/>
                  </a:lnTo>
                  <a:lnTo>
                    <a:pt x="227584" y="130682"/>
                  </a:lnTo>
                  <a:lnTo>
                    <a:pt x="231521" y="130556"/>
                  </a:lnTo>
                  <a:lnTo>
                    <a:pt x="266588" y="116839"/>
                  </a:lnTo>
                  <a:lnTo>
                    <a:pt x="226822" y="116839"/>
                  </a:lnTo>
                  <a:lnTo>
                    <a:pt x="220599" y="115696"/>
                  </a:lnTo>
                  <a:lnTo>
                    <a:pt x="215519" y="113030"/>
                  </a:lnTo>
                  <a:lnTo>
                    <a:pt x="210439" y="110489"/>
                  </a:lnTo>
                  <a:lnTo>
                    <a:pt x="206375" y="106933"/>
                  </a:lnTo>
                  <a:lnTo>
                    <a:pt x="193548" y="69976"/>
                  </a:lnTo>
                  <a:lnTo>
                    <a:pt x="267589" y="66039"/>
                  </a:lnTo>
                  <a:lnTo>
                    <a:pt x="267589" y="61468"/>
                  </a:lnTo>
                  <a:lnTo>
                    <a:pt x="267462" y="60579"/>
                  </a:lnTo>
                  <a:lnTo>
                    <a:pt x="267454" y="59562"/>
                  </a:lnTo>
                  <a:lnTo>
                    <a:pt x="194183" y="59562"/>
                  </a:lnTo>
                  <a:lnTo>
                    <a:pt x="202200" y="35432"/>
                  </a:lnTo>
                  <a:lnTo>
                    <a:pt x="204089" y="33019"/>
                  </a:lnTo>
                  <a:lnTo>
                    <a:pt x="206883" y="30861"/>
                  </a:lnTo>
                  <a:lnTo>
                    <a:pt x="213233" y="27558"/>
                  </a:lnTo>
                  <a:lnTo>
                    <a:pt x="216789" y="26669"/>
                  </a:lnTo>
                  <a:lnTo>
                    <a:pt x="220599" y="26543"/>
                  </a:lnTo>
                  <a:lnTo>
                    <a:pt x="224281" y="26288"/>
                  </a:lnTo>
                  <a:lnTo>
                    <a:pt x="254647" y="26288"/>
                  </a:lnTo>
                  <a:lnTo>
                    <a:pt x="251206" y="22732"/>
                  </a:lnTo>
                  <a:lnTo>
                    <a:pt x="246634" y="19685"/>
                  </a:lnTo>
                  <a:lnTo>
                    <a:pt x="235585" y="15620"/>
                  </a:lnTo>
                  <a:lnTo>
                    <a:pt x="229362" y="14731"/>
                  </a:lnTo>
                  <a:close/>
                </a:path>
                <a:path w="382905" h="140970">
                  <a:moveTo>
                    <a:pt x="269494" y="100456"/>
                  </a:moveTo>
                  <a:lnTo>
                    <a:pt x="267081" y="102235"/>
                  </a:lnTo>
                  <a:lnTo>
                    <a:pt x="264414" y="104012"/>
                  </a:lnTo>
                  <a:lnTo>
                    <a:pt x="261620" y="105918"/>
                  </a:lnTo>
                  <a:lnTo>
                    <a:pt x="258953" y="107695"/>
                  </a:lnTo>
                  <a:lnTo>
                    <a:pt x="256031" y="109346"/>
                  </a:lnTo>
                  <a:lnTo>
                    <a:pt x="252984" y="110870"/>
                  </a:lnTo>
                  <a:lnTo>
                    <a:pt x="250062" y="112394"/>
                  </a:lnTo>
                  <a:lnTo>
                    <a:pt x="226822" y="116839"/>
                  </a:lnTo>
                  <a:lnTo>
                    <a:pt x="266588" y="116839"/>
                  </a:lnTo>
                  <a:lnTo>
                    <a:pt x="267208" y="116458"/>
                  </a:lnTo>
                  <a:lnTo>
                    <a:pt x="270256" y="114300"/>
                  </a:lnTo>
                  <a:lnTo>
                    <a:pt x="269494" y="100456"/>
                  </a:lnTo>
                  <a:close/>
                </a:path>
                <a:path w="382905" h="140970">
                  <a:moveTo>
                    <a:pt x="254647" y="26288"/>
                  </a:moveTo>
                  <a:lnTo>
                    <a:pt x="224281" y="26288"/>
                  </a:lnTo>
                  <a:lnTo>
                    <a:pt x="227711" y="26796"/>
                  </a:lnTo>
                  <a:lnTo>
                    <a:pt x="230505" y="28067"/>
                  </a:lnTo>
                  <a:lnTo>
                    <a:pt x="242189" y="41529"/>
                  </a:lnTo>
                  <a:lnTo>
                    <a:pt x="243331" y="44704"/>
                  </a:lnTo>
                  <a:lnTo>
                    <a:pt x="243967" y="48132"/>
                  </a:lnTo>
                  <a:lnTo>
                    <a:pt x="244119" y="52450"/>
                  </a:lnTo>
                  <a:lnTo>
                    <a:pt x="244348" y="57023"/>
                  </a:lnTo>
                  <a:lnTo>
                    <a:pt x="194183" y="59562"/>
                  </a:lnTo>
                  <a:lnTo>
                    <a:pt x="267454" y="59562"/>
                  </a:lnTo>
                  <a:lnTo>
                    <a:pt x="267081" y="52958"/>
                  </a:lnTo>
                  <a:lnTo>
                    <a:pt x="265811" y="46736"/>
                  </a:lnTo>
                  <a:lnTo>
                    <a:pt x="261747" y="35432"/>
                  </a:lnTo>
                  <a:lnTo>
                    <a:pt x="258826" y="30606"/>
                  </a:lnTo>
                  <a:lnTo>
                    <a:pt x="254647" y="26288"/>
                  </a:lnTo>
                  <a:close/>
                </a:path>
                <a:path w="382905" h="140970">
                  <a:moveTo>
                    <a:pt x="342011" y="8889"/>
                  </a:moveTo>
                  <a:lnTo>
                    <a:pt x="327152" y="9651"/>
                  </a:lnTo>
                  <a:lnTo>
                    <a:pt x="320040" y="11430"/>
                  </a:lnTo>
                  <a:lnTo>
                    <a:pt x="313690" y="14605"/>
                  </a:lnTo>
                  <a:lnTo>
                    <a:pt x="307213" y="17652"/>
                  </a:lnTo>
                  <a:lnTo>
                    <a:pt x="287147" y="46608"/>
                  </a:lnTo>
                  <a:lnTo>
                    <a:pt x="284861" y="53975"/>
                  </a:lnTo>
                  <a:lnTo>
                    <a:pt x="284180" y="60198"/>
                  </a:lnTo>
                  <a:lnTo>
                    <a:pt x="284059" y="64135"/>
                  </a:lnTo>
                  <a:lnTo>
                    <a:pt x="284353" y="70993"/>
                  </a:lnTo>
                  <a:lnTo>
                    <a:pt x="297561" y="108331"/>
                  </a:lnTo>
                  <a:lnTo>
                    <a:pt x="333375" y="125221"/>
                  </a:lnTo>
                  <a:lnTo>
                    <a:pt x="340233" y="124840"/>
                  </a:lnTo>
                  <a:lnTo>
                    <a:pt x="344170" y="124713"/>
                  </a:lnTo>
                  <a:lnTo>
                    <a:pt x="379237" y="110998"/>
                  </a:lnTo>
                  <a:lnTo>
                    <a:pt x="339471" y="110998"/>
                  </a:lnTo>
                  <a:lnTo>
                    <a:pt x="333248" y="109855"/>
                  </a:lnTo>
                  <a:lnTo>
                    <a:pt x="328168" y="107187"/>
                  </a:lnTo>
                  <a:lnTo>
                    <a:pt x="323088" y="104648"/>
                  </a:lnTo>
                  <a:lnTo>
                    <a:pt x="319024" y="101092"/>
                  </a:lnTo>
                  <a:lnTo>
                    <a:pt x="306197" y="64135"/>
                  </a:lnTo>
                  <a:lnTo>
                    <a:pt x="380111" y="60198"/>
                  </a:lnTo>
                  <a:lnTo>
                    <a:pt x="380103" y="53720"/>
                  </a:lnTo>
                  <a:lnTo>
                    <a:pt x="306831" y="53720"/>
                  </a:lnTo>
                  <a:lnTo>
                    <a:pt x="306831" y="48894"/>
                  </a:lnTo>
                  <a:lnTo>
                    <a:pt x="314849" y="29590"/>
                  </a:lnTo>
                  <a:lnTo>
                    <a:pt x="316738" y="27177"/>
                  </a:lnTo>
                  <a:lnTo>
                    <a:pt x="319531" y="25018"/>
                  </a:lnTo>
                  <a:lnTo>
                    <a:pt x="325881" y="21717"/>
                  </a:lnTo>
                  <a:lnTo>
                    <a:pt x="329438" y="20827"/>
                  </a:lnTo>
                  <a:lnTo>
                    <a:pt x="333121" y="20700"/>
                  </a:lnTo>
                  <a:lnTo>
                    <a:pt x="336931" y="20446"/>
                  </a:lnTo>
                  <a:lnTo>
                    <a:pt x="367296" y="20446"/>
                  </a:lnTo>
                  <a:lnTo>
                    <a:pt x="363855" y="16890"/>
                  </a:lnTo>
                  <a:lnTo>
                    <a:pt x="359156" y="13843"/>
                  </a:lnTo>
                  <a:lnTo>
                    <a:pt x="348234" y="9779"/>
                  </a:lnTo>
                  <a:lnTo>
                    <a:pt x="342011" y="8889"/>
                  </a:lnTo>
                  <a:close/>
                </a:path>
                <a:path w="382905" h="140970">
                  <a:moveTo>
                    <a:pt x="382143" y="94614"/>
                  </a:moveTo>
                  <a:lnTo>
                    <a:pt x="365633" y="105029"/>
                  </a:lnTo>
                  <a:lnTo>
                    <a:pt x="362712" y="106552"/>
                  </a:lnTo>
                  <a:lnTo>
                    <a:pt x="359537" y="107823"/>
                  </a:lnTo>
                  <a:lnTo>
                    <a:pt x="356362" y="108838"/>
                  </a:lnTo>
                  <a:lnTo>
                    <a:pt x="353314" y="109855"/>
                  </a:lnTo>
                  <a:lnTo>
                    <a:pt x="350012" y="110362"/>
                  </a:lnTo>
                  <a:lnTo>
                    <a:pt x="346837" y="110617"/>
                  </a:lnTo>
                  <a:lnTo>
                    <a:pt x="339471" y="110998"/>
                  </a:lnTo>
                  <a:lnTo>
                    <a:pt x="379237" y="110998"/>
                  </a:lnTo>
                  <a:lnTo>
                    <a:pt x="379856" y="110617"/>
                  </a:lnTo>
                  <a:lnTo>
                    <a:pt x="382905" y="108457"/>
                  </a:lnTo>
                  <a:lnTo>
                    <a:pt x="382143" y="94614"/>
                  </a:lnTo>
                  <a:close/>
                </a:path>
                <a:path w="382905" h="140970">
                  <a:moveTo>
                    <a:pt x="367296" y="20446"/>
                  </a:moveTo>
                  <a:lnTo>
                    <a:pt x="336931" y="20446"/>
                  </a:lnTo>
                  <a:lnTo>
                    <a:pt x="340233" y="20955"/>
                  </a:lnTo>
                  <a:lnTo>
                    <a:pt x="343154" y="22225"/>
                  </a:lnTo>
                  <a:lnTo>
                    <a:pt x="354838" y="35687"/>
                  </a:lnTo>
                  <a:lnTo>
                    <a:pt x="355981" y="38862"/>
                  </a:lnTo>
                  <a:lnTo>
                    <a:pt x="356489" y="42290"/>
                  </a:lnTo>
                  <a:lnTo>
                    <a:pt x="356768" y="46608"/>
                  </a:lnTo>
                  <a:lnTo>
                    <a:pt x="356997" y="51181"/>
                  </a:lnTo>
                  <a:lnTo>
                    <a:pt x="306831" y="53720"/>
                  </a:lnTo>
                  <a:lnTo>
                    <a:pt x="380103" y="53720"/>
                  </a:lnTo>
                  <a:lnTo>
                    <a:pt x="371348" y="24764"/>
                  </a:lnTo>
                  <a:lnTo>
                    <a:pt x="367296" y="20446"/>
                  </a:lnTo>
                  <a:close/>
                </a:path>
              </a:pathLst>
            </a:custGeom>
            <a:solidFill>
              <a:srgbClr val="4D1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2137917" y="6266484"/>
            <a:ext cx="1213485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5"/>
              </a:spcBef>
            </a:pPr>
            <a:r>
              <a:rPr sz="1800" spc="-90" dirty="0">
                <a:solidFill>
                  <a:srgbClr val="00AFEF"/>
                </a:solidFill>
                <a:latin typeface="SimSun"/>
                <a:cs typeface="SimSun"/>
              </a:rPr>
              <a:t>in-order </a:t>
            </a:r>
            <a:r>
              <a:rPr sz="1800" spc="-85" dirty="0">
                <a:solidFill>
                  <a:srgbClr val="00AFEF"/>
                </a:solidFill>
                <a:latin typeface="SimSun"/>
                <a:cs typeface="SimSun"/>
              </a:rPr>
              <a:t> </a:t>
            </a:r>
            <a:r>
              <a:rPr sz="1800" spc="-50" dirty="0">
                <a:solidFill>
                  <a:srgbClr val="00AFEF"/>
                </a:solidFill>
                <a:latin typeface="SimSun"/>
                <a:cs typeface="SimSun"/>
              </a:rPr>
              <a:t>p</a:t>
            </a:r>
            <a:r>
              <a:rPr sz="1800" spc="-45" dirty="0">
                <a:solidFill>
                  <a:srgbClr val="00AFEF"/>
                </a:solidFill>
                <a:latin typeface="SimSun"/>
                <a:cs typeface="SimSun"/>
              </a:rPr>
              <a:t>r</a:t>
            </a:r>
            <a:r>
              <a:rPr sz="1800" spc="-20" dirty="0">
                <a:solidFill>
                  <a:srgbClr val="00AFEF"/>
                </a:solidFill>
                <a:latin typeface="SimSun"/>
                <a:cs typeface="SimSun"/>
              </a:rPr>
              <a:t>e</a:t>
            </a:r>
            <a:r>
              <a:rPr sz="1800" spc="45" dirty="0">
                <a:solidFill>
                  <a:srgbClr val="00AFEF"/>
                </a:solidFill>
                <a:latin typeface="SimSun"/>
                <a:cs typeface="SimSun"/>
              </a:rPr>
              <a:t>d</a:t>
            </a:r>
            <a:r>
              <a:rPr sz="1800" spc="50" dirty="0">
                <a:solidFill>
                  <a:srgbClr val="00AFEF"/>
                </a:solidFill>
                <a:latin typeface="SimSun"/>
                <a:cs typeface="SimSun"/>
              </a:rPr>
              <a:t>e</a:t>
            </a:r>
            <a:r>
              <a:rPr sz="1800" spc="-40" dirty="0">
                <a:solidFill>
                  <a:srgbClr val="00AFEF"/>
                </a:solidFill>
                <a:latin typeface="SimSun"/>
                <a:cs typeface="SimSun"/>
              </a:rPr>
              <a:t>c</a:t>
            </a:r>
            <a:r>
              <a:rPr sz="1800" spc="-35" dirty="0">
                <a:solidFill>
                  <a:srgbClr val="00AFEF"/>
                </a:solidFill>
                <a:latin typeface="SimSun"/>
                <a:cs typeface="SimSun"/>
              </a:rPr>
              <a:t>e</a:t>
            </a:r>
            <a:r>
              <a:rPr sz="1800" spc="-185" dirty="0">
                <a:solidFill>
                  <a:srgbClr val="00AFEF"/>
                </a:solidFill>
                <a:latin typeface="SimSun"/>
                <a:cs typeface="SimSun"/>
              </a:rPr>
              <a:t>s</a:t>
            </a:r>
            <a:r>
              <a:rPr sz="1800" spc="-180" dirty="0">
                <a:solidFill>
                  <a:srgbClr val="00AFEF"/>
                </a:solidFill>
                <a:latin typeface="SimSun"/>
                <a:cs typeface="SimSun"/>
              </a:rPr>
              <a:t>s</a:t>
            </a:r>
            <a:r>
              <a:rPr sz="1800" spc="-60" dirty="0">
                <a:solidFill>
                  <a:srgbClr val="00AFEF"/>
                </a:solidFill>
                <a:latin typeface="SimSun"/>
                <a:cs typeface="SimSun"/>
              </a:rPr>
              <a:t>or</a:t>
            </a:r>
            <a:endParaRPr sz="1800">
              <a:latin typeface="SimSun"/>
              <a:cs typeface="SimSu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783079" y="3977640"/>
            <a:ext cx="7010400" cy="2494915"/>
            <a:chOff x="1783079" y="3977640"/>
            <a:chExt cx="7010400" cy="2494915"/>
          </a:xfrm>
        </p:grpSpPr>
        <p:sp>
          <p:nvSpPr>
            <p:cNvPr id="40" name="object 40"/>
            <p:cNvSpPr/>
            <p:nvPr/>
          </p:nvSpPr>
          <p:spPr>
            <a:xfrm>
              <a:off x="1783080" y="4635627"/>
              <a:ext cx="875030" cy="1836420"/>
            </a:xfrm>
            <a:custGeom>
              <a:avLst/>
              <a:gdLst/>
              <a:ahLst/>
              <a:cxnLst/>
              <a:rect l="l" t="t" r="r" b="b"/>
              <a:pathLst>
                <a:path w="875030" h="1836420">
                  <a:moveTo>
                    <a:pt x="76454" y="1814576"/>
                  </a:moveTo>
                  <a:lnTo>
                    <a:pt x="73660" y="1804428"/>
                  </a:lnTo>
                  <a:lnTo>
                    <a:pt x="68453" y="1801444"/>
                  </a:lnTo>
                  <a:lnTo>
                    <a:pt x="40386" y="1809229"/>
                  </a:lnTo>
                  <a:lnTo>
                    <a:pt x="3175" y="1817738"/>
                  </a:lnTo>
                  <a:lnTo>
                    <a:pt x="0" y="1822843"/>
                  </a:lnTo>
                  <a:lnTo>
                    <a:pt x="1143" y="1827974"/>
                  </a:lnTo>
                  <a:lnTo>
                    <a:pt x="2413" y="1833105"/>
                  </a:lnTo>
                  <a:lnTo>
                    <a:pt x="7493" y="1836305"/>
                  </a:lnTo>
                  <a:lnTo>
                    <a:pt x="44577" y="1827796"/>
                  </a:lnTo>
                  <a:lnTo>
                    <a:pt x="73533" y="1819808"/>
                  </a:lnTo>
                  <a:lnTo>
                    <a:pt x="76454" y="1814576"/>
                  </a:lnTo>
                  <a:close/>
                </a:path>
                <a:path w="875030" h="1836420">
                  <a:moveTo>
                    <a:pt x="148717" y="1788172"/>
                  </a:moveTo>
                  <a:lnTo>
                    <a:pt x="146685" y="1783334"/>
                  </a:lnTo>
                  <a:lnTo>
                    <a:pt x="144526" y="1778495"/>
                  </a:lnTo>
                  <a:lnTo>
                    <a:pt x="138938" y="1776260"/>
                  </a:lnTo>
                  <a:lnTo>
                    <a:pt x="129286" y="1780400"/>
                  </a:lnTo>
                  <a:lnTo>
                    <a:pt x="127000" y="1786001"/>
                  </a:lnTo>
                  <a:lnTo>
                    <a:pt x="129159" y="1790839"/>
                  </a:lnTo>
                  <a:lnTo>
                    <a:pt x="131191" y="1795678"/>
                  </a:lnTo>
                  <a:lnTo>
                    <a:pt x="136779" y="1797913"/>
                  </a:lnTo>
                  <a:lnTo>
                    <a:pt x="146431" y="1793773"/>
                  </a:lnTo>
                  <a:lnTo>
                    <a:pt x="148717" y="1788172"/>
                  </a:lnTo>
                  <a:close/>
                </a:path>
                <a:path w="875030" h="1836420">
                  <a:moveTo>
                    <a:pt x="266573" y="1724139"/>
                  </a:moveTo>
                  <a:lnTo>
                    <a:pt x="260731" y="1715363"/>
                  </a:lnTo>
                  <a:lnTo>
                    <a:pt x="254762" y="1714169"/>
                  </a:lnTo>
                  <a:lnTo>
                    <a:pt x="250444" y="1717078"/>
                  </a:lnTo>
                  <a:lnTo>
                    <a:pt x="239903" y="1724050"/>
                  </a:lnTo>
                  <a:lnTo>
                    <a:pt x="213868" y="1739646"/>
                  </a:lnTo>
                  <a:lnTo>
                    <a:pt x="202184" y="1745970"/>
                  </a:lnTo>
                  <a:lnTo>
                    <a:pt x="197485" y="1748459"/>
                  </a:lnTo>
                  <a:lnTo>
                    <a:pt x="195834" y="1754238"/>
                  </a:lnTo>
                  <a:lnTo>
                    <a:pt x="198247" y="1758873"/>
                  </a:lnTo>
                  <a:lnTo>
                    <a:pt x="200787" y="1763509"/>
                  </a:lnTo>
                  <a:lnTo>
                    <a:pt x="206502" y="1765236"/>
                  </a:lnTo>
                  <a:lnTo>
                    <a:pt x="211201" y="1762747"/>
                  </a:lnTo>
                  <a:lnTo>
                    <a:pt x="222885" y="1756410"/>
                  </a:lnTo>
                  <a:lnTo>
                    <a:pt x="249682" y="1740382"/>
                  </a:lnTo>
                  <a:lnTo>
                    <a:pt x="260985" y="1732953"/>
                  </a:lnTo>
                  <a:lnTo>
                    <a:pt x="265303" y="1730044"/>
                  </a:lnTo>
                  <a:lnTo>
                    <a:pt x="266573" y="1724139"/>
                  </a:lnTo>
                  <a:close/>
                </a:path>
                <a:path w="875030" h="1836420">
                  <a:moveTo>
                    <a:pt x="327660" y="1677847"/>
                  </a:moveTo>
                  <a:lnTo>
                    <a:pt x="321056" y="1669643"/>
                  </a:lnTo>
                  <a:lnTo>
                    <a:pt x="315087" y="1668970"/>
                  </a:lnTo>
                  <a:lnTo>
                    <a:pt x="310896" y="1672259"/>
                  </a:lnTo>
                  <a:lnTo>
                    <a:pt x="306832" y="1675561"/>
                  </a:lnTo>
                  <a:lnTo>
                    <a:pt x="306197" y="1681556"/>
                  </a:lnTo>
                  <a:lnTo>
                    <a:pt x="309499" y="1685671"/>
                  </a:lnTo>
                  <a:lnTo>
                    <a:pt x="312674" y="1689773"/>
                  </a:lnTo>
                  <a:lnTo>
                    <a:pt x="318770" y="1690433"/>
                  </a:lnTo>
                  <a:lnTo>
                    <a:pt x="326898" y="1683842"/>
                  </a:lnTo>
                  <a:lnTo>
                    <a:pt x="327660" y="1677847"/>
                  </a:lnTo>
                  <a:close/>
                </a:path>
                <a:path w="875030" h="1836420">
                  <a:moveTo>
                    <a:pt x="420243" y="1585887"/>
                  </a:moveTo>
                  <a:lnTo>
                    <a:pt x="419608" y="1579905"/>
                  </a:lnTo>
                  <a:lnTo>
                    <a:pt x="415417" y="1576654"/>
                  </a:lnTo>
                  <a:lnTo>
                    <a:pt x="411353" y="1573415"/>
                  </a:lnTo>
                  <a:lnTo>
                    <a:pt x="405257" y="1574139"/>
                  </a:lnTo>
                  <a:lnTo>
                    <a:pt x="402082" y="1578279"/>
                  </a:lnTo>
                  <a:lnTo>
                    <a:pt x="393827" y="1588744"/>
                  </a:lnTo>
                  <a:lnTo>
                    <a:pt x="375031" y="1610614"/>
                  </a:lnTo>
                  <a:lnTo>
                    <a:pt x="365379" y="1620862"/>
                  </a:lnTo>
                  <a:lnTo>
                    <a:pt x="361696" y="1624672"/>
                  </a:lnTo>
                  <a:lnTo>
                    <a:pt x="361823" y="1630705"/>
                  </a:lnTo>
                  <a:lnTo>
                    <a:pt x="365760" y="1634324"/>
                  </a:lnTo>
                  <a:lnTo>
                    <a:pt x="369570" y="1637944"/>
                  </a:lnTo>
                  <a:lnTo>
                    <a:pt x="375539" y="1637779"/>
                  </a:lnTo>
                  <a:lnTo>
                    <a:pt x="379222" y="1633956"/>
                  </a:lnTo>
                  <a:lnTo>
                    <a:pt x="388874" y="1623707"/>
                  </a:lnTo>
                  <a:lnTo>
                    <a:pt x="408305" y="1601190"/>
                  </a:lnTo>
                  <a:lnTo>
                    <a:pt x="417068" y="1590027"/>
                  </a:lnTo>
                  <a:lnTo>
                    <a:pt x="420243" y="1585887"/>
                  </a:lnTo>
                  <a:close/>
                </a:path>
                <a:path w="875030" h="1836420">
                  <a:moveTo>
                    <a:pt x="463677" y="1521587"/>
                  </a:moveTo>
                  <a:lnTo>
                    <a:pt x="462026" y="1515770"/>
                  </a:lnTo>
                  <a:lnTo>
                    <a:pt x="452882" y="1510563"/>
                  </a:lnTo>
                  <a:lnTo>
                    <a:pt x="447167" y="1512163"/>
                  </a:lnTo>
                  <a:lnTo>
                    <a:pt x="441833" y="1521320"/>
                  </a:lnTo>
                  <a:lnTo>
                    <a:pt x="443484" y="1527136"/>
                  </a:lnTo>
                  <a:lnTo>
                    <a:pt x="452628" y="1532343"/>
                  </a:lnTo>
                  <a:lnTo>
                    <a:pt x="458470" y="1530743"/>
                  </a:lnTo>
                  <a:lnTo>
                    <a:pt x="461010" y="1526171"/>
                  </a:lnTo>
                  <a:lnTo>
                    <a:pt x="463677" y="1521587"/>
                  </a:lnTo>
                  <a:close/>
                </a:path>
                <a:path w="875030" h="1836420">
                  <a:moveTo>
                    <a:pt x="518033" y="1398155"/>
                  </a:moveTo>
                  <a:lnTo>
                    <a:pt x="515366" y="1392758"/>
                  </a:lnTo>
                  <a:lnTo>
                    <a:pt x="505460" y="1389430"/>
                  </a:lnTo>
                  <a:lnTo>
                    <a:pt x="499999" y="1392135"/>
                  </a:lnTo>
                  <a:lnTo>
                    <a:pt x="491363" y="1418094"/>
                  </a:lnTo>
                  <a:lnTo>
                    <a:pt x="481330" y="1444091"/>
                  </a:lnTo>
                  <a:lnTo>
                    <a:pt x="476631" y="1454581"/>
                  </a:lnTo>
                  <a:lnTo>
                    <a:pt x="478790" y="1460220"/>
                  </a:lnTo>
                  <a:lnTo>
                    <a:pt x="488442" y="1464525"/>
                  </a:lnTo>
                  <a:lnTo>
                    <a:pt x="494030" y="1462379"/>
                  </a:lnTo>
                  <a:lnTo>
                    <a:pt x="498729" y="1451889"/>
                  </a:lnTo>
                  <a:lnTo>
                    <a:pt x="509143" y="1424940"/>
                  </a:lnTo>
                  <a:lnTo>
                    <a:pt x="518033" y="1398155"/>
                  </a:lnTo>
                  <a:close/>
                </a:path>
                <a:path w="875030" h="1836420">
                  <a:moveTo>
                    <a:pt x="519557" y="907161"/>
                  </a:moveTo>
                  <a:lnTo>
                    <a:pt x="517525" y="902335"/>
                  </a:lnTo>
                  <a:lnTo>
                    <a:pt x="515493" y="897382"/>
                  </a:lnTo>
                  <a:lnTo>
                    <a:pt x="509905" y="895096"/>
                  </a:lnTo>
                  <a:lnTo>
                    <a:pt x="505079" y="897255"/>
                  </a:lnTo>
                  <a:lnTo>
                    <a:pt x="502920" y="898144"/>
                  </a:lnTo>
                  <a:lnTo>
                    <a:pt x="478155" y="906526"/>
                  </a:lnTo>
                  <a:lnTo>
                    <a:pt x="446659" y="914273"/>
                  </a:lnTo>
                  <a:lnTo>
                    <a:pt x="443611" y="919353"/>
                  </a:lnTo>
                  <a:lnTo>
                    <a:pt x="444868" y="924941"/>
                  </a:lnTo>
                  <a:lnTo>
                    <a:pt x="446024" y="929640"/>
                  </a:lnTo>
                  <a:lnTo>
                    <a:pt x="451231" y="932688"/>
                  </a:lnTo>
                  <a:lnTo>
                    <a:pt x="482727" y="924941"/>
                  </a:lnTo>
                  <a:lnTo>
                    <a:pt x="509016" y="916178"/>
                  </a:lnTo>
                  <a:lnTo>
                    <a:pt x="512445" y="914781"/>
                  </a:lnTo>
                  <a:lnTo>
                    <a:pt x="517271" y="912749"/>
                  </a:lnTo>
                  <a:lnTo>
                    <a:pt x="519557" y="907161"/>
                  </a:lnTo>
                  <a:close/>
                </a:path>
                <a:path w="875030" h="1836420">
                  <a:moveTo>
                    <a:pt x="535051" y="1322285"/>
                  </a:moveTo>
                  <a:lnTo>
                    <a:pt x="531495" y="1317421"/>
                  </a:lnTo>
                  <a:lnTo>
                    <a:pt x="521081" y="1315808"/>
                  </a:lnTo>
                  <a:lnTo>
                    <a:pt x="516255" y="1319364"/>
                  </a:lnTo>
                  <a:lnTo>
                    <a:pt x="515493" y="1324559"/>
                  </a:lnTo>
                  <a:lnTo>
                    <a:pt x="514604" y="1329778"/>
                  </a:lnTo>
                  <a:lnTo>
                    <a:pt x="518160" y="1334643"/>
                  </a:lnTo>
                  <a:lnTo>
                    <a:pt x="528574" y="1336255"/>
                  </a:lnTo>
                  <a:lnTo>
                    <a:pt x="533400" y="1332699"/>
                  </a:lnTo>
                  <a:lnTo>
                    <a:pt x="534289" y="1327505"/>
                  </a:lnTo>
                  <a:lnTo>
                    <a:pt x="535051" y="1322285"/>
                  </a:lnTo>
                  <a:close/>
                </a:path>
                <a:path w="875030" h="1836420">
                  <a:moveTo>
                    <a:pt x="587248" y="870458"/>
                  </a:moveTo>
                  <a:lnTo>
                    <a:pt x="584454" y="866013"/>
                  </a:lnTo>
                  <a:lnTo>
                    <a:pt x="581660" y="861441"/>
                  </a:lnTo>
                  <a:lnTo>
                    <a:pt x="575818" y="860044"/>
                  </a:lnTo>
                  <a:lnTo>
                    <a:pt x="571373" y="862838"/>
                  </a:lnTo>
                  <a:lnTo>
                    <a:pt x="566801" y="865632"/>
                  </a:lnTo>
                  <a:lnTo>
                    <a:pt x="565404" y="871474"/>
                  </a:lnTo>
                  <a:lnTo>
                    <a:pt x="568198" y="875919"/>
                  </a:lnTo>
                  <a:lnTo>
                    <a:pt x="570992" y="880491"/>
                  </a:lnTo>
                  <a:lnTo>
                    <a:pt x="576834" y="881888"/>
                  </a:lnTo>
                  <a:lnTo>
                    <a:pt x="581279" y="879094"/>
                  </a:lnTo>
                  <a:lnTo>
                    <a:pt x="585851" y="876300"/>
                  </a:lnTo>
                  <a:lnTo>
                    <a:pt x="587248" y="870458"/>
                  </a:lnTo>
                  <a:close/>
                </a:path>
                <a:path w="875030" h="1836420">
                  <a:moveTo>
                    <a:pt x="592201" y="1224191"/>
                  </a:moveTo>
                  <a:lnTo>
                    <a:pt x="588772" y="1220165"/>
                  </a:lnTo>
                  <a:lnTo>
                    <a:pt x="557428" y="1183055"/>
                  </a:lnTo>
                  <a:lnTo>
                    <a:pt x="539851" y="1162227"/>
                  </a:lnTo>
                  <a:lnTo>
                    <a:pt x="532536" y="1153566"/>
                  </a:lnTo>
                  <a:lnTo>
                    <a:pt x="532536" y="1183144"/>
                  </a:lnTo>
                  <a:lnTo>
                    <a:pt x="525437" y="1183995"/>
                  </a:lnTo>
                  <a:lnTo>
                    <a:pt x="527824" y="1177569"/>
                  </a:lnTo>
                  <a:lnTo>
                    <a:pt x="532536" y="1183144"/>
                  </a:lnTo>
                  <a:lnTo>
                    <a:pt x="532536" y="1153566"/>
                  </a:lnTo>
                  <a:lnTo>
                    <a:pt x="521335" y="1140294"/>
                  </a:lnTo>
                  <a:lnTo>
                    <a:pt x="485013" y="1238326"/>
                  </a:lnTo>
                  <a:lnTo>
                    <a:pt x="483108" y="1243253"/>
                  </a:lnTo>
                  <a:lnTo>
                    <a:pt x="485648" y="1248740"/>
                  </a:lnTo>
                  <a:lnTo>
                    <a:pt x="495554" y="1252385"/>
                  </a:lnTo>
                  <a:lnTo>
                    <a:pt x="501015" y="1249870"/>
                  </a:lnTo>
                  <a:lnTo>
                    <a:pt x="502793" y="1244942"/>
                  </a:lnTo>
                  <a:lnTo>
                    <a:pt x="520242" y="1197965"/>
                  </a:lnTo>
                  <a:lnTo>
                    <a:pt x="520319" y="1198524"/>
                  </a:lnTo>
                  <a:lnTo>
                    <a:pt x="521970" y="1226756"/>
                  </a:lnTo>
                  <a:lnTo>
                    <a:pt x="522097" y="1255496"/>
                  </a:lnTo>
                  <a:lnTo>
                    <a:pt x="526288" y="1259751"/>
                  </a:lnTo>
                  <a:lnTo>
                    <a:pt x="536829" y="1259713"/>
                  </a:lnTo>
                  <a:lnTo>
                    <a:pt x="541070" y="1255496"/>
                  </a:lnTo>
                  <a:lnTo>
                    <a:pt x="541020" y="1226693"/>
                  </a:lnTo>
                  <a:lnTo>
                    <a:pt x="539242" y="1197394"/>
                  </a:lnTo>
                  <a:lnTo>
                    <a:pt x="538607" y="1192009"/>
                  </a:lnTo>
                  <a:lnTo>
                    <a:pt x="538416" y="1190117"/>
                  </a:lnTo>
                  <a:lnTo>
                    <a:pt x="574167" y="1232458"/>
                  </a:lnTo>
                  <a:lnTo>
                    <a:pt x="577596" y="1236472"/>
                  </a:lnTo>
                  <a:lnTo>
                    <a:pt x="583565" y="1236980"/>
                  </a:lnTo>
                  <a:lnTo>
                    <a:pt x="591693" y="1230198"/>
                  </a:lnTo>
                  <a:lnTo>
                    <a:pt x="592201" y="1224191"/>
                  </a:lnTo>
                  <a:close/>
                </a:path>
                <a:path w="875030" h="1836420">
                  <a:moveTo>
                    <a:pt x="684530" y="782701"/>
                  </a:moveTo>
                  <a:lnTo>
                    <a:pt x="683895" y="776732"/>
                  </a:lnTo>
                  <a:lnTo>
                    <a:pt x="675767" y="770128"/>
                  </a:lnTo>
                  <a:lnTo>
                    <a:pt x="669798" y="770636"/>
                  </a:lnTo>
                  <a:lnTo>
                    <a:pt x="654558" y="789305"/>
                  </a:lnTo>
                  <a:lnTo>
                    <a:pt x="635381" y="809879"/>
                  </a:lnTo>
                  <a:lnTo>
                    <a:pt x="628904" y="816102"/>
                  </a:lnTo>
                  <a:lnTo>
                    <a:pt x="624967" y="819785"/>
                  </a:lnTo>
                  <a:lnTo>
                    <a:pt x="624840" y="825754"/>
                  </a:lnTo>
                  <a:lnTo>
                    <a:pt x="628523" y="829564"/>
                  </a:lnTo>
                  <a:lnTo>
                    <a:pt x="632079" y="833374"/>
                  </a:lnTo>
                  <a:lnTo>
                    <a:pt x="638175" y="833501"/>
                  </a:lnTo>
                  <a:lnTo>
                    <a:pt x="648589" y="823722"/>
                  </a:lnTo>
                  <a:lnTo>
                    <a:pt x="668528" y="802259"/>
                  </a:lnTo>
                  <a:lnTo>
                    <a:pt x="681228" y="786765"/>
                  </a:lnTo>
                  <a:lnTo>
                    <a:pt x="684530" y="782701"/>
                  </a:lnTo>
                  <a:close/>
                </a:path>
                <a:path w="875030" h="1836420">
                  <a:moveTo>
                    <a:pt x="728218" y="718439"/>
                  </a:moveTo>
                  <a:lnTo>
                    <a:pt x="726567" y="712597"/>
                  </a:lnTo>
                  <a:lnTo>
                    <a:pt x="721995" y="710057"/>
                  </a:lnTo>
                  <a:lnTo>
                    <a:pt x="717550" y="707390"/>
                  </a:lnTo>
                  <a:lnTo>
                    <a:pt x="711708" y="708914"/>
                  </a:lnTo>
                  <a:lnTo>
                    <a:pt x="706374" y="718058"/>
                  </a:lnTo>
                  <a:lnTo>
                    <a:pt x="708025" y="723900"/>
                  </a:lnTo>
                  <a:lnTo>
                    <a:pt x="712597" y="726567"/>
                  </a:lnTo>
                  <a:lnTo>
                    <a:pt x="717042" y="729107"/>
                  </a:lnTo>
                  <a:lnTo>
                    <a:pt x="722884" y="727583"/>
                  </a:lnTo>
                  <a:lnTo>
                    <a:pt x="728218" y="718439"/>
                  </a:lnTo>
                  <a:close/>
                </a:path>
                <a:path w="875030" h="1836420">
                  <a:moveTo>
                    <a:pt x="784606" y="596011"/>
                  </a:moveTo>
                  <a:lnTo>
                    <a:pt x="782066" y="590550"/>
                  </a:lnTo>
                  <a:lnTo>
                    <a:pt x="772160" y="586994"/>
                  </a:lnTo>
                  <a:lnTo>
                    <a:pt x="766699" y="589661"/>
                  </a:lnTo>
                  <a:lnTo>
                    <a:pt x="764921" y="594626"/>
                  </a:lnTo>
                  <a:lnTo>
                    <a:pt x="761365" y="604647"/>
                  </a:lnTo>
                  <a:lnTo>
                    <a:pt x="749173" y="634873"/>
                  </a:lnTo>
                  <a:lnTo>
                    <a:pt x="741553" y="651510"/>
                  </a:lnTo>
                  <a:lnTo>
                    <a:pt x="743712" y="657225"/>
                  </a:lnTo>
                  <a:lnTo>
                    <a:pt x="748411" y="659384"/>
                  </a:lnTo>
                  <a:lnTo>
                    <a:pt x="753237" y="661543"/>
                  </a:lnTo>
                  <a:lnTo>
                    <a:pt x="758952" y="659384"/>
                  </a:lnTo>
                  <a:lnTo>
                    <a:pt x="761111" y="654685"/>
                  </a:lnTo>
                  <a:lnTo>
                    <a:pt x="766445" y="642747"/>
                  </a:lnTo>
                  <a:lnTo>
                    <a:pt x="779018" y="611759"/>
                  </a:lnTo>
                  <a:lnTo>
                    <a:pt x="782828" y="600964"/>
                  </a:lnTo>
                  <a:lnTo>
                    <a:pt x="784606" y="596011"/>
                  </a:lnTo>
                  <a:close/>
                </a:path>
                <a:path w="875030" h="1836420">
                  <a:moveTo>
                    <a:pt x="807085" y="522351"/>
                  </a:moveTo>
                  <a:lnTo>
                    <a:pt x="804037" y="517144"/>
                  </a:lnTo>
                  <a:lnTo>
                    <a:pt x="798957" y="515747"/>
                  </a:lnTo>
                  <a:lnTo>
                    <a:pt x="793877" y="514477"/>
                  </a:lnTo>
                  <a:lnTo>
                    <a:pt x="788670" y="517525"/>
                  </a:lnTo>
                  <a:lnTo>
                    <a:pt x="787273" y="522605"/>
                  </a:lnTo>
                  <a:lnTo>
                    <a:pt x="786003" y="527685"/>
                  </a:lnTo>
                  <a:lnTo>
                    <a:pt x="788924" y="532892"/>
                  </a:lnTo>
                  <a:lnTo>
                    <a:pt x="794004" y="534289"/>
                  </a:lnTo>
                  <a:lnTo>
                    <a:pt x="799084" y="535559"/>
                  </a:lnTo>
                  <a:lnTo>
                    <a:pt x="804291" y="532511"/>
                  </a:lnTo>
                  <a:lnTo>
                    <a:pt x="807085" y="522351"/>
                  </a:lnTo>
                  <a:close/>
                </a:path>
                <a:path w="875030" h="1836420">
                  <a:moveTo>
                    <a:pt x="830707" y="113157"/>
                  </a:moveTo>
                  <a:lnTo>
                    <a:pt x="829437" y="102616"/>
                  </a:lnTo>
                  <a:lnTo>
                    <a:pt x="824611" y="98933"/>
                  </a:lnTo>
                  <a:lnTo>
                    <a:pt x="814197" y="100203"/>
                  </a:lnTo>
                  <a:lnTo>
                    <a:pt x="810514" y="105029"/>
                  </a:lnTo>
                  <a:lnTo>
                    <a:pt x="811784" y="115443"/>
                  </a:lnTo>
                  <a:lnTo>
                    <a:pt x="816483" y="119126"/>
                  </a:lnTo>
                  <a:lnTo>
                    <a:pt x="827024" y="117856"/>
                  </a:lnTo>
                  <a:lnTo>
                    <a:pt x="830707" y="113157"/>
                  </a:lnTo>
                  <a:close/>
                </a:path>
                <a:path w="875030" h="1836420">
                  <a:moveTo>
                    <a:pt x="831469" y="390017"/>
                  </a:moveTo>
                  <a:lnTo>
                    <a:pt x="827659" y="385191"/>
                  </a:lnTo>
                  <a:lnTo>
                    <a:pt x="822452" y="384683"/>
                  </a:lnTo>
                  <a:lnTo>
                    <a:pt x="817245" y="384048"/>
                  </a:lnTo>
                  <a:lnTo>
                    <a:pt x="812546" y="387858"/>
                  </a:lnTo>
                  <a:lnTo>
                    <a:pt x="811911" y="393065"/>
                  </a:lnTo>
                  <a:lnTo>
                    <a:pt x="811149" y="400431"/>
                  </a:lnTo>
                  <a:lnTo>
                    <a:pt x="805815" y="436753"/>
                  </a:lnTo>
                  <a:lnTo>
                    <a:pt x="803529" y="448945"/>
                  </a:lnTo>
                  <a:lnTo>
                    <a:pt x="802640" y="454025"/>
                  </a:lnTo>
                  <a:lnTo>
                    <a:pt x="805942" y="458978"/>
                  </a:lnTo>
                  <a:lnTo>
                    <a:pt x="816356" y="461010"/>
                  </a:lnTo>
                  <a:lnTo>
                    <a:pt x="821309" y="457581"/>
                  </a:lnTo>
                  <a:lnTo>
                    <a:pt x="822325" y="452374"/>
                  </a:lnTo>
                  <a:lnTo>
                    <a:pt x="824484" y="440309"/>
                  </a:lnTo>
                  <a:lnTo>
                    <a:pt x="829945" y="403098"/>
                  </a:lnTo>
                  <a:lnTo>
                    <a:pt x="830834" y="395224"/>
                  </a:lnTo>
                  <a:lnTo>
                    <a:pt x="831469" y="390017"/>
                  </a:lnTo>
                  <a:close/>
                </a:path>
                <a:path w="875030" h="1836420">
                  <a:moveTo>
                    <a:pt x="837692" y="313309"/>
                  </a:moveTo>
                  <a:lnTo>
                    <a:pt x="833628" y="308864"/>
                  </a:lnTo>
                  <a:lnTo>
                    <a:pt x="828421" y="308737"/>
                  </a:lnTo>
                  <a:lnTo>
                    <a:pt x="823087" y="308483"/>
                  </a:lnTo>
                  <a:lnTo>
                    <a:pt x="818642" y="312547"/>
                  </a:lnTo>
                  <a:lnTo>
                    <a:pt x="818515" y="317754"/>
                  </a:lnTo>
                  <a:lnTo>
                    <a:pt x="818261" y="323088"/>
                  </a:lnTo>
                  <a:lnTo>
                    <a:pt x="822325" y="327533"/>
                  </a:lnTo>
                  <a:lnTo>
                    <a:pt x="827532" y="327787"/>
                  </a:lnTo>
                  <a:lnTo>
                    <a:pt x="832866" y="327914"/>
                  </a:lnTo>
                  <a:lnTo>
                    <a:pt x="837311" y="323850"/>
                  </a:lnTo>
                  <a:lnTo>
                    <a:pt x="837438" y="318643"/>
                  </a:lnTo>
                  <a:lnTo>
                    <a:pt x="837692" y="313309"/>
                  </a:lnTo>
                  <a:close/>
                </a:path>
                <a:path w="875030" h="1836420">
                  <a:moveTo>
                    <a:pt x="839089" y="247015"/>
                  </a:moveTo>
                  <a:lnTo>
                    <a:pt x="838200" y="207010"/>
                  </a:lnTo>
                  <a:lnTo>
                    <a:pt x="836930" y="184404"/>
                  </a:lnTo>
                  <a:lnTo>
                    <a:pt x="836549" y="179070"/>
                  </a:lnTo>
                  <a:lnTo>
                    <a:pt x="832104" y="175133"/>
                  </a:lnTo>
                  <a:lnTo>
                    <a:pt x="826770" y="175387"/>
                  </a:lnTo>
                  <a:lnTo>
                    <a:pt x="821563" y="175768"/>
                  </a:lnTo>
                  <a:lnTo>
                    <a:pt x="817499" y="180213"/>
                  </a:lnTo>
                  <a:lnTo>
                    <a:pt x="817880" y="185547"/>
                  </a:lnTo>
                  <a:lnTo>
                    <a:pt x="819150" y="207518"/>
                  </a:lnTo>
                  <a:lnTo>
                    <a:pt x="820013" y="241808"/>
                  </a:lnTo>
                  <a:lnTo>
                    <a:pt x="820039" y="247523"/>
                  </a:lnTo>
                  <a:lnTo>
                    <a:pt x="824484" y="251714"/>
                  </a:lnTo>
                  <a:lnTo>
                    <a:pt x="835025" y="251460"/>
                  </a:lnTo>
                  <a:lnTo>
                    <a:pt x="839089" y="247015"/>
                  </a:lnTo>
                  <a:close/>
                </a:path>
                <a:path w="875030" h="1836420">
                  <a:moveTo>
                    <a:pt x="874903" y="82931"/>
                  </a:moveTo>
                  <a:lnTo>
                    <a:pt x="815428" y="14325"/>
                  </a:lnTo>
                  <a:lnTo>
                    <a:pt x="814959" y="11557"/>
                  </a:lnTo>
                  <a:lnTo>
                    <a:pt x="810399" y="8521"/>
                  </a:lnTo>
                  <a:lnTo>
                    <a:pt x="810171" y="8255"/>
                  </a:lnTo>
                  <a:lnTo>
                    <a:pt x="803021" y="0"/>
                  </a:lnTo>
                  <a:lnTo>
                    <a:pt x="799198" y="10731"/>
                  </a:lnTo>
                  <a:lnTo>
                    <a:pt x="796163" y="15113"/>
                  </a:lnTo>
                  <a:lnTo>
                    <a:pt x="796683" y="17792"/>
                  </a:lnTo>
                  <a:lnTo>
                    <a:pt x="766191" y="103378"/>
                  </a:lnTo>
                  <a:lnTo>
                    <a:pt x="768731" y="108839"/>
                  </a:lnTo>
                  <a:lnTo>
                    <a:pt x="778637" y="112395"/>
                  </a:lnTo>
                  <a:lnTo>
                    <a:pt x="784098" y="109728"/>
                  </a:lnTo>
                  <a:lnTo>
                    <a:pt x="807491" y="44069"/>
                  </a:lnTo>
                  <a:lnTo>
                    <a:pt x="807605" y="43751"/>
                  </a:lnTo>
                  <a:lnTo>
                    <a:pt x="814603" y="42379"/>
                  </a:lnTo>
                  <a:lnTo>
                    <a:pt x="860552" y="95377"/>
                  </a:lnTo>
                  <a:lnTo>
                    <a:pt x="866521" y="95885"/>
                  </a:lnTo>
                  <a:lnTo>
                    <a:pt x="870458" y="92456"/>
                  </a:lnTo>
                  <a:lnTo>
                    <a:pt x="874522" y="89027"/>
                  </a:lnTo>
                  <a:lnTo>
                    <a:pt x="874903" y="82931"/>
                  </a:lnTo>
                  <a:close/>
                </a:path>
              </a:pathLst>
            </a:custGeom>
            <a:solidFill>
              <a:srgbClr val="4512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236458" y="3989070"/>
              <a:ext cx="546100" cy="501650"/>
            </a:xfrm>
            <a:custGeom>
              <a:avLst/>
              <a:gdLst/>
              <a:ahLst/>
              <a:cxnLst/>
              <a:rect l="l" t="t" r="r" b="b"/>
              <a:pathLst>
                <a:path w="546100" h="501650">
                  <a:moveTo>
                    <a:pt x="0" y="250697"/>
                  </a:moveTo>
                  <a:lnTo>
                    <a:pt x="4396" y="205641"/>
                  </a:lnTo>
                  <a:lnTo>
                    <a:pt x="17071" y="163232"/>
                  </a:lnTo>
                  <a:lnTo>
                    <a:pt x="37253" y="124177"/>
                  </a:lnTo>
                  <a:lnTo>
                    <a:pt x="64171" y="89187"/>
                  </a:lnTo>
                  <a:lnTo>
                    <a:pt x="97053" y="58969"/>
                  </a:lnTo>
                  <a:lnTo>
                    <a:pt x="135128" y="34233"/>
                  </a:lnTo>
                  <a:lnTo>
                    <a:pt x="177624" y="15687"/>
                  </a:lnTo>
                  <a:lnTo>
                    <a:pt x="223770" y="4039"/>
                  </a:lnTo>
                  <a:lnTo>
                    <a:pt x="272796" y="0"/>
                  </a:lnTo>
                  <a:lnTo>
                    <a:pt x="321821" y="4039"/>
                  </a:lnTo>
                  <a:lnTo>
                    <a:pt x="367967" y="15687"/>
                  </a:lnTo>
                  <a:lnTo>
                    <a:pt x="410463" y="34233"/>
                  </a:lnTo>
                  <a:lnTo>
                    <a:pt x="448538" y="58969"/>
                  </a:lnTo>
                  <a:lnTo>
                    <a:pt x="481420" y="89187"/>
                  </a:lnTo>
                  <a:lnTo>
                    <a:pt x="508338" y="124177"/>
                  </a:lnTo>
                  <a:lnTo>
                    <a:pt x="528520" y="163232"/>
                  </a:lnTo>
                  <a:lnTo>
                    <a:pt x="541195" y="205641"/>
                  </a:lnTo>
                  <a:lnTo>
                    <a:pt x="545592" y="250697"/>
                  </a:lnTo>
                  <a:lnTo>
                    <a:pt x="541195" y="295754"/>
                  </a:lnTo>
                  <a:lnTo>
                    <a:pt x="528520" y="338163"/>
                  </a:lnTo>
                  <a:lnTo>
                    <a:pt x="508338" y="377218"/>
                  </a:lnTo>
                  <a:lnTo>
                    <a:pt x="481420" y="412208"/>
                  </a:lnTo>
                  <a:lnTo>
                    <a:pt x="448538" y="442426"/>
                  </a:lnTo>
                  <a:lnTo>
                    <a:pt x="410463" y="467162"/>
                  </a:lnTo>
                  <a:lnTo>
                    <a:pt x="367967" y="485708"/>
                  </a:lnTo>
                  <a:lnTo>
                    <a:pt x="321821" y="497356"/>
                  </a:lnTo>
                  <a:lnTo>
                    <a:pt x="272796" y="501395"/>
                  </a:lnTo>
                  <a:lnTo>
                    <a:pt x="223770" y="497356"/>
                  </a:lnTo>
                  <a:lnTo>
                    <a:pt x="177624" y="485708"/>
                  </a:lnTo>
                  <a:lnTo>
                    <a:pt x="135128" y="467162"/>
                  </a:lnTo>
                  <a:lnTo>
                    <a:pt x="97053" y="442426"/>
                  </a:lnTo>
                  <a:lnTo>
                    <a:pt x="64171" y="412208"/>
                  </a:lnTo>
                  <a:lnTo>
                    <a:pt x="37253" y="377218"/>
                  </a:lnTo>
                  <a:lnTo>
                    <a:pt x="17071" y="338163"/>
                  </a:lnTo>
                  <a:lnTo>
                    <a:pt x="4396" y="295754"/>
                  </a:lnTo>
                  <a:lnTo>
                    <a:pt x="0" y="250697"/>
                  </a:lnTo>
                  <a:close/>
                </a:path>
              </a:pathLst>
            </a:custGeom>
            <a:ln w="2286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8364473" y="846582"/>
            <a:ext cx="547370" cy="501650"/>
          </a:xfrm>
          <a:custGeom>
            <a:avLst/>
            <a:gdLst/>
            <a:ahLst/>
            <a:cxnLst/>
            <a:rect l="l" t="t" r="r" b="b"/>
            <a:pathLst>
              <a:path w="547370" h="501650">
                <a:moveTo>
                  <a:pt x="0" y="250697"/>
                </a:moveTo>
                <a:lnTo>
                  <a:pt x="4405" y="205641"/>
                </a:lnTo>
                <a:lnTo>
                  <a:pt x="17108" y="163232"/>
                </a:lnTo>
                <a:lnTo>
                  <a:pt x="37337" y="124177"/>
                </a:lnTo>
                <a:lnTo>
                  <a:pt x="64321" y="89187"/>
                </a:lnTo>
                <a:lnTo>
                  <a:pt x="97288" y="58969"/>
                </a:lnTo>
                <a:lnTo>
                  <a:pt x="135466" y="34233"/>
                </a:lnTo>
                <a:lnTo>
                  <a:pt x="178085" y="15687"/>
                </a:lnTo>
                <a:lnTo>
                  <a:pt x="224372" y="4039"/>
                </a:lnTo>
                <a:lnTo>
                  <a:pt x="273557" y="0"/>
                </a:lnTo>
                <a:lnTo>
                  <a:pt x="322743" y="4039"/>
                </a:lnTo>
                <a:lnTo>
                  <a:pt x="369030" y="15687"/>
                </a:lnTo>
                <a:lnTo>
                  <a:pt x="411649" y="34233"/>
                </a:lnTo>
                <a:lnTo>
                  <a:pt x="449827" y="58969"/>
                </a:lnTo>
                <a:lnTo>
                  <a:pt x="482794" y="89187"/>
                </a:lnTo>
                <a:lnTo>
                  <a:pt x="509778" y="124177"/>
                </a:lnTo>
                <a:lnTo>
                  <a:pt x="530007" y="163232"/>
                </a:lnTo>
                <a:lnTo>
                  <a:pt x="542710" y="205641"/>
                </a:lnTo>
                <a:lnTo>
                  <a:pt x="547116" y="250697"/>
                </a:lnTo>
                <a:lnTo>
                  <a:pt x="542710" y="295754"/>
                </a:lnTo>
                <a:lnTo>
                  <a:pt x="530007" y="338163"/>
                </a:lnTo>
                <a:lnTo>
                  <a:pt x="509778" y="377218"/>
                </a:lnTo>
                <a:lnTo>
                  <a:pt x="482794" y="412208"/>
                </a:lnTo>
                <a:lnTo>
                  <a:pt x="449827" y="442426"/>
                </a:lnTo>
                <a:lnTo>
                  <a:pt x="411649" y="467162"/>
                </a:lnTo>
                <a:lnTo>
                  <a:pt x="369030" y="485708"/>
                </a:lnTo>
                <a:lnTo>
                  <a:pt x="322743" y="497356"/>
                </a:lnTo>
                <a:lnTo>
                  <a:pt x="273557" y="501395"/>
                </a:lnTo>
                <a:lnTo>
                  <a:pt x="224372" y="497356"/>
                </a:lnTo>
                <a:lnTo>
                  <a:pt x="178085" y="485708"/>
                </a:lnTo>
                <a:lnTo>
                  <a:pt x="135466" y="467162"/>
                </a:lnTo>
                <a:lnTo>
                  <a:pt x="97288" y="442426"/>
                </a:lnTo>
                <a:lnTo>
                  <a:pt x="64321" y="412208"/>
                </a:lnTo>
                <a:lnTo>
                  <a:pt x="37337" y="377218"/>
                </a:lnTo>
                <a:lnTo>
                  <a:pt x="17108" y="338163"/>
                </a:lnTo>
                <a:lnTo>
                  <a:pt x="4405" y="295754"/>
                </a:lnTo>
                <a:lnTo>
                  <a:pt x="0" y="250697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8523858" y="950213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23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7162800" y="1565147"/>
            <a:ext cx="4171950" cy="1511300"/>
            <a:chOff x="7162800" y="1565147"/>
            <a:chExt cx="4171950" cy="1511300"/>
          </a:xfrm>
        </p:grpSpPr>
        <p:sp>
          <p:nvSpPr>
            <p:cNvPr id="45" name="object 45"/>
            <p:cNvSpPr/>
            <p:nvPr/>
          </p:nvSpPr>
          <p:spPr>
            <a:xfrm>
              <a:off x="7174229" y="1576577"/>
              <a:ext cx="547370" cy="501650"/>
            </a:xfrm>
            <a:custGeom>
              <a:avLst/>
              <a:gdLst/>
              <a:ahLst/>
              <a:cxnLst/>
              <a:rect l="l" t="t" r="r" b="b"/>
              <a:pathLst>
                <a:path w="547370" h="501650">
                  <a:moveTo>
                    <a:pt x="0" y="250698"/>
                  </a:moveTo>
                  <a:lnTo>
                    <a:pt x="4405" y="205641"/>
                  </a:lnTo>
                  <a:lnTo>
                    <a:pt x="17108" y="163232"/>
                  </a:lnTo>
                  <a:lnTo>
                    <a:pt x="37337" y="124177"/>
                  </a:lnTo>
                  <a:lnTo>
                    <a:pt x="64321" y="89187"/>
                  </a:lnTo>
                  <a:lnTo>
                    <a:pt x="97288" y="58969"/>
                  </a:lnTo>
                  <a:lnTo>
                    <a:pt x="135466" y="34233"/>
                  </a:lnTo>
                  <a:lnTo>
                    <a:pt x="178085" y="15687"/>
                  </a:lnTo>
                  <a:lnTo>
                    <a:pt x="224372" y="4039"/>
                  </a:lnTo>
                  <a:lnTo>
                    <a:pt x="273558" y="0"/>
                  </a:lnTo>
                  <a:lnTo>
                    <a:pt x="322743" y="4039"/>
                  </a:lnTo>
                  <a:lnTo>
                    <a:pt x="369030" y="15687"/>
                  </a:lnTo>
                  <a:lnTo>
                    <a:pt x="411649" y="34233"/>
                  </a:lnTo>
                  <a:lnTo>
                    <a:pt x="449827" y="58969"/>
                  </a:lnTo>
                  <a:lnTo>
                    <a:pt x="482794" y="89187"/>
                  </a:lnTo>
                  <a:lnTo>
                    <a:pt x="509778" y="124177"/>
                  </a:lnTo>
                  <a:lnTo>
                    <a:pt x="530007" y="163232"/>
                  </a:lnTo>
                  <a:lnTo>
                    <a:pt x="542710" y="205641"/>
                  </a:lnTo>
                  <a:lnTo>
                    <a:pt x="547116" y="250698"/>
                  </a:lnTo>
                  <a:lnTo>
                    <a:pt x="542710" y="295754"/>
                  </a:lnTo>
                  <a:lnTo>
                    <a:pt x="530007" y="338163"/>
                  </a:lnTo>
                  <a:lnTo>
                    <a:pt x="509778" y="377218"/>
                  </a:lnTo>
                  <a:lnTo>
                    <a:pt x="482794" y="412208"/>
                  </a:lnTo>
                  <a:lnTo>
                    <a:pt x="449827" y="442426"/>
                  </a:lnTo>
                  <a:lnTo>
                    <a:pt x="411649" y="467162"/>
                  </a:lnTo>
                  <a:lnTo>
                    <a:pt x="369030" y="485708"/>
                  </a:lnTo>
                  <a:lnTo>
                    <a:pt x="322743" y="497356"/>
                  </a:lnTo>
                  <a:lnTo>
                    <a:pt x="273558" y="501396"/>
                  </a:lnTo>
                  <a:lnTo>
                    <a:pt x="224372" y="497356"/>
                  </a:lnTo>
                  <a:lnTo>
                    <a:pt x="178085" y="485708"/>
                  </a:lnTo>
                  <a:lnTo>
                    <a:pt x="135466" y="467162"/>
                  </a:lnTo>
                  <a:lnTo>
                    <a:pt x="97288" y="442426"/>
                  </a:lnTo>
                  <a:lnTo>
                    <a:pt x="64321" y="412208"/>
                  </a:lnTo>
                  <a:lnTo>
                    <a:pt x="37337" y="377218"/>
                  </a:lnTo>
                  <a:lnTo>
                    <a:pt x="17108" y="338163"/>
                  </a:lnTo>
                  <a:lnTo>
                    <a:pt x="4405" y="295754"/>
                  </a:lnTo>
                  <a:lnTo>
                    <a:pt x="0" y="250698"/>
                  </a:lnTo>
                  <a:close/>
                </a:path>
              </a:pathLst>
            </a:custGeom>
            <a:ln w="22860">
              <a:solidFill>
                <a:srgbClr val="4060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1156060" y="2725292"/>
              <a:ext cx="179070" cy="351155"/>
            </a:xfrm>
            <a:custGeom>
              <a:avLst/>
              <a:gdLst/>
              <a:ahLst/>
              <a:cxnLst/>
              <a:rect l="l" t="t" r="r" b="b"/>
              <a:pathLst>
                <a:path w="179070" h="351155">
                  <a:moveTo>
                    <a:pt x="138727" y="285781"/>
                  </a:moveTo>
                  <a:lnTo>
                    <a:pt x="110236" y="299974"/>
                  </a:lnTo>
                  <a:lnTo>
                    <a:pt x="178308" y="351155"/>
                  </a:lnTo>
                  <a:lnTo>
                    <a:pt x="178455" y="301625"/>
                  </a:lnTo>
                  <a:lnTo>
                    <a:pt x="149733" y="301625"/>
                  </a:lnTo>
                  <a:lnTo>
                    <a:pt x="145923" y="300355"/>
                  </a:lnTo>
                  <a:lnTo>
                    <a:pt x="144399" y="297180"/>
                  </a:lnTo>
                  <a:lnTo>
                    <a:pt x="138727" y="285781"/>
                  </a:lnTo>
                  <a:close/>
                </a:path>
                <a:path w="179070" h="351155">
                  <a:moveTo>
                    <a:pt x="150066" y="280132"/>
                  </a:moveTo>
                  <a:lnTo>
                    <a:pt x="138727" y="285781"/>
                  </a:lnTo>
                  <a:lnTo>
                    <a:pt x="144399" y="297180"/>
                  </a:lnTo>
                  <a:lnTo>
                    <a:pt x="145923" y="300355"/>
                  </a:lnTo>
                  <a:lnTo>
                    <a:pt x="149733" y="301625"/>
                  </a:lnTo>
                  <a:lnTo>
                    <a:pt x="152908" y="299974"/>
                  </a:lnTo>
                  <a:lnTo>
                    <a:pt x="156083" y="298450"/>
                  </a:lnTo>
                  <a:lnTo>
                    <a:pt x="157353" y="294640"/>
                  </a:lnTo>
                  <a:lnTo>
                    <a:pt x="155702" y="291465"/>
                  </a:lnTo>
                  <a:lnTo>
                    <a:pt x="150066" y="280132"/>
                  </a:lnTo>
                  <a:close/>
                </a:path>
                <a:path w="179070" h="351155">
                  <a:moveTo>
                    <a:pt x="178562" y="265938"/>
                  </a:moveTo>
                  <a:lnTo>
                    <a:pt x="150066" y="280132"/>
                  </a:lnTo>
                  <a:lnTo>
                    <a:pt x="155702" y="291465"/>
                  </a:lnTo>
                  <a:lnTo>
                    <a:pt x="157353" y="294640"/>
                  </a:lnTo>
                  <a:lnTo>
                    <a:pt x="156083" y="298450"/>
                  </a:lnTo>
                  <a:lnTo>
                    <a:pt x="152908" y="299974"/>
                  </a:lnTo>
                  <a:lnTo>
                    <a:pt x="149733" y="301625"/>
                  </a:lnTo>
                  <a:lnTo>
                    <a:pt x="178455" y="301625"/>
                  </a:lnTo>
                  <a:lnTo>
                    <a:pt x="178562" y="265938"/>
                  </a:lnTo>
                  <a:close/>
                </a:path>
                <a:path w="179070" h="351155">
                  <a:moveTo>
                    <a:pt x="7493" y="0"/>
                  </a:moveTo>
                  <a:lnTo>
                    <a:pt x="4445" y="1524"/>
                  </a:lnTo>
                  <a:lnTo>
                    <a:pt x="1270" y="3175"/>
                  </a:lnTo>
                  <a:lnTo>
                    <a:pt x="0" y="6985"/>
                  </a:lnTo>
                  <a:lnTo>
                    <a:pt x="138727" y="285781"/>
                  </a:lnTo>
                  <a:lnTo>
                    <a:pt x="150066" y="280132"/>
                  </a:lnTo>
                  <a:lnTo>
                    <a:pt x="12954" y="4445"/>
                  </a:lnTo>
                  <a:lnTo>
                    <a:pt x="11303" y="1270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4512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7384160" y="1679829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latin typeface="Trebuchet MS"/>
                <a:cs typeface="Trebuchet MS"/>
              </a:rPr>
              <a:t>5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748778" y="2306573"/>
            <a:ext cx="546100" cy="500380"/>
          </a:xfrm>
          <a:custGeom>
            <a:avLst/>
            <a:gdLst/>
            <a:ahLst/>
            <a:cxnLst/>
            <a:rect l="l" t="t" r="r" b="b"/>
            <a:pathLst>
              <a:path w="546100" h="500380">
                <a:moveTo>
                  <a:pt x="0" y="249936"/>
                </a:moveTo>
                <a:lnTo>
                  <a:pt x="4396" y="205006"/>
                </a:lnTo>
                <a:lnTo>
                  <a:pt x="17071" y="162719"/>
                </a:lnTo>
                <a:lnTo>
                  <a:pt x="37253" y="123782"/>
                </a:lnTo>
                <a:lnTo>
                  <a:pt x="64171" y="88900"/>
                </a:lnTo>
                <a:lnTo>
                  <a:pt x="97053" y="58777"/>
                </a:lnTo>
                <a:lnTo>
                  <a:pt x="135128" y="34120"/>
                </a:lnTo>
                <a:lnTo>
                  <a:pt x="177624" y="15635"/>
                </a:lnTo>
                <a:lnTo>
                  <a:pt x="223770" y="4026"/>
                </a:lnTo>
                <a:lnTo>
                  <a:pt x="272796" y="0"/>
                </a:lnTo>
                <a:lnTo>
                  <a:pt x="321821" y="4026"/>
                </a:lnTo>
                <a:lnTo>
                  <a:pt x="367967" y="15635"/>
                </a:lnTo>
                <a:lnTo>
                  <a:pt x="410463" y="34120"/>
                </a:lnTo>
                <a:lnTo>
                  <a:pt x="448538" y="58777"/>
                </a:lnTo>
                <a:lnTo>
                  <a:pt x="481420" y="88900"/>
                </a:lnTo>
                <a:lnTo>
                  <a:pt x="508338" y="123782"/>
                </a:lnTo>
                <a:lnTo>
                  <a:pt x="528520" y="162719"/>
                </a:lnTo>
                <a:lnTo>
                  <a:pt x="541195" y="205006"/>
                </a:lnTo>
                <a:lnTo>
                  <a:pt x="545592" y="249936"/>
                </a:lnTo>
                <a:lnTo>
                  <a:pt x="541195" y="294865"/>
                </a:lnTo>
                <a:lnTo>
                  <a:pt x="528520" y="337152"/>
                </a:lnTo>
                <a:lnTo>
                  <a:pt x="508338" y="376089"/>
                </a:lnTo>
                <a:lnTo>
                  <a:pt x="481420" y="410971"/>
                </a:lnTo>
                <a:lnTo>
                  <a:pt x="448538" y="441094"/>
                </a:lnTo>
                <a:lnTo>
                  <a:pt x="410463" y="465751"/>
                </a:lnTo>
                <a:lnTo>
                  <a:pt x="367967" y="484236"/>
                </a:lnTo>
                <a:lnTo>
                  <a:pt x="321821" y="495845"/>
                </a:lnTo>
                <a:lnTo>
                  <a:pt x="272796" y="499872"/>
                </a:lnTo>
                <a:lnTo>
                  <a:pt x="223770" y="495845"/>
                </a:lnTo>
                <a:lnTo>
                  <a:pt x="177624" y="484236"/>
                </a:lnTo>
                <a:lnTo>
                  <a:pt x="135128" y="465751"/>
                </a:lnTo>
                <a:lnTo>
                  <a:pt x="97053" y="441094"/>
                </a:lnTo>
                <a:lnTo>
                  <a:pt x="64171" y="410972"/>
                </a:lnTo>
                <a:lnTo>
                  <a:pt x="37253" y="376089"/>
                </a:lnTo>
                <a:lnTo>
                  <a:pt x="17071" y="337152"/>
                </a:lnTo>
                <a:lnTo>
                  <a:pt x="4396" y="294865"/>
                </a:lnTo>
                <a:lnTo>
                  <a:pt x="0" y="249936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7957819" y="2408885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9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508242" y="2306573"/>
            <a:ext cx="546100" cy="500380"/>
          </a:xfrm>
          <a:custGeom>
            <a:avLst/>
            <a:gdLst/>
            <a:ahLst/>
            <a:cxnLst/>
            <a:rect l="l" t="t" r="r" b="b"/>
            <a:pathLst>
              <a:path w="546100" h="500380">
                <a:moveTo>
                  <a:pt x="0" y="249936"/>
                </a:moveTo>
                <a:lnTo>
                  <a:pt x="4396" y="205006"/>
                </a:lnTo>
                <a:lnTo>
                  <a:pt x="17071" y="162719"/>
                </a:lnTo>
                <a:lnTo>
                  <a:pt x="37253" y="123782"/>
                </a:lnTo>
                <a:lnTo>
                  <a:pt x="64171" y="88900"/>
                </a:lnTo>
                <a:lnTo>
                  <a:pt x="97053" y="58777"/>
                </a:lnTo>
                <a:lnTo>
                  <a:pt x="135128" y="34120"/>
                </a:lnTo>
                <a:lnTo>
                  <a:pt x="177624" y="15635"/>
                </a:lnTo>
                <a:lnTo>
                  <a:pt x="223770" y="4026"/>
                </a:lnTo>
                <a:lnTo>
                  <a:pt x="272796" y="0"/>
                </a:lnTo>
                <a:lnTo>
                  <a:pt x="321821" y="4026"/>
                </a:lnTo>
                <a:lnTo>
                  <a:pt x="367967" y="15635"/>
                </a:lnTo>
                <a:lnTo>
                  <a:pt x="410463" y="34120"/>
                </a:lnTo>
                <a:lnTo>
                  <a:pt x="448538" y="58777"/>
                </a:lnTo>
                <a:lnTo>
                  <a:pt x="481420" y="88900"/>
                </a:lnTo>
                <a:lnTo>
                  <a:pt x="508338" y="123782"/>
                </a:lnTo>
                <a:lnTo>
                  <a:pt x="528520" y="162719"/>
                </a:lnTo>
                <a:lnTo>
                  <a:pt x="541195" y="205006"/>
                </a:lnTo>
                <a:lnTo>
                  <a:pt x="545591" y="249936"/>
                </a:lnTo>
                <a:lnTo>
                  <a:pt x="541195" y="294865"/>
                </a:lnTo>
                <a:lnTo>
                  <a:pt x="528520" y="337152"/>
                </a:lnTo>
                <a:lnTo>
                  <a:pt x="508338" y="376089"/>
                </a:lnTo>
                <a:lnTo>
                  <a:pt x="481420" y="410971"/>
                </a:lnTo>
                <a:lnTo>
                  <a:pt x="448538" y="441094"/>
                </a:lnTo>
                <a:lnTo>
                  <a:pt x="410463" y="465751"/>
                </a:lnTo>
                <a:lnTo>
                  <a:pt x="367967" y="484236"/>
                </a:lnTo>
                <a:lnTo>
                  <a:pt x="321821" y="495845"/>
                </a:lnTo>
                <a:lnTo>
                  <a:pt x="272796" y="499872"/>
                </a:lnTo>
                <a:lnTo>
                  <a:pt x="223770" y="495845"/>
                </a:lnTo>
                <a:lnTo>
                  <a:pt x="177624" y="484236"/>
                </a:lnTo>
                <a:lnTo>
                  <a:pt x="135128" y="465751"/>
                </a:lnTo>
                <a:lnTo>
                  <a:pt x="97053" y="441094"/>
                </a:lnTo>
                <a:lnTo>
                  <a:pt x="64171" y="410972"/>
                </a:lnTo>
                <a:lnTo>
                  <a:pt x="37253" y="376089"/>
                </a:lnTo>
                <a:lnTo>
                  <a:pt x="17071" y="337152"/>
                </a:lnTo>
                <a:lnTo>
                  <a:pt x="4396" y="294865"/>
                </a:lnTo>
                <a:lnTo>
                  <a:pt x="0" y="249936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683502" y="2408885"/>
            <a:ext cx="1930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80" dirty="0">
                <a:latin typeface="Trebuchet MS"/>
                <a:cs typeface="Trebuchet MS"/>
              </a:rPr>
              <a:t>-</a:t>
            </a:r>
            <a:r>
              <a:rPr sz="1600" spc="-40" dirty="0">
                <a:latin typeface="Trebuchet MS"/>
                <a:cs typeface="Trebuchet MS"/>
              </a:rPr>
              <a:t>1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201661" y="3112770"/>
            <a:ext cx="547370" cy="501650"/>
          </a:xfrm>
          <a:custGeom>
            <a:avLst/>
            <a:gdLst/>
            <a:ahLst/>
            <a:cxnLst/>
            <a:rect l="l" t="t" r="r" b="b"/>
            <a:pathLst>
              <a:path w="547370" h="501650">
                <a:moveTo>
                  <a:pt x="0" y="250697"/>
                </a:moveTo>
                <a:lnTo>
                  <a:pt x="4405" y="205641"/>
                </a:lnTo>
                <a:lnTo>
                  <a:pt x="17108" y="163232"/>
                </a:lnTo>
                <a:lnTo>
                  <a:pt x="37337" y="124177"/>
                </a:lnTo>
                <a:lnTo>
                  <a:pt x="64321" y="89187"/>
                </a:lnTo>
                <a:lnTo>
                  <a:pt x="97288" y="58969"/>
                </a:lnTo>
                <a:lnTo>
                  <a:pt x="135466" y="34233"/>
                </a:lnTo>
                <a:lnTo>
                  <a:pt x="178085" y="15687"/>
                </a:lnTo>
                <a:lnTo>
                  <a:pt x="224372" y="4039"/>
                </a:lnTo>
                <a:lnTo>
                  <a:pt x="273558" y="0"/>
                </a:lnTo>
                <a:lnTo>
                  <a:pt x="322743" y="4039"/>
                </a:lnTo>
                <a:lnTo>
                  <a:pt x="369030" y="15687"/>
                </a:lnTo>
                <a:lnTo>
                  <a:pt x="411649" y="34233"/>
                </a:lnTo>
                <a:lnTo>
                  <a:pt x="449827" y="58969"/>
                </a:lnTo>
                <a:lnTo>
                  <a:pt x="482794" y="89187"/>
                </a:lnTo>
                <a:lnTo>
                  <a:pt x="509778" y="124177"/>
                </a:lnTo>
                <a:lnTo>
                  <a:pt x="530007" y="163232"/>
                </a:lnTo>
                <a:lnTo>
                  <a:pt x="542710" y="205641"/>
                </a:lnTo>
                <a:lnTo>
                  <a:pt x="547116" y="250697"/>
                </a:lnTo>
                <a:lnTo>
                  <a:pt x="542710" y="295754"/>
                </a:lnTo>
                <a:lnTo>
                  <a:pt x="530007" y="338163"/>
                </a:lnTo>
                <a:lnTo>
                  <a:pt x="509778" y="377218"/>
                </a:lnTo>
                <a:lnTo>
                  <a:pt x="482794" y="412208"/>
                </a:lnTo>
                <a:lnTo>
                  <a:pt x="449827" y="442426"/>
                </a:lnTo>
                <a:lnTo>
                  <a:pt x="411649" y="467162"/>
                </a:lnTo>
                <a:lnTo>
                  <a:pt x="369030" y="485708"/>
                </a:lnTo>
                <a:lnTo>
                  <a:pt x="322743" y="497356"/>
                </a:lnTo>
                <a:lnTo>
                  <a:pt x="273558" y="501395"/>
                </a:lnTo>
                <a:lnTo>
                  <a:pt x="224372" y="497356"/>
                </a:lnTo>
                <a:lnTo>
                  <a:pt x="178085" y="485708"/>
                </a:lnTo>
                <a:lnTo>
                  <a:pt x="135466" y="467162"/>
                </a:lnTo>
                <a:lnTo>
                  <a:pt x="97288" y="442426"/>
                </a:lnTo>
                <a:lnTo>
                  <a:pt x="64321" y="412208"/>
                </a:lnTo>
                <a:lnTo>
                  <a:pt x="37337" y="377218"/>
                </a:lnTo>
                <a:lnTo>
                  <a:pt x="17108" y="338163"/>
                </a:lnTo>
                <a:lnTo>
                  <a:pt x="4405" y="295754"/>
                </a:lnTo>
                <a:lnTo>
                  <a:pt x="0" y="250697"/>
                </a:lnTo>
                <a:close/>
              </a:path>
            </a:pathLst>
          </a:custGeom>
          <a:ln w="22859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411339" y="3216910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latin typeface="Trebuchet MS"/>
                <a:cs typeface="Trebuchet MS"/>
              </a:rPr>
              <a:t>8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9624821" y="1576577"/>
            <a:ext cx="547370" cy="501650"/>
          </a:xfrm>
          <a:custGeom>
            <a:avLst/>
            <a:gdLst/>
            <a:ahLst/>
            <a:cxnLst/>
            <a:rect l="l" t="t" r="r" b="b"/>
            <a:pathLst>
              <a:path w="547370" h="501650">
                <a:moveTo>
                  <a:pt x="0" y="250698"/>
                </a:moveTo>
                <a:lnTo>
                  <a:pt x="4405" y="205641"/>
                </a:lnTo>
                <a:lnTo>
                  <a:pt x="17108" y="163232"/>
                </a:lnTo>
                <a:lnTo>
                  <a:pt x="37337" y="124177"/>
                </a:lnTo>
                <a:lnTo>
                  <a:pt x="64321" y="89187"/>
                </a:lnTo>
                <a:lnTo>
                  <a:pt x="97288" y="58969"/>
                </a:lnTo>
                <a:lnTo>
                  <a:pt x="135466" y="34233"/>
                </a:lnTo>
                <a:lnTo>
                  <a:pt x="178085" y="15687"/>
                </a:lnTo>
                <a:lnTo>
                  <a:pt x="224372" y="4039"/>
                </a:lnTo>
                <a:lnTo>
                  <a:pt x="273557" y="0"/>
                </a:lnTo>
                <a:lnTo>
                  <a:pt x="322743" y="4039"/>
                </a:lnTo>
                <a:lnTo>
                  <a:pt x="369030" y="15687"/>
                </a:lnTo>
                <a:lnTo>
                  <a:pt x="411649" y="34233"/>
                </a:lnTo>
                <a:lnTo>
                  <a:pt x="449827" y="58969"/>
                </a:lnTo>
                <a:lnTo>
                  <a:pt x="482794" y="89187"/>
                </a:lnTo>
                <a:lnTo>
                  <a:pt x="509778" y="124177"/>
                </a:lnTo>
                <a:lnTo>
                  <a:pt x="530007" y="163232"/>
                </a:lnTo>
                <a:lnTo>
                  <a:pt x="542710" y="205641"/>
                </a:lnTo>
                <a:lnTo>
                  <a:pt x="547116" y="250698"/>
                </a:lnTo>
                <a:lnTo>
                  <a:pt x="542710" y="295754"/>
                </a:lnTo>
                <a:lnTo>
                  <a:pt x="530007" y="338163"/>
                </a:lnTo>
                <a:lnTo>
                  <a:pt x="509778" y="377218"/>
                </a:lnTo>
                <a:lnTo>
                  <a:pt x="482794" y="412208"/>
                </a:lnTo>
                <a:lnTo>
                  <a:pt x="449827" y="442426"/>
                </a:lnTo>
                <a:lnTo>
                  <a:pt x="411649" y="467162"/>
                </a:lnTo>
                <a:lnTo>
                  <a:pt x="369030" y="485708"/>
                </a:lnTo>
                <a:lnTo>
                  <a:pt x="322743" y="497356"/>
                </a:lnTo>
                <a:lnTo>
                  <a:pt x="273557" y="501396"/>
                </a:lnTo>
                <a:lnTo>
                  <a:pt x="224372" y="497356"/>
                </a:lnTo>
                <a:lnTo>
                  <a:pt x="178085" y="485708"/>
                </a:lnTo>
                <a:lnTo>
                  <a:pt x="135466" y="467162"/>
                </a:lnTo>
                <a:lnTo>
                  <a:pt x="97288" y="442426"/>
                </a:lnTo>
                <a:lnTo>
                  <a:pt x="64321" y="412208"/>
                </a:lnTo>
                <a:lnTo>
                  <a:pt x="37337" y="377218"/>
                </a:lnTo>
                <a:lnTo>
                  <a:pt x="17108" y="338163"/>
                </a:lnTo>
                <a:lnTo>
                  <a:pt x="4405" y="295754"/>
                </a:lnTo>
                <a:lnTo>
                  <a:pt x="0" y="250698"/>
                </a:lnTo>
                <a:close/>
              </a:path>
            </a:pathLst>
          </a:custGeom>
          <a:ln w="2286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9784206" y="1679829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32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10686288" y="2295144"/>
            <a:ext cx="570230" cy="523240"/>
            <a:chOff x="10686288" y="2295144"/>
            <a:chExt cx="570230" cy="523240"/>
          </a:xfrm>
        </p:grpSpPr>
        <p:sp>
          <p:nvSpPr>
            <p:cNvPr id="57" name="object 57"/>
            <p:cNvSpPr/>
            <p:nvPr/>
          </p:nvSpPr>
          <p:spPr>
            <a:xfrm>
              <a:off x="10697718" y="2306574"/>
              <a:ext cx="547370" cy="500380"/>
            </a:xfrm>
            <a:custGeom>
              <a:avLst/>
              <a:gdLst/>
              <a:ahLst/>
              <a:cxnLst/>
              <a:rect l="l" t="t" r="r" b="b"/>
              <a:pathLst>
                <a:path w="547370" h="500380">
                  <a:moveTo>
                    <a:pt x="273557" y="0"/>
                  </a:moveTo>
                  <a:lnTo>
                    <a:pt x="224372" y="4026"/>
                  </a:lnTo>
                  <a:lnTo>
                    <a:pt x="178085" y="15635"/>
                  </a:lnTo>
                  <a:lnTo>
                    <a:pt x="135466" y="34120"/>
                  </a:lnTo>
                  <a:lnTo>
                    <a:pt x="97288" y="58777"/>
                  </a:lnTo>
                  <a:lnTo>
                    <a:pt x="64321" y="88900"/>
                  </a:lnTo>
                  <a:lnTo>
                    <a:pt x="37337" y="123782"/>
                  </a:lnTo>
                  <a:lnTo>
                    <a:pt x="17108" y="162719"/>
                  </a:lnTo>
                  <a:lnTo>
                    <a:pt x="4405" y="205006"/>
                  </a:lnTo>
                  <a:lnTo>
                    <a:pt x="0" y="249936"/>
                  </a:lnTo>
                  <a:lnTo>
                    <a:pt x="4405" y="294865"/>
                  </a:lnTo>
                  <a:lnTo>
                    <a:pt x="17108" y="337152"/>
                  </a:lnTo>
                  <a:lnTo>
                    <a:pt x="37337" y="376089"/>
                  </a:lnTo>
                  <a:lnTo>
                    <a:pt x="64321" y="410972"/>
                  </a:lnTo>
                  <a:lnTo>
                    <a:pt x="97288" y="441094"/>
                  </a:lnTo>
                  <a:lnTo>
                    <a:pt x="135466" y="465751"/>
                  </a:lnTo>
                  <a:lnTo>
                    <a:pt x="178085" y="484236"/>
                  </a:lnTo>
                  <a:lnTo>
                    <a:pt x="224372" y="495845"/>
                  </a:lnTo>
                  <a:lnTo>
                    <a:pt x="273557" y="499872"/>
                  </a:lnTo>
                  <a:lnTo>
                    <a:pt x="322743" y="495845"/>
                  </a:lnTo>
                  <a:lnTo>
                    <a:pt x="369030" y="484236"/>
                  </a:lnTo>
                  <a:lnTo>
                    <a:pt x="411649" y="465751"/>
                  </a:lnTo>
                  <a:lnTo>
                    <a:pt x="449827" y="441094"/>
                  </a:lnTo>
                  <a:lnTo>
                    <a:pt x="482794" y="410971"/>
                  </a:lnTo>
                  <a:lnTo>
                    <a:pt x="509777" y="376089"/>
                  </a:lnTo>
                  <a:lnTo>
                    <a:pt x="530007" y="337152"/>
                  </a:lnTo>
                  <a:lnTo>
                    <a:pt x="542710" y="294865"/>
                  </a:lnTo>
                  <a:lnTo>
                    <a:pt x="547115" y="249936"/>
                  </a:lnTo>
                  <a:lnTo>
                    <a:pt x="542710" y="205006"/>
                  </a:lnTo>
                  <a:lnTo>
                    <a:pt x="530007" y="162719"/>
                  </a:lnTo>
                  <a:lnTo>
                    <a:pt x="509777" y="123782"/>
                  </a:lnTo>
                  <a:lnTo>
                    <a:pt x="482794" y="88900"/>
                  </a:lnTo>
                  <a:lnTo>
                    <a:pt x="449827" y="58777"/>
                  </a:lnTo>
                  <a:lnTo>
                    <a:pt x="411649" y="34120"/>
                  </a:lnTo>
                  <a:lnTo>
                    <a:pt x="369030" y="15635"/>
                  </a:lnTo>
                  <a:lnTo>
                    <a:pt x="322743" y="4026"/>
                  </a:lnTo>
                  <a:lnTo>
                    <a:pt x="2735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697718" y="2306574"/>
              <a:ext cx="547370" cy="500380"/>
            </a:xfrm>
            <a:custGeom>
              <a:avLst/>
              <a:gdLst/>
              <a:ahLst/>
              <a:cxnLst/>
              <a:rect l="l" t="t" r="r" b="b"/>
              <a:pathLst>
                <a:path w="547370" h="500380">
                  <a:moveTo>
                    <a:pt x="0" y="249936"/>
                  </a:moveTo>
                  <a:lnTo>
                    <a:pt x="4405" y="205006"/>
                  </a:lnTo>
                  <a:lnTo>
                    <a:pt x="17108" y="162719"/>
                  </a:lnTo>
                  <a:lnTo>
                    <a:pt x="37337" y="123782"/>
                  </a:lnTo>
                  <a:lnTo>
                    <a:pt x="64321" y="88900"/>
                  </a:lnTo>
                  <a:lnTo>
                    <a:pt x="97288" y="58777"/>
                  </a:lnTo>
                  <a:lnTo>
                    <a:pt x="135466" y="34120"/>
                  </a:lnTo>
                  <a:lnTo>
                    <a:pt x="178085" y="15635"/>
                  </a:lnTo>
                  <a:lnTo>
                    <a:pt x="224372" y="4026"/>
                  </a:lnTo>
                  <a:lnTo>
                    <a:pt x="273557" y="0"/>
                  </a:lnTo>
                  <a:lnTo>
                    <a:pt x="322743" y="4026"/>
                  </a:lnTo>
                  <a:lnTo>
                    <a:pt x="369030" y="15635"/>
                  </a:lnTo>
                  <a:lnTo>
                    <a:pt x="411649" y="34120"/>
                  </a:lnTo>
                  <a:lnTo>
                    <a:pt x="449827" y="58777"/>
                  </a:lnTo>
                  <a:lnTo>
                    <a:pt x="482794" y="88900"/>
                  </a:lnTo>
                  <a:lnTo>
                    <a:pt x="509777" y="123782"/>
                  </a:lnTo>
                  <a:lnTo>
                    <a:pt x="530007" y="162719"/>
                  </a:lnTo>
                  <a:lnTo>
                    <a:pt x="542710" y="205006"/>
                  </a:lnTo>
                  <a:lnTo>
                    <a:pt x="547115" y="249936"/>
                  </a:lnTo>
                  <a:lnTo>
                    <a:pt x="542710" y="294865"/>
                  </a:lnTo>
                  <a:lnTo>
                    <a:pt x="530007" y="337152"/>
                  </a:lnTo>
                  <a:lnTo>
                    <a:pt x="509777" y="376089"/>
                  </a:lnTo>
                  <a:lnTo>
                    <a:pt x="482794" y="410971"/>
                  </a:lnTo>
                  <a:lnTo>
                    <a:pt x="449827" y="441094"/>
                  </a:lnTo>
                  <a:lnTo>
                    <a:pt x="411649" y="465751"/>
                  </a:lnTo>
                  <a:lnTo>
                    <a:pt x="369030" y="484236"/>
                  </a:lnTo>
                  <a:lnTo>
                    <a:pt x="322743" y="495845"/>
                  </a:lnTo>
                  <a:lnTo>
                    <a:pt x="273557" y="499872"/>
                  </a:lnTo>
                  <a:lnTo>
                    <a:pt x="224372" y="495845"/>
                  </a:lnTo>
                  <a:lnTo>
                    <a:pt x="178085" y="484236"/>
                  </a:lnTo>
                  <a:lnTo>
                    <a:pt x="135466" y="465751"/>
                  </a:lnTo>
                  <a:lnTo>
                    <a:pt x="97288" y="441094"/>
                  </a:lnTo>
                  <a:lnTo>
                    <a:pt x="64321" y="410972"/>
                  </a:lnTo>
                  <a:lnTo>
                    <a:pt x="37337" y="376089"/>
                  </a:lnTo>
                  <a:lnTo>
                    <a:pt x="17108" y="337152"/>
                  </a:lnTo>
                  <a:lnTo>
                    <a:pt x="4405" y="294865"/>
                  </a:lnTo>
                  <a:lnTo>
                    <a:pt x="0" y="249936"/>
                  </a:lnTo>
                  <a:close/>
                </a:path>
              </a:pathLst>
            </a:custGeom>
            <a:ln w="22860">
              <a:solidFill>
                <a:srgbClr val="2F4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10857738" y="2408885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56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1167109" y="3112770"/>
            <a:ext cx="546100" cy="501650"/>
          </a:xfrm>
          <a:custGeom>
            <a:avLst/>
            <a:gdLst/>
            <a:ahLst/>
            <a:cxnLst/>
            <a:rect l="l" t="t" r="r" b="b"/>
            <a:pathLst>
              <a:path w="546100" h="501650">
                <a:moveTo>
                  <a:pt x="0" y="250697"/>
                </a:moveTo>
                <a:lnTo>
                  <a:pt x="4396" y="205641"/>
                </a:lnTo>
                <a:lnTo>
                  <a:pt x="17071" y="163232"/>
                </a:lnTo>
                <a:lnTo>
                  <a:pt x="37253" y="124177"/>
                </a:lnTo>
                <a:lnTo>
                  <a:pt x="64171" y="89187"/>
                </a:lnTo>
                <a:lnTo>
                  <a:pt x="97053" y="58969"/>
                </a:lnTo>
                <a:lnTo>
                  <a:pt x="135128" y="34233"/>
                </a:lnTo>
                <a:lnTo>
                  <a:pt x="177624" y="15687"/>
                </a:lnTo>
                <a:lnTo>
                  <a:pt x="223770" y="4039"/>
                </a:lnTo>
                <a:lnTo>
                  <a:pt x="272796" y="0"/>
                </a:lnTo>
                <a:lnTo>
                  <a:pt x="321821" y="4039"/>
                </a:lnTo>
                <a:lnTo>
                  <a:pt x="367967" y="15687"/>
                </a:lnTo>
                <a:lnTo>
                  <a:pt x="410463" y="34233"/>
                </a:lnTo>
                <a:lnTo>
                  <a:pt x="448538" y="58969"/>
                </a:lnTo>
                <a:lnTo>
                  <a:pt x="481420" y="89187"/>
                </a:lnTo>
                <a:lnTo>
                  <a:pt x="508338" y="124177"/>
                </a:lnTo>
                <a:lnTo>
                  <a:pt x="528520" y="163232"/>
                </a:lnTo>
                <a:lnTo>
                  <a:pt x="541195" y="205641"/>
                </a:lnTo>
                <a:lnTo>
                  <a:pt x="545592" y="250697"/>
                </a:lnTo>
                <a:lnTo>
                  <a:pt x="541195" y="295754"/>
                </a:lnTo>
                <a:lnTo>
                  <a:pt x="528520" y="338163"/>
                </a:lnTo>
                <a:lnTo>
                  <a:pt x="508338" y="377218"/>
                </a:lnTo>
                <a:lnTo>
                  <a:pt x="481420" y="412208"/>
                </a:lnTo>
                <a:lnTo>
                  <a:pt x="448538" y="442426"/>
                </a:lnTo>
                <a:lnTo>
                  <a:pt x="410463" y="467162"/>
                </a:lnTo>
                <a:lnTo>
                  <a:pt x="367967" y="485708"/>
                </a:lnTo>
                <a:lnTo>
                  <a:pt x="321821" y="497356"/>
                </a:lnTo>
                <a:lnTo>
                  <a:pt x="272796" y="501395"/>
                </a:lnTo>
                <a:lnTo>
                  <a:pt x="223770" y="497356"/>
                </a:lnTo>
                <a:lnTo>
                  <a:pt x="177624" y="485708"/>
                </a:lnTo>
                <a:lnTo>
                  <a:pt x="135128" y="467162"/>
                </a:lnTo>
                <a:lnTo>
                  <a:pt x="97053" y="442426"/>
                </a:lnTo>
                <a:lnTo>
                  <a:pt x="64171" y="412208"/>
                </a:lnTo>
                <a:lnTo>
                  <a:pt x="37253" y="377218"/>
                </a:lnTo>
                <a:lnTo>
                  <a:pt x="17071" y="338163"/>
                </a:lnTo>
                <a:lnTo>
                  <a:pt x="4396" y="295754"/>
                </a:lnTo>
                <a:lnTo>
                  <a:pt x="0" y="250697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11326494" y="3216910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73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934450" y="2306573"/>
            <a:ext cx="547370" cy="500380"/>
          </a:xfrm>
          <a:custGeom>
            <a:avLst/>
            <a:gdLst/>
            <a:ahLst/>
            <a:cxnLst/>
            <a:rect l="l" t="t" r="r" b="b"/>
            <a:pathLst>
              <a:path w="547370" h="500380">
                <a:moveTo>
                  <a:pt x="0" y="249936"/>
                </a:moveTo>
                <a:lnTo>
                  <a:pt x="4405" y="205006"/>
                </a:lnTo>
                <a:lnTo>
                  <a:pt x="17108" y="162719"/>
                </a:lnTo>
                <a:lnTo>
                  <a:pt x="37337" y="123782"/>
                </a:lnTo>
                <a:lnTo>
                  <a:pt x="64321" y="88900"/>
                </a:lnTo>
                <a:lnTo>
                  <a:pt x="97288" y="58777"/>
                </a:lnTo>
                <a:lnTo>
                  <a:pt x="135466" y="34120"/>
                </a:lnTo>
                <a:lnTo>
                  <a:pt x="178085" y="15635"/>
                </a:lnTo>
                <a:lnTo>
                  <a:pt x="224372" y="4026"/>
                </a:lnTo>
                <a:lnTo>
                  <a:pt x="273557" y="0"/>
                </a:lnTo>
                <a:lnTo>
                  <a:pt x="322743" y="4026"/>
                </a:lnTo>
                <a:lnTo>
                  <a:pt x="369030" y="15635"/>
                </a:lnTo>
                <a:lnTo>
                  <a:pt x="411649" y="34120"/>
                </a:lnTo>
                <a:lnTo>
                  <a:pt x="449827" y="58777"/>
                </a:lnTo>
                <a:lnTo>
                  <a:pt x="482794" y="88900"/>
                </a:lnTo>
                <a:lnTo>
                  <a:pt x="509778" y="123782"/>
                </a:lnTo>
                <a:lnTo>
                  <a:pt x="530007" y="162719"/>
                </a:lnTo>
                <a:lnTo>
                  <a:pt x="542710" y="205006"/>
                </a:lnTo>
                <a:lnTo>
                  <a:pt x="547116" y="249936"/>
                </a:lnTo>
                <a:lnTo>
                  <a:pt x="542710" y="294865"/>
                </a:lnTo>
                <a:lnTo>
                  <a:pt x="530007" y="337152"/>
                </a:lnTo>
                <a:lnTo>
                  <a:pt x="509778" y="376089"/>
                </a:lnTo>
                <a:lnTo>
                  <a:pt x="482794" y="410971"/>
                </a:lnTo>
                <a:lnTo>
                  <a:pt x="449827" y="441094"/>
                </a:lnTo>
                <a:lnTo>
                  <a:pt x="411649" y="465751"/>
                </a:lnTo>
                <a:lnTo>
                  <a:pt x="369030" y="484236"/>
                </a:lnTo>
                <a:lnTo>
                  <a:pt x="322743" y="495845"/>
                </a:lnTo>
                <a:lnTo>
                  <a:pt x="273557" y="499872"/>
                </a:lnTo>
                <a:lnTo>
                  <a:pt x="224372" y="495845"/>
                </a:lnTo>
                <a:lnTo>
                  <a:pt x="178085" y="484236"/>
                </a:lnTo>
                <a:lnTo>
                  <a:pt x="135466" y="465751"/>
                </a:lnTo>
                <a:lnTo>
                  <a:pt x="97288" y="441094"/>
                </a:lnTo>
                <a:lnTo>
                  <a:pt x="64321" y="410972"/>
                </a:lnTo>
                <a:lnTo>
                  <a:pt x="37337" y="376089"/>
                </a:lnTo>
                <a:lnTo>
                  <a:pt x="17108" y="337152"/>
                </a:lnTo>
                <a:lnTo>
                  <a:pt x="4405" y="294865"/>
                </a:lnTo>
                <a:lnTo>
                  <a:pt x="0" y="249936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9093834" y="2408885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30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7010400" y="1266825"/>
            <a:ext cx="3766820" cy="2388235"/>
            <a:chOff x="7010400" y="1266825"/>
            <a:chExt cx="3766820" cy="2388235"/>
          </a:xfrm>
        </p:grpSpPr>
        <p:sp>
          <p:nvSpPr>
            <p:cNvPr id="65" name="object 65"/>
            <p:cNvSpPr/>
            <p:nvPr/>
          </p:nvSpPr>
          <p:spPr>
            <a:xfrm>
              <a:off x="7010400" y="1266824"/>
              <a:ext cx="3766820" cy="1918970"/>
            </a:xfrm>
            <a:custGeom>
              <a:avLst/>
              <a:gdLst/>
              <a:ahLst/>
              <a:cxnLst/>
              <a:rect l="l" t="t" r="r" b="b"/>
              <a:pathLst>
                <a:path w="3766820" h="1918970">
                  <a:moveTo>
                    <a:pt x="250952" y="736981"/>
                  </a:moveTo>
                  <a:lnTo>
                    <a:pt x="250571" y="732917"/>
                  </a:lnTo>
                  <a:lnTo>
                    <a:pt x="247777" y="730758"/>
                  </a:lnTo>
                  <a:lnTo>
                    <a:pt x="245110" y="728599"/>
                  </a:lnTo>
                  <a:lnTo>
                    <a:pt x="241046" y="728980"/>
                  </a:lnTo>
                  <a:lnTo>
                    <a:pt x="238887" y="731774"/>
                  </a:lnTo>
                  <a:lnTo>
                    <a:pt x="42926" y="974344"/>
                  </a:lnTo>
                  <a:lnTo>
                    <a:pt x="18288" y="954405"/>
                  </a:lnTo>
                  <a:lnTo>
                    <a:pt x="0" y="1037717"/>
                  </a:lnTo>
                  <a:lnTo>
                    <a:pt x="77470" y="1002284"/>
                  </a:lnTo>
                  <a:lnTo>
                    <a:pt x="68986" y="995426"/>
                  </a:lnTo>
                  <a:lnTo>
                    <a:pt x="52819" y="982357"/>
                  </a:lnTo>
                  <a:lnTo>
                    <a:pt x="250952" y="736981"/>
                  </a:lnTo>
                  <a:close/>
                </a:path>
                <a:path w="3766820" h="1918970">
                  <a:moveTo>
                    <a:pt x="897763" y="1539240"/>
                  </a:moveTo>
                  <a:lnTo>
                    <a:pt x="896874" y="1535303"/>
                  </a:lnTo>
                  <a:lnTo>
                    <a:pt x="893826" y="1533398"/>
                  </a:lnTo>
                  <a:lnTo>
                    <a:pt x="890905" y="1531620"/>
                  </a:lnTo>
                  <a:lnTo>
                    <a:pt x="886968" y="1532509"/>
                  </a:lnTo>
                  <a:lnTo>
                    <a:pt x="885190" y="1535557"/>
                  </a:lnTo>
                  <a:lnTo>
                    <a:pt x="691324" y="1850605"/>
                  </a:lnTo>
                  <a:lnTo>
                    <a:pt x="664337" y="1834007"/>
                  </a:lnTo>
                  <a:lnTo>
                    <a:pt x="656844" y="1918843"/>
                  </a:lnTo>
                  <a:lnTo>
                    <a:pt x="729234" y="1873885"/>
                  </a:lnTo>
                  <a:lnTo>
                    <a:pt x="726122" y="1871980"/>
                  </a:lnTo>
                  <a:lnTo>
                    <a:pt x="702195" y="1857286"/>
                  </a:lnTo>
                  <a:lnTo>
                    <a:pt x="895985" y="1542161"/>
                  </a:lnTo>
                  <a:lnTo>
                    <a:pt x="897763" y="1539240"/>
                  </a:lnTo>
                  <a:close/>
                </a:path>
                <a:path w="3766820" h="1918970">
                  <a:moveTo>
                    <a:pt x="907288" y="1037717"/>
                  </a:moveTo>
                  <a:lnTo>
                    <a:pt x="895819" y="997966"/>
                  </a:lnTo>
                  <a:lnTo>
                    <a:pt x="883666" y="955802"/>
                  </a:lnTo>
                  <a:lnTo>
                    <a:pt x="860310" y="977303"/>
                  </a:lnTo>
                  <a:lnTo>
                    <a:pt x="634111" y="731393"/>
                  </a:lnTo>
                  <a:lnTo>
                    <a:pt x="631698" y="728853"/>
                  </a:lnTo>
                  <a:lnTo>
                    <a:pt x="627634" y="728726"/>
                  </a:lnTo>
                  <a:lnTo>
                    <a:pt x="625094" y="731012"/>
                  </a:lnTo>
                  <a:lnTo>
                    <a:pt x="622554" y="733425"/>
                  </a:lnTo>
                  <a:lnTo>
                    <a:pt x="622300" y="737489"/>
                  </a:lnTo>
                  <a:lnTo>
                    <a:pt x="624713" y="740029"/>
                  </a:lnTo>
                  <a:lnTo>
                    <a:pt x="851052" y="985824"/>
                  </a:lnTo>
                  <a:lnTo>
                    <a:pt x="827659" y="1007364"/>
                  </a:lnTo>
                  <a:lnTo>
                    <a:pt x="907288" y="1037717"/>
                  </a:lnTo>
                  <a:close/>
                </a:path>
                <a:path w="3766820" h="1918970">
                  <a:moveTo>
                    <a:pt x="1439926" y="7747"/>
                  </a:moveTo>
                  <a:lnTo>
                    <a:pt x="1438402" y="4572"/>
                  </a:lnTo>
                  <a:lnTo>
                    <a:pt x="1437005" y="1397"/>
                  </a:lnTo>
                  <a:lnTo>
                    <a:pt x="1433195" y="0"/>
                  </a:lnTo>
                  <a:lnTo>
                    <a:pt x="1430020" y="1524"/>
                  </a:lnTo>
                  <a:lnTo>
                    <a:pt x="695756" y="344893"/>
                  </a:lnTo>
                  <a:lnTo>
                    <a:pt x="682244" y="316103"/>
                  </a:lnTo>
                  <a:lnTo>
                    <a:pt x="629412" y="382905"/>
                  </a:lnTo>
                  <a:lnTo>
                    <a:pt x="714629" y="385064"/>
                  </a:lnTo>
                  <a:lnTo>
                    <a:pt x="704367" y="363220"/>
                  </a:lnTo>
                  <a:lnTo>
                    <a:pt x="701116" y="356311"/>
                  </a:lnTo>
                  <a:lnTo>
                    <a:pt x="1435354" y="12954"/>
                  </a:lnTo>
                  <a:lnTo>
                    <a:pt x="1438529" y="11557"/>
                  </a:lnTo>
                  <a:lnTo>
                    <a:pt x="1439926" y="7747"/>
                  </a:lnTo>
                  <a:close/>
                </a:path>
                <a:path w="3766820" h="1918970">
                  <a:moveTo>
                    <a:pt x="2693670" y="382905"/>
                  </a:moveTo>
                  <a:lnTo>
                    <a:pt x="2678544" y="364998"/>
                  </a:lnTo>
                  <a:lnTo>
                    <a:pt x="2638679" y="317754"/>
                  </a:lnTo>
                  <a:lnTo>
                    <a:pt x="2626131" y="346913"/>
                  </a:lnTo>
                  <a:lnTo>
                    <a:pt x="1818894" y="0"/>
                  </a:lnTo>
                  <a:lnTo>
                    <a:pt x="1815211" y="1524"/>
                  </a:lnTo>
                  <a:lnTo>
                    <a:pt x="1813814" y="4699"/>
                  </a:lnTo>
                  <a:lnTo>
                    <a:pt x="1812417" y="8001"/>
                  </a:lnTo>
                  <a:lnTo>
                    <a:pt x="1813941" y="11684"/>
                  </a:lnTo>
                  <a:lnTo>
                    <a:pt x="1817116" y="13081"/>
                  </a:lnTo>
                  <a:lnTo>
                    <a:pt x="2621115" y="358571"/>
                  </a:lnTo>
                  <a:lnTo>
                    <a:pt x="2608580" y="387731"/>
                  </a:lnTo>
                  <a:lnTo>
                    <a:pt x="2693670" y="382905"/>
                  </a:lnTo>
                  <a:close/>
                </a:path>
                <a:path w="3766820" h="1918970">
                  <a:moveTo>
                    <a:pt x="2700909" y="736981"/>
                  </a:moveTo>
                  <a:lnTo>
                    <a:pt x="2700528" y="733044"/>
                  </a:lnTo>
                  <a:lnTo>
                    <a:pt x="2695067" y="728599"/>
                  </a:lnTo>
                  <a:lnTo>
                    <a:pt x="2691003" y="728980"/>
                  </a:lnTo>
                  <a:lnTo>
                    <a:pt x="2688844" y="731774"/>
                  </a:lnTo>
                  <a:lnTo>
                    <a:pt x="2432672" y="1047800"/>
                  </a:lnTo>
                  <a:lnTo>
                    <a:pt x="2408047" y="1027811"/>
                  </a:lnTo>
                  <a:lnTo>
                    <a:pt x="2389632" y="1110996"/>
                  </a:lnTo>
                  <a:lnTo>
                    <a:pt x="2467229" y="1075817"/>
                  </a:lnTo>
                  <a:lnTo>
                    <a:pt x="2458605" y="1068832"/>
                  </a:lnTo>
                  <a:lnTo>
                    <a:pt x="2442565" y="1055814"/>
                  </a:lnTo>
                  <a:lnTo>
                    <a:pt x="2700909" y="736981"/>
                  </a:lnTo>
                  <a:close/>
                </a:path>
                <a:path w="3766820" h="1918970">
                  <a:moveTo>
                    <a:pt x="3766693" y="1110996"/>
                  </a:moveTo>
                  <a:lnTo>
                    <a:pt x="3750526" y="1087755"/>
                  </a:lnTo>
                  <a:lnTo>
                    <a:pt x="3718052" y="1041019"/>
                  </a:lnTo>
                  <a:lnTo>
                    <a:pt x="3702862" y="1068857"/>
                  </a:lnTo>
                  <a:lnTo>
                    <a:pt x="3080004" y="728472"/>
                  </a:lnTo>
                  <a:lnTo>
                    <a:pt x="3076067" y="729615"/>
                  </a:lnTo>
                  <a:lnTo>
                    <a:pt x="3072765" y="735711"/>
                  </a:lnTo>
                  <a:lnTo>
                    <a:pt x="3073908" y="739648"/>
                  </a:lnTo>
                  <a:lnTo>
                    <a:pt x="3696766" y="1080033"/>
                  </a:lnTo>
                  <a:lnTo>
                    <a:pt x="3681603" y="1107821"/>
                  </a:lnTo>
                  <a:lnTo>
                    <a:pt x="3766693" y="1110996"/>
                  </a:lnTo>
                  <a:close/>
                </a:path>
              </a:pathLst>
            </a:custGeom>
            <a:solidFill>
              <a:srgbClr val="4512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0174985" y="3141726"/>
              <a:ext cx="546100" cy="501650"/>
            </a:xfrm>
            <a:custGeom>
              <a:avLst/>
              <a:gdLst/>
              <a:ahLst/>
              <a:cxnLst/>
              <a:rect l="l" t="t" r="r" b="b"/>
              <a:pathLst>
                <a:path w="546100" h="501650">
                  <a:moveTo>
                    <a:pt x="0" y="250698"/>
                  </a:moveTo>
                  <a:lnTo>
                    <a:pt x="4396" y="205641"/>
                  </a:lnTo>
                  <a:lnTo>
                    <a:pt x="17071" y="163232"/>
                  </a:lnTo>
                  <a:lnTo>
                    <a:pt x="37253" y="124177"/>
                  </a:lnTo>
                  <a:lnTo>
                    <a:pt x="64171" y="89187"/>
                  </a:lnTo>
                  <a:lnTo>
                    <a:pt x="97053" y="58969"/>
                  </a:lnTo>
                  <a:lnTo>
                    <a:pt x="135128" y="34233"/>
                  </a:lnTo>
                  <a:lnTo>
                    <a:pt x="177624" y="15687"/>
                  </a:lnTo>
                  <a:lnTo>
                    <a:pt x="223770" y="4039"/>
                  </a:lnTo>
                  <a:lnTo>
                    <a:pt x="272796" y="0"/>
                  </a:lnTo>
                  <a:lnTo>
                    <a:pt x="321821" y="4039"/>
                  </a:lnTo>
                  <a:lnTo>
                    <a:pt x="367967" y="15687"/>
                  </a:lnTo>
                  <a:lnTo>
                    <a:pt x="410463" y="34233"/>
                  </a:lnTo>
                  <a:lnTo>
                    <a:pt x="448538" y="58969"/>
                  </a:lnTo>
                  <a:lnTo>
                    <a:pt x="481420" y="89187"/>
                  </a:lnTo>
                  <a:lnTo>
                    <a:pt x="508338" y="124177"/>
                  </a:lnTo>
                  <a:lnTo>
                    <a:pt x="528520" y="163232"/>
                  </a:lnTo>
                  <a:lnTo>
                    <a:pt x="541195" y="205641"/>
                  </a:lnTo>
                  <a:lnTo>
                    <a:pt x="545592" y="250698"/>
                  </a:lnTo>
                  <a:lnTo>
                    <a:pt x="541195" y="295754"/>
                  </a:lnTo>
                  <a:lnTo>
                    <a:pt x="528520" y="338163"/>
                  </a:lnTo>
                  <a:lnTo>
                    <a:pt x="508338" y="377218"/>
                  </a:lnTo>
                  <a:lnTo>
                    <a:pt x="481420" y="412208"/>
                  </a:lnTo>
                  <a:lnTo>
                    <a:pt x="448538" y="442426"/>
                  </a:lnTo>
                  <a:lnTo>
                    <a:pt x="410463" y="467162"/>
                  </a:lnTo>
                  <a:lnTo>
                    <a:pt x="367967" y="485708"/>
                  </a:lnTo>
                  <a:lnTo>
                    <a:pt x="321821" y="497356"/>
                  </a:lnTo>
                  <a:lnTo>
                    <a:pt x="272796" y="501396"/>
                  </a:lnTo>
                  <a:lnTo>
                    <a:pt x="223770" y="497356"/>
                  </a:lnTo>
                  <a:lnTo>
                    <a:pt x="177624" y="485708"/>
                  </a:lnTo>
                  <a:lnTo>
                    <a:pt x="135128" y="467162"/>
                  </a:lnTo>
                  <a:lnTo>
                    <a:pt x="97053" y="442426"/>
                  </a:lnTo>
                  <a:lnTo>
                    <a:pt x="64171" y="412208"/>
                  </a:lnTo>
                  <a:lnTo>
                    <a:pt x="37253" y="377218"/>
                  </a:lnTo>
                  <a:lnTo>
                    <a:pt x="17071" y="338163"/>
                  </a:lnTo>
                  <a:lnTo>
                    <a:pt x="4396" y="295754"/>
                  </a:lnTo>
                  <a:lnTo>
                    <a:pt x="0" y="250698"/>
                  </a:lnTo>
                  <a:close/>
                </a:path>
              </a:pathLst>
            </a:custGeom>
            <a:ln w="22860">
              <a:solidFill>
                <a:srgbClr val="4060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10333990" y="3245053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41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0630027" y="2754376"/>
            <a:ext cx="177800" cy="460375"/>
          </a:xfrm>
          <a:custGeom>
            <a:avLst/>
            <a:gdLst/>
            <a:ahLst/>
            <a:cxnLst/>
            <a:rect l="l" t="t" r="r" b="b"/>
            <a:pathLst>
              <a:path w="177800" h="460375">
                <a:moveTo>
                  <a:pt x="0" y="375920"/>
                </a:moveTo>
                <a:lnTo>
                  <a:pt x="10541" y="460375"/>
                </a:lnTo>
                <a:lnTo>
                  <a:pt x="65168" y="407670"/>
                </a:lnTo>
                <a:lnTo>
                  <a:pt x="32893" y="407670"/>
                </a:lnTo>
                <a:lnTo>
                  <a:pt x="26289" y="405384"/>
                </a:lnTo>
                <a:lnTo>
                  <a:pt x="24511" y="401700"/>
                </a:lnTo>
                <a:lnTo>
                  <a:pt x="25653" y="398399"/>
                </a:lnTo>
                <a:lnTo>
                  <a:pt x="29881" y="386426"/>
                </a:lnTo>
                <a:lnTo>
                  <a:pt x="0" y="375920"/>
                </a:lnTo>
                <a:close/>
              </a:path>
              <a:path w="177800" h="460375">
                <a:moveTo>
                  <a:pt x="29881" y="386426"/>
                </a:moveTo>
                <a:lnTo>
                  <a:pt x="25653" y="398399"/>
                </a:lnTo>
                <a:lnTo>
                  <a:pt x="24511" y="401700"/>
                </a:lnTo>
                <a:lnTo>
                  <a:pt x="26289" y="405384"/>
                </a:lnTo>
                <a:lnTo>
                  <a:pt x="32893" y="407670"/>
                </a:lnTo>
                <a:lnTo>
                  <a:pt x="36449" y="405891"/>
                </a:lnTo>
                <a:lnTo>
                  <a:pt x="37719" y="402589"/>
                </a:lnTo>
                <a:lnTo>
                  <a:pt x="41928" y="390661"/>
                </a:lnTo>
                <a:lnTo>
                  <a:pt x="29881" y="386426"/>
                </a:lnTo>
                <a:close/>
              </a:path>
              <a:path w="177800" h="460375">
                <a:moveTo>
                  <a:pt x="41928" y="390661"/>
                </a:moveTo>
                <a:lnTo>
                  <a:pt x="37719" y="402589"/>
                </a:lnTo>
                <a:lnTo>
                  <a:pt x="36449" y="405891"/>
                </a:lnTo>
                <a:lnTo>
                  <a:pt x="32893" y="407670"/>
                </a:lnTo>
                <a:lnTo>
                  <a:pt x="65168" y="407670"/>
                </a:lnTo>
                <a:lnTo>
                  <a:pt x="71881" y="401193"/>
                </a:lnTo>
                <a:lnTo>
                  <a:pt x="41928" y="390661"/>
                </a:lnTo>
                <a:close/>
              </a:path>
              <a:path w="177800" h="460375">
                <a:moveTo>
                  <a:pt x="169418" y="0"/>
                </a:moveTo>
                <a:lnTo>
                  <a:pt x="165734" y="1650"/>
                </a:lnTo>
                <a:lnTo>
                  <a:pt x="164592" y="4952"/>
                </a:lnTo>
                <a:lnTo>
                  <a:pt x="29881" y="386426"/>
                </a:lnTo>
                <a:lnTo>
                  <a:pt x="41928" y="390661"/>
                </a:lnTo>
                <a:lnTo>
                  <a:pt x="176529" y="9271"/>
                </a:lnTo>
                <a:lnTo>
                  <a:pt x="177800" y="5969"/>
                </a:lnTo>
                <a:lnTo>
                  <a:pt x="176022" y="2286"/>
                </a:lnTo>
                <a:lnTo>
                  <a:pt x="169418" y="0"/>
                </a:lnTo>
                <a:close/>
              </a:path>
            </a:pathLst>
          </a:custGeom>
          <a:solidFill>
            <a:srgbClr val="4512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8445245" y="4093209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latin typeface="Trebuchet MS"/>
                <a:cs typeface="Trebuchet MS"/>
              </a:rPr>
              <a:t>9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7034783" y="4707635"/>
            <a:ext cx="4171950" cy="1511935"/>
            <a:chOff x="7034783" y="4707635"/>
            <a:chExt cx="4171950" cy="1511935"/>
          </a:xfrm>
        </p:grpSpPr>
        <p:sp>
          <p:nvSpPr>
            <p:cNvPr id="71" name="object 71"/>
            <p:cNvSpPr/>
            <p:nvPr/>
          </p:nvSpPr>
          <p:spPr>
            <a:xfrm>
              <a:off x="7046213" y="4719065"/>
              <a:ext cx="546100" cy="500380"/>
            </a:xfrm>
            <a:custGeom>
              <a:avLst/>
              <a:gdLst/>
              <a:ahLst/>
              <a:cxnLst/>
              <a:rect l="l" t="t" r="r" b="b"/>
              <a:pathLst>
                <a:path w="546100" h="500379">
                  <a:moveTo>
                    <a:pt x="0" y="249935"/>
                  </a:moveTo>
                  <a:lnTo>
                    <a:pt x="4396" y="205006"/>
                  </a:lnTo>
                  <a:lnTo>
                    <a:pt x="17071" y="162719"/>
                  </a:lnTo>
                  <a:lnTo>
                    <a:pt x="37253" y="123782"/>
                  </a:lnTo>
                  <a:lnTo>
                    <a:pt x="64171" y="88899"/>
                  </a:lnTo>
                  <a:lnTo>
                    <a:pt x="97053" y="58777"/>
                  </a:lnTo>
                  <a:lnTo>
                    <a:pt x="135127" y="34120"/>
                  </a:lnTo>
                  <a:lnTo>
                    <a:pt x="177624" y="15635"/>
                  </a:lnTo>
                  <a:lnTo>
                    <a:pt x="223770" y="4026"/>
                  </a:lnTo>
                  <a:lnTo>
                    <a:pt x="272795" y="0"/>
                  </a:lnTo>
                  <a:lnTo>
                    <a:pt x="321821" y="4026"/>
                  </a:lnTo>
                  <a:lnTo>
                    <a:pt x="367967" y="15635"/>
                  </a:lnTo>
                  <a:lnTo>
                    <a:pt x="410463" y="34120"/>
                  </a:lnTo>
                  <a:lnTo>
                    <a:pt x="448538" y="58777"/>
                  </a:lnTo>
                  <a:lnTo>
                    <a:pt x="481420" y="88899"/>
                  </a:lnTo>
                  <a:lnTo>
                    <a:pt x="508338" y="123782"/>
                  </a:lnTo>
                  <a:lnTo>
                    <a:pt x="528520" y="162719"/>
                  </a:lnTo>
                  <a:lnTo>
                    <a:pt x="541195" y="205006"/>
                  </a:lnTo>
                  <a:lnTo>
                    <a:pt x="545591" y="249935"/>
                  </a:lnTo>
                  <a:lnTo>
                    <a:pt x="541195" y="294865"/>
                  </a:lnTo>
                  <a:lnTo>
                    <a:pt x="528520" y="337152"/>
                  </a:lnTo>
                  <a:lnTo>
                    <a:pt x="508338" y="376089"/>
                  </a:lnTo>
                  <a:lnTo>
                    <a:pt x="481420" y="410971"/>
                  </a:lnTo>
                  <a:lnTo>
                    <a:pt x="448538" y="441094"/>
                  </a:lnTo>
                  <a:lnTo>
                    <a:pt x="410463" y="465751"/>
                  </a:lnTo>
                  <a:lnTo>
                    <a:pt x="367967" y="484236"/>
                  </a:lnTo>
                  <a:lnTo>
                    <a:pt x="321821" y="495845"/>
                  </a:lnTo>
                  <a:lnTo>
                    <a:pt x="272795" y="499871"/>
                  </a:lnTo>
                  <a:lnTo>
                    <a:pt x="223770" y="495845"/>
                  </a:lnTo>
                  <a:lnTo>
                    <a:pt x="177624" y="484236"/>
                  </a:lnTo>
                  <a:lnTo>
                    <a:pt x="135127" y="465751"/>
                  </a:lnTo>
                  <a:lnTo>
                    <a:pt x="97053" y="441094"/>
                  </a:lnTo>
                  <a:lnTo>
                    <a:pt x="64171" y="410971"/>
                  </a:lnTo>
                  <a:lnTo>
                    <a:pt x="37253" y="376089"/>
                  </a:lnTo>
                  <a:lnTo>
                    <a:pt x="17071" y="337152"/>
                  </a:lnTo>
                  <a:lnTo>
                    <a:pt x="4396" y="294865"/>
                  </a:lnTo>
                  <a:lnTo>
                    <a:pt x="0" y="249935"/>
                  </a:lnTo>
                  <a:close/>
                </a:path>
              </a:pathLst>
            </a:custGeom>
            <a:ln w="22860">
              <a:solidFill>
                <a:srgbClr val="4060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1028044" y="5867768"/>
              <a:ext cx="179070" cy="351790"/>
            </a:xfrm>
            <a:custGeom>
              <a:avLst/>
              <a:gdLst/>
              <a:ahLst/>
              <a:cxnLst/>
              <a:rect l="l" t="t" r="r" b="b"/>
              <a:pathLst>
                <a:path w="179070" h="351789">
                  <a:moveTo>
                    <a:pt x="138733" y="285782"/>
                  </a:moveTo>
                  <a:lnTo>
                    <a:pt x="110235" y="299935"/>
                  </a:lnTo>
                  <a:lnTo>
                    <a:pt x="178307" y="351193"/>
                  </a:lnTo>
                  <a:lnTo>
                    <a:pt x="178455" y="301586"/>
                  </a:lnTo>
                  <a:lnTo>
                    <a:pt x="149732" y="301586"/>
                  </a:lnTo>
                  <a:lnTo>
                    <a:pt x="145923" y="300304"/>
                  </a:lnTo>
                  <a:lnTo>
                    <a:pt x="144399" y="297167"/>
                  </a:lnTo>
                  <a:lnTo>
                    <a:pt x="138733" y="285782"/>
                  </a:lnTo>
                  <a:close/>
                </a:path>
                <a:path w="179070" h="351789">
                  <a:moveTo>
                    <a:pt x="150055" y="280159"/>
                  </a:moveTo>
                  <a:lnTo>
                    <a:pt x="138733" y="285782"/>
                  </a:lnTo>
                  <a:lnTo>
                    <a:pt x="144399" y="297167"/>
                  </a:lnTo>
                  <a:lnTo>
                    <a:pt x="145923" y="300304"/>
                  </a:lnTo>
                  <a:lnTo>
                    <a:pt x="149732" y="301586"/>
                  </a:lnTo>
                  <a:lnTo>
                    <a:pt x="156082" y="298462"/>
                  </a:lnTo>
                  <a:lnTo>
                    <a:pt x="157352" y="294652"/>
                  </a:lnTo>
                  <a:lnTo>
                    <a:pt x="155701" y="291515"/>
                  </a:lnTo>
                  <a:lnTo>
                    <a:pt x="150055" y="280159"/>
                  </a:lnTo>
                  <a:close/>
                </a:path>
                <a:path w="179070" h="351789">
                  <a:moveTo>
                    <a:pt x="178561" y="266001"/>
                  </a:moveTo>
                  <a:lnTo>
                    <a:pt x="150055" y="280159"/>
                  </a:lnTo>
                  <a:lnTo>
                    <a:pt x="155701" y="291515"/>
                  </a:lnTo>
                  <a:lnTo>
                    <a:pt x="157352" y="294652"/>
                  </a:lnTo>
                  <a:lnTo>
                    <a:pt x="156082" y="298462"/>
                  </a:lnTo>
                  <a:lnTo>
                    <a:pt x="149732" y="301586"/>
                  </a:lnTo>
                  <a:lnTo>
                    <a:pt x="178455" y="301586"/>
                  </a:lnTo>
                  <a:lnTo>
                    <a:pt x="178561" y="266001"/>
                  </a:lnTo>
                  <a:close/>
                </a:path>
                <a:path w="179070" h="351789">
                  <a:moveTo>
                    <a:pt x="7493" y="0"/>
                  </a:moveTo>
                  <a:lnTo>
                    <a:pt x="4445" y="1562"/>
                  </a:lnTo>
                  <a:lnTo>
                    <a:pt x="1270" y="3124"/>
                  </a:lnTo>
                  <a:lnTo>
                    <a:pt x="0" y="6934"/>
                  </a:lnTo>
                  <a:lnTo>
                    <a:pt x="1524" y="10083"/>
                  </a:lnTo>
                  <a:lnTo>
                    <a:pt x="138733" y="285782"/>
                  </a:lnTo>
                  <a:lnTo>
                    <a:pt x="150055" y="280159"/>
                  </a:lnTo>
                  <a:lnTo>
                    <a:pt x="12953" y="4419"/>
                  </a:lnTo>
                  <a:lnTo>
                    <a:pt x="11302" y="1282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4512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7255256" y="4822952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latin typeface="Trebuchet MS"/>
                <a:cs typeface="Trebuchet MS"/>
              </a:rPr>
              <a:t>5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7619238" y="5447538"/>
            <a:ext cx="547370" cy="501650"/>
          </a:xfrm>
          <a:custGeom>
            <a:avLst/>
            <a:gdLst/>
            <a:ahLst/>
            <a:cxnLst/>
            <a:rect l="l" t="t" r="r" b="b"/>
            <a:pathLst>
              <a:path w="547370" h="501650">
                <a:moveTo>
                  <a:pt x="0" y="250698"/>
                </a:moveTo>
                <a:lnTo>
                  <a:pt x="4405" y="205641"/>
                </a:lnTo>
                <a:lnTo>
                  <a:pt x="17108" y="163232"/>
                </a:lnTo>
                <a:lnTo>
                  <a:pt x="37337" y="124177"/>
                </a:lnTo>
                <a:lnTo>
                  <a:pt x="64321" y="89187"/>
                </a:lnTo>
                <a:lnTo>
                  <a:pt x="97288" y="58969"/>
                </a:lnTo>
                <a:lnTo>
                  <a:pt x="135466" y="34233"/>
                </a:lnTo>
                <a:lnTo>
                  <a:pt x="178085" y="15687"/>
                </a:lnTo>
                <a:lnTo>
                  <a:pt x="224372" y="4039"/>
                </a:lnTo>
                <a:lnTo>
                  <a:pt x="273557" y="0"/>
                </a:lnTo>
                <a:lnTo>
                  <a:pt x="322743" y="4039"/>
                </a:lnTo>
                <a:lnTo>
                  <a:pt x="369030" y="15687"/>
                </a:lnTo>
                <a:lnTo>
                  <a:pt x="411649" y="34233"/>
                </a:lnTo>
                <a:lnTo>
                  <a:pt x="449827" y="58969"/>
                </a:lnTo>
                <a:lnTo>
                  <a:pt x="482794" y="89187"/>
                </a:lnTo>
                <a:lnTo>
                  <a:pt x="509777" y="124177"/>
                </a:lnTo>
                <a:lnTo>
                  <a:pt x="530007" y="163232"/>
                </a:lnTo>
                <a:lnTo>
                  <a:pt x="542710" y="205641"/>
                </a:lnTo>
                <a:lnTo>
                  <a:pt x="547115" y="250698"/>
                </a:lnTo>
                <a:lnTo>
                  <a:pt x="542710" y="295760"/>
                </a:lnTo>
                <a:lnTo>
                  <a:pt x="530007" y="338174"/>
                </a:lnTo>
                <a:lnTo>
                  <a:pt x="509777" y="377229"/>
                </a:lnTo>
                <a:lnTo>
                  <a:pt x="482794" y="412219"/>
                </a:lnTo>
                <a:lnTo>
                  <a:pt x="449827" y="442434"/>
                </a:lnTo>
                <a:lnTo>
                  <a:pt x="411649" y="467168"/>
                </a:lnTo>
                <a:lnTo>
                  <a:pt x="369030" y="485711"/>
                </a:lnTo>
                <a:lnTo>
                  <a:pt x="322743" y="497356"/>
                </a:lnTo>
                <a:lnTo>
                  <a:pt x="273557" y="501396"/>
                </a:lnTo>
                <a:lnTo>
                  <a:pt x="224372" y="497356"/>
                </a:lnTo>
                <a:lnTo>
                  <a:pt x="178085" y="485711"/>
                </a:lnTo>
                <a:lnTo>
                  <a:pt x="135466" y="467168"/>
                </a:lnTo>
                <a:lnTo>
                  <a:pt x="97288" y="442434"/>
                </a:lnTo>
                <a:lnTo>
                  <a:pt x="64321" y="412219"/>
                </a:lnTo>
                <a:lnTo>
                  <a:pt x="37337" y="377229"/>
                </a:lnTo>
                <a:lnTo>
                  <a:pt x="17108" y="338174"/>
                </a:lnTo>
                <a:lnTo>
                  <a:pt x="4405" y="295760"/>
                </a:lnTo>
                <a:lnTo>
                  <a:pt x="0" y="250698"/>
                </a:lnTo>
                <a:close/>
              </a:path>
            </a:pathLst>
          </a:custGeom>
          <a:ln w="2286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7829168" y="5552338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latin typeface="Trebuchet MS"/>
                <a:cs typeface="Trebuchet MS"/>
              </a:rPr>
              <a:t>8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6378702" y="5447538"/>
            <a:ext cx="547370" cy="501650"/>
          </a:xfrm>
          <a:custGeom>
            <a:avLst/>
            <a:gdLst/>
            <a:ahLst/>
            <a:cxnLst/>
            <a:rect l="l" t="t" r="r" b="b"/>
            <a:pathLst>
              <a:path w="547370" h="501650">
                <a:moveTo>
                  <a:pt x="0" y="250698"/>
                </a:moveTo>
                <a:lnTo>
                  <a:pt x="4405" y="205641"/>
                </a:lnTo>
                <a:lnTo>
                  <a:pt x="17108" y="163232"/>
                </a:lnTo>
                <a:lnTo>
                  <a:pt x="37337" y="124177"/>
                </a:lnTo>
                <a:lnTo>
                  <a:pt x="64321" y="89187"/>
                </a:lnTo>
                <a:lnTo>
                  <a:pt x="97288" y="58969"/>
                </a:lnTo>
                <a:lnTo>
                  <a:pt x="135466" y="34233"/>
                </a:lnTo>
                <a:lnTo>
                  <a:pt x="178085" y="15687"/>
                </a:lnTo>
                <a:lnTo>
                  <a:pt x="224372" y="4039"/>
                </a:lnTo>
                <a:lnTo>
                  <a:pt x="273557" y="0"/>
                </a:lnTo>
                <a:lnTo>
                  <a:pt x="322743" y="4039"/>
                </a:lnTo>
                <a:lnTo>
                  <a:pt x="369030" y="15687"/>
                </a:lnTo>
                <a:lnTo>
                  <a:pt x="411649" y="34233"/>
                </a:lnTo>
                <a:lnTo>
                  <a:pt x="449827" y="58969"/>
                </a:lnTo>
                <a:lnTo>
                  <a:pt x="482794" y="89187"/>
                </a:lnTo>
                <a:lnTo>
                  <a:pt x="509778" y="124177"/>
                </a:lnTo>
                <a:lnTo>
                  <a:pt x="530007" y="163232"/>
                </a:lnTo>
                <a:lnTo>
                  <a:pt x="542710" y="205641"/>
                </a:lnTo>
                <a:lnTo>
                  <a:pt x="547116" y="250698"/>
                </a:lnTo>
                <a:lnTo>
                  <a:pt x="542710" y="295760"/>
                </a:lnTo>
                <a:lnTo>
                  <a:pt x="530007" y="338174"/>
                </a:lnTo>
                <a:lnTo>
                  <a:pt x="509778" y="377229"/>
                </a:lnTo>
                <a:lnTo>
                  <a:pt x="482794" y="412219"/>
                </a:lnTo>
                <a:lnTo>
                  <a:pt x="449827" y="442434"/>
                </a:lnTo>
                <a:lnTo>
                  <a:pt x="411649" y="467168"/>
                </a:lnTo>
                <a:lnTo>
                  <a:pt x="369030" y="485711"/>
                </a:lnTo>
                <a:lnTo>
                  <a:pt x="322743" y="497356"/>
                </a:lnTo>
                <a:lnTo>
                  <a:pt x="273557" y="501396"/>
                </a:lnTo>
                <a:lnTo>
                  <a:pt x="224372" y="497356"/>
                </a:lnTo>
                <a:lnTo>
                  <a:pt x="178085" y="485711"/>
                </a:lnTo>
                <a:lnTo>
                  <a:pt x="135466" y="467168"/>
                </a:lnTo>
                <a:lnTo>
                  <a:pt x="97288" y="442434"/>
                </a:lnTo>
                <a:lnTo>
                  <a:pt x="64321" y="412219"/>
                </a:lnTo>
                <a:lnTo>
                  <a:pt x="37337" y="377229"/>
                </a:lnTo>
                <a:lnTo>
                  <a:pt x="17108" y="338174"/>
                </a:lnTo>
                <a:lnTo>
                  <a:pt x="4405" y="295760"/>
                </a:lnTo>
                <a:lnTo>
                  <a:pt x="0" y="250698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6554469" y="5552338"/>
            <a:ext cx="1924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75" dirty="0">
                <a:latin typeface="Trebuchet MS"/>
                <a:cs typeface="Trebuchet MS"/>
              </a:rPr>
              <a:t>-</a:t>
            </a:r>
            <a:r>
              <a:rPr sz="1600" spc="-45" dirty="0">
                <a:latin typeface="Trebuchet MS"/>
                <a:cs typeface="Trebuchet MS"/>
              </a:rPr>
              <a:t>1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9496806" y="4719065"/>
            <a:ext cx="546100" cy="500380"/>
          </a:xfrm>
          <a:custGeom>
            <a:avLst/>
            <a:gdLst/>
            <a:ahLst/>
            <a:cxnLst/>
            <a:rect l="l" t="t" r="r" b="b"/>
            <a:pathLst>
              <a:path w="546100" h="500379">
                <a:moveTo>
                  <a:pt x="0" y="249935"/>
                </a:moveTo>
                <a:lnTo>
                  <a:pt x="4396" y="205006"/>
                </a:lnTo>
                <a:lnTo>
                  <a:pt x="17071" y="162719"/>
                </a:lnTo>
                <a:lnTo>
                  <a:pt x="37253" y="123782"/>
                </a:lnTo>
                <a:lnTo>
                  <a:pt x="64171" y="88899"/>
                </a:lnTo>
                <a:lnTo>
                  <a:pt x="97053" y="58777"/>
                </a:lnTo>
                <a:lnTo>
                  <a:pt x="135128" y="34120"/>
                </a:lnTo>
                <a:lnTo>
                  <a:pt x="177624" y="15635"/>
                </a:lnTo>
                <a:lnTo>
                  <a:pt x="223770" y="4026"/>
                </a:lnTo>
                <a:lnTo>
                  <a:pt x="272796" y="0"/>
                </a:lnTo>
                <a:lnTo>
                  <a:pt x="321821" y="4026"/>
                </a:lnTo>
                <a:lnTo>
                  <a:pt x="367967" y="15635"/>
                </a:lnTo>
                <a:lnTo>
                  <a:pt x="410463" y="34120"/>
                </a:lnTo>
                <a:lnTo>
                  <a:pt x="448538" y="58777"/>
                </a:lnTo>
                <a:lnTo>
                  <a:pt x="481420" y="88899"/>
                </a:lnTo>
                <a:lnTo>
                  <a:pt x="508338" y="123782"/>
                </a:lnTo>
                <a:lnTo>
                  <a:pt x="528520" y="162719"/>
                </a:lnTo>
                <a:lnTo>
                  <a:pt x="541195" y="205006"/>
                </a:lnTo>
                <a:lnTo>
                  <a:pt x="545592" y="249935"/>
                </a:lnTo>
                <a:lnTo>
                  <a:pt x="541195" y="294865"/>
                </a:lnTo>
                <a:lnTo>
                  <a:pt x="528520" y="337152"/>
                </a:lnTo>
                <a:lnTo>
                  <a:pt x="508338" y="376089"/>
                </a:lnTo>
                <a:lnTo>
                  <a:pt x="481420" y="410971"/>
                </a:lnTo>
                <a:lnTo>
                  <a:pt x="448538" y="441094"/>
                </a:lnTo>
                <a:lnTo>
                  <a:pt x="410463" y="465751"/>
                </a:lnTo>
                <a:lnTo>
                  <a:pt x="367967" y="484236"/>
                </a:lnTo>
                <a:lnTo>
                  <a:pt x="321821" y="495845"/>
                </a:lnTo>
                <a:lnTo>
                  <a:pt x="272796" y="499871"/>
                </a:lnTo>
                <a:lnTo>
                  <a:pt x="223770" y="495845"/>
                </a:lnTo>
                <a:lnTo>
                  <a:pt x="177624" y="484236"/>
                </a:lnTo>
                <a:lnTo>
                  <a:pt x="135128" y="465751"/>
                </a:lnTo>
                <a:lnTo>
                  <a:pt x="97053" y="441094"/>
                </a:lnTo>
                <a:lnTo>
                  <a:pt x="64171" y="410971"/>
                </a:lnTo>
                <a:lnTo>
                  <a:pt x="37253" y="376089"/>
                </a:lnTo>
                <a:lnTo>
                  <a:pt x="17071" y="337152"/>
                </a:lnTo>
                <a:lnTo>
                  <a:pt x="4396" y="294865"/>
                </a:lnTo>
                <a:lnTo>
                  <a:pt x="0" y="249935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9655556" y="4822952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34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10558271" y="5436108"/>
            <a:ext cx="568960" cy="524510"/>
            <a:chOff x="10558271" y="5436108"/>
            <a:chExt cx="568960" cy="524510"/>
          </a:xfrm>
        </p:grpSpPr>
        <p:sp>
          <p:nvSpPr>
            <p:cNvPr id="81" name="object 81"/>
            <p:cNvSpPr/>
            <p:nvPr/>
          </p:nvSpPr>
          <p:spPr>
            <a:xfrm>
              <a:off x="10569701" y="5447538"/>
              <a:ext cx="546100" cy="501650"/>
            </a:xfrm>
            <a:custGeom>
              <a:avLst/>
              <a:gdLst/>
              <a:ahLst/>
              <a:cxnLst/>
              <a:rect l="l" t="t" r="r" b="b"/>
              <a:pathLst>
                <a:path w="546100" h="501650">
                  <a:moveTo>
                    <a:pt x="272796" y="0"/>
                  </a:moveTo>
                  <a:lnTo>
                    <a:pt x="223770" y="4039"/>
                  </a:lnTo>
                  <a:lnTo>
                    <a:pt x="177624" y="15687"/>
                  </a:lnTo>
                  <a:lnTo>
                    <a:pt x="135128" y="34233"/>
                  </a:lnTo>
                  <a:lnTo>
                    <a:pt x="97053" y="58969"/>
                  </a:lnTo>
                  <a:lnTo>
                    <a:pt x="64171" y="89187"/>
                  </a:lnTo>
                  <a:lnTo>
                    <a:pt x="37253" y="124177"/>
                  </a:lnTo>
                  <a:lnTo>
                    <a:pt x="17071" y="163232"/>
                  </a:lnTo>
                  <a:lnTo>
                    <a:pt x="4396" y="205641"/>
                  </a:lnTo>
                  <a:lnTo>
                    <a:pt x="0" y="250698"/>
                  </a:lnTo>
                  <a:lnTo>
                    <a:pt x="4396" y="295760"/>
                  </a:lnTo>
                  <a:lnTo>
                    <a:pt x="17071" y="338174"/>
                  </a:lnTo>
                  <a:lnTo>
                    <a:pt x="37253" y="377229"/>
                  </a:lnTo>
                  <a:lnTo>
                    <a:pt x="64171" y="412219"/>
                  </a:lnTo>
                  <a:lnTo>
                    <a:pt x="97053" y="442434"/>
                  </a:lnTo>
                  <a:lnTo>
                    <a:pt x="135128" y="467168"/>
                  </a:lnTo>
                  <a:lnTo>
                    <a:pt x="177624" y="485711"/>
                  </a:lnTo>
                  <a:lnTo>
                    <a:pt x="223770" y="497356"/>
                  </a:lnTo>
                  <a:lnTo>
                    <a:pt x="272796" y="501396"/>
                  </a:lnTo>
                  <a:lnTo>
                    <a:pt x="321821" y="497356"/>
                  </a:lnTo>
                  <a:lnTo>
                    <a:pt x="367967" y="485711"/>
                  </a:lnTo>
                  <a:lnTo>
                    <a:pt x="410463" y="467168"/>
                  </a:lnTo>
                  <a:lnTo>
                    <a:pt x="448538" y="442434"/>
                  </a:lnTo>
                  <a:lnTo>
                    <a:pt x="481420" y="412219"/>
                  </a:lnTo>
                  <a:lnTo>
                    <a:pt x="508338" y="377229"/>
                  </a:lnTo>
                  <a:lnTo>
                    <a:pt x="528520" y="338174"/>
                  </a:lnTo>
                  <a:lnTo>
                    <a:pt x="541195" y="295760"/>
                  </a:lnTo>
                  <a:lnTo>
                    <a:pt x="545592" y="250698"/>
                  </a:lnTo>
                  <a:lnTo>
                    <a:pt x="541195" y="205641"/>
                  </a:lnTo>
                  <a:lnTo>
                    <a:pt x="528520" y="163232"/>
                  </a:lnTo>
                  <a:lnTo>
                    <a:pt x="508338" y="124177"/>
                  </a:lnTo>
                  <a:lnTo>
                    <a:pt x="481420" y="89187"/>
                  </a:lnTo>
                  <a:lnTo>
                    <a:pt x="448538" y="58969"/>
                  </a:lnTo>
                  <a:lnTo>
                    <a:pt x="410463" y="34233"/>
                  </a:lnTo>
                  <a:lnTo>
                    <a:pt x="367967" y="15687"/>
                  </a:lnTo>
                  <a:lnTo>
                    <a:pt x="321821" y="4039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0569701" y="5447538"/>
              <a:ext cx="546100" cy="501650"/>
            </a:xfrm>
            <a:custGeom>
              <a:avLst/>
              <a:gdLst/>
              <a:ahLst/>
              <a:cxnLst/>
              <a:rect l="l" t="t" r="r" b="b"/>
              <a:pathLst>
                <a:path w="546100" h="501650">
                  <a:moveTo>
                    <a:pt x="0" y="250698"/>
                  </a:moveTo>
                  <a:lnTo>
                    <a:pt x="4396" y="205641"/>
                  </a:lnTo>
                  <a:lnTo>
                    <a:pt x="17071" y="163232"/>
                  </a:lnTo>
                  <a:lnTo>
                    <a:pt x="37253" y="124177"/>
                  </a:lnTo>
                  <a:lnTo>
                    <a:pt x="64171" y="89187"/>
                  </a:lnTo>
                  <a:lnTo>
                    <a:pt x="97053" y="58969"/>
                  </a:lnTo>
                  <a:lnTo>
                    <a:pt x="135128" y="34233"/>
                  </a:lnTo>
                  <a:lnTo>
                    <a:pt x="177624" y="15687"/>
                  </a:lnTo>
                  <a:lnTo>
                    <a:pt x="223770" y="4039"/>
                  </a:lnTo>
                  <a:lnTo>
                    <a:pt x="272796" y="0"/>
                  </a:lnTo>
                  <a:lnTo>
                    <a:pt x="321821" y="4039"/>
                  </a:lnTo>
                  <a:lnTo>
                    <a:pt x="367967" y="15687"/>
                  </a:lnTo>
                  <a:lnTo>
                    <a:pt x="410463" y="34233"/>
                  </a:lnTo>
                  <a:lnTo>
                    <a:pt x="448538" y="58969"/>
                  </a:lnTo>
                  <a:lnTo>
                    <a:pt x="481420" y="89187"/>
                  </a:lnTo>
                  <a:lnTo>
                    <a:pt x="508338" y="124177"/>
                  </a:lnTo>
                  <a:lnTo>
                    <a:pt x="528520" y="163232"/>
                  </a:lnTo>
                  <a:lnTo>
                    <a:pt x="541195" y="205641"/>
                  </a:lnTo>
                  <a:lnTo>
                    <a:pt x="545592" y="250698"/>
                  </a:lnTo>
                  <a:lnTo>
                    <a:pt x="541195" y="295760"/>
                  </a:lnTo>
                  <a:lnTo>
                    <a:pt x="528520" y="338174"/>
                  </a:lnTo>
                  <a:lnTo>
                    <a:pt x="508338" y="377229"/>
                  </a:lnTo>
                  <a:lnTo>
                    <a:pt x="481420" y="412219"/>
                  </a:lnTo>
                  <a:lnTo>
                    <a:pt x="448538" y="442434"/>
                  </a:lnTo>
                  <a:lnTo>
                    <a:pt x="410463" y="467168"/>
                  </a:lnTo>
                  <a:lnTo>
                    <a:pt x="367967" y="485711"/>
                  </a:lnTo>
                  <a:lnTo>
                    <a:pt x="321821" y="497356"/>
                  </a:lnTo>
                  <a:lnTo>
                    <a:pt x="272796" y="501396"/>
                  </a:lnTo>
                  <a:lnTo>
                    <a:pt x="223770" y="497356"/>
                  </a:lnTo>
                  <a:lnTo>
                    <a:pt x="177624" y="485711"/>
                  </a:lnTo>
                  <a:lnTo>
                    <a:pt x="135128" y="467168"/>
                  </a:lnTo>
                  <a:lnTo>
                    <a:pt x="97053" y="442434"/>
                  </a:lnTo>
                  <a:lnTo>
                    <a:pt x="64171" y="412219"/>
                  </a:lnTo>
                  <a:lnTo>
                    <a:pt x="37253" y="377229"/>
                  </a:lnTo>
                  <a:lnTo>
                    <a:pt x="17071" y="338174"/>
                  </a:lnTo>
                  <a:lnTo>
                    <a:pt x="4396" y="295760"/>
                  </a:lnTo>
                  <a:lnTo>
                    <a:pt x="0" y="250698"/>
                  </a:lnTo>
                  <a:close/>
                </a:path>
              </a:pathLst>
            </a:custGeom>
            <a:ln w="22860">
              <a:solidFill>
                <a:srgbClr val="2F48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10728706" y="5552338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56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10022585" y="6255258"/>
            <a:ext cx="547370" cy="501650"/>
          </a:xfrm>
          <a:custGeom>
            <a:avLst/>
            <a:gdLst/>
            <a:ahLst/>
            <a:cxnLst/>
            <a:rect l="l" t="t" r="r" b="b"/>
            <a:pathLst>
              <a:path w="547370" h="501650">
                <a:moveTo>
                  <a:pt x="0" y="250697"/>
                </a:moveTo>
                <a:lnTo>
                  <a:pt x="4405" y="205635"/>
                </a:lnTo>
                <a:lnTo>
                  <a:pt x="17108" y="163221"/>
                </a:lnTo>
                <a:lnTo>
                  <a:pt x="37337" y="124166"/>
                </a:lnTo>
                <a:lnTo>
                  <a:pt x="64321" y="89176"/>
                </a:lnTo>
                <a:lnTo>
                  <a:pt x="97288" y="58961"/>
                </a:lnTo>
                <a:lnTo>
                  <a:pt x="135466" y="34227"/>
                </a:lnTo>
                <a:lnTo>
                  <a:pt x="178085" y="15684"/>
                </a:lnTo>
                <a:lnTo>
                  <a:pt x="224372" y="4039"/>
                </a:lnTo>
                <a:lnTo>
                  <a:pt x="273558" y="0"/>
                </a:lnTo>
                <a:lnTo>
                  <a:pt x="322743" y="4039"/>
                </a:lnTo>
                <a:lnTo>
                  <a:pt x="369030" y="15684"/>
                </a:lnTo>
                <a:lnTo>
                  <a:pt x="411649" y="34227"/>
                </a:lnTo>
                <a:lnTo>
                  <a:pt x="449827" y="58961"/>
                </a:lnTo>
                <a:lnTo>
                  <a:pt x="482794" y="89176"/>
                </a:lnTo>
                <a:lnTo>
                  <a:pt x="509778" y="124166"/>
                </a:lnTo>
                <a:lnTo>
                  <a:pt x="530007" y="163221"/>
                </a:lnTo>
                <a:lnTo>
                  <a:pt x="542710" y="205635"/>
                </a:lnTo>
                <a:lnTo>
                  <a:pt x="547116" y="250697"/>
                </a:lnTo>
                <a:lnTo>
                  <a:pt x="542710" y="295760"/>
                </a:lnTo>
                <a:lnTo>
                  <a:pt x="530007" y="338174"/>
                </a:lnTo>
                <a:lnTo>
                  <a:pt x="509778" y="377229"/>
                </a:lnTo>
                <a:lnTo>
                  <a:pt x="482794" y="412219"/>
                </a:lnTo>
                <a:lnTo>
                  <a:pt x="449827" y="442434"/>
                </a:lnTo>
                <a:lnTo>
                  <a:pt x="411649" y="467168"/>
                </a:lnTo>
                <a:lnTo>
                  <a:pt x="369030" y="485711"/>
                </a:lnTo>
                <a:lnTo>
                  <a:pt x="322743" y="497356"/>
                </a:lnTo>
                <a:lnTo>
                  <a:pt x="273558" y="501395"/>
                </a:lnTo>
                <a:lnTo>
                  <a:pt x="224372" y="497356"/>
                </a:lnTo>
                <a:lnTo>
                  <a:pt x="178085" y="485711"/>
                </a:lnTo>
                <a:lnTo>
                  <a:pt x="135466" y="467168"/>
                </a:lnTo>
                <a:lnTo>
                  <a:pt x="97288" y="442434"/>
                </a:lnTo>
                <a:lnTo>
                  <a:pt x="64321" y="412219"/>
                </a:lnTo>
                <a:lnTo>
                  <a:pt x="37337" y="377229"/>
                </a:lnTo>
                <a:lnTo>
                  <a:pt x="17108" y="338174"/>
                </a:lnTo>
                <a:lnTo>
                  <a:pt x="4405" y="295760"/>
                </a:lnTo>
                <a:lnTo>
                  <a:pt x="0" y="250697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10182225" y="6359753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41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11037569" y="6255258"/>
            <a:ext cx="547370" cy="501650"/>
          </a:xfrm>
          <a:custGeom>
            <a:avLst/>
            <a:gdLst/>
            <a:ahLst/>
            <a:cxnLst/>
            <a:rect l="l" t="t" r="r" b="b"/>
            <a:pathLst>
              <a:path w="547370" h="501650">
                <a:moveTo>
                  <a:pt x="0" y="250697"/>
                </a:moveTo>
                <a:lnTo>
                  <a:pt x="4405" y="205635"/>
                </a:lnTo>
                <a:lnTo>
                  <a:pt x="17108" y="163221"/>
                </a:lnTo>
                <a:lnTo>
                  <a:pt x="37337" y="124166"/>
                </a:lnTo>
                <a:lnTo>
                  <a:pt x="64321" y="89176"/>
                </a:lnTo>
                <a:lnTo>
                  <a:pt x="97288" y="58961"/>
                </a:lnTo>
                <a:lnTo>
                  <a:pt x="135466" y="34227"/>
                </a:lnTo>
                <a:lnTo>
                  <a:pt x="178085" y="15684"/>
                </a:lnTo>
                <a:lnTo>
                  <a:pt x="224372" y="4039"/>
                </a:lnTo>
                <a:lnTo>
                  <a:pt x="273557" y="0"/>
                </a:lnTo>
                <a:lnTo>
                  <a:pt x="322743" y="4039"/>
                </a:lnTo>
                <a:lnTo>
                  <a:pt x="369030" y="15684"/>
                </a:lnTo>
                <a:lnTo>
                  <a:pt x="411649" y="34227"/>
                </a:lnTo>
                <a:lnTo>
                  <a:pt x="449827" y="58961"/>
                </a:lnTo>
                <a:lnTo>
                  <a:pt x="482794" y="89176"/>
                </a:lnTo>
                <a:lnTo>
                  <a:pt x="509777" y="124166"/>
                </a:lnTo>
                <a:lnTo>
                  <a:pt x="530007" y="163221"/>
                </a:lnTo>
                <a:lnTo>
                  <a:pt x="542710" y="205635"/>
                </a:lnTo>
                <a:lnTo>
                  <a:pt x="547115" y="250697"/>
                </a:lnTo>
                <a:lnTo>
                  <a:pt x="542710" y="295760"/>
                </a:lnTo>
                <a:lnTo>
                  <a:pt x="530007" y="338174"/>
                </a:lnTo>
                <a:lnTo>
                  <a:pt x="509777" y="377229"/>
                </a:lnTo>
                <a:lnTo>
                  <a:pt x="482794" y="412219"/>
                </a:lnTo>
                <a:lnTo>
                  <a:pt x="449827" y="442434"/>
                </a:lnTo>
                <a:lnTo>
                  <a:pt x="411649" y="467168"/>
                </a:lnTo>
                <a:lnTo>
                  <a:pt x="369030" y="485711"/>
                </a:lnTo>
                <a:lnTo>
                  <a:pt x="322743" y="497356"/>
                </a:lnTo>
                <a:lnTo>
                  <a:pt x="273557" y="501395"/>
                </a:lnTo>
                <a:lnTo>
                  <a:pt x="224372" y="497356"/>
                </a:lnTo>
                <a:lnTo>
                  <a:pt x="178085" y="485711"/>
                </a:lnTo>
                <a:lnTo>
                  <a:pt x="135466" y="467168"/>
                </a:lnTo>
                <a:lnTo>
                  <a:pt x="97288" y="442434"/>
                </a:lnTo>
                <a:lnTo>
                  <a:pt x="64321" y="412219"/>
                </a:lnTo>
                <a:lnTo>
                  <a:pt x="37337" y="377229"/>
                </a:lnTo>
                <a:lnTo>
                  <a:pt x="17108" y="338174"/>
                </a:lnTo>
                <a:lnTo>
                  <a:pt x="4405" y="295760"/>
                </a:lnTo>
                <a:lnTo>
                  <a:pt x="0" y="250697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11197590" y="6359753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73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8804909" y="5447538"/>
            <a:ext cx="547370" cy="501650"/>
          </a:xfrm>
          <a:custGeom>
            <a:avLst/>
            <a:gdLst/>
            <a:ahLst/>
            <a:cxnLst/>
            <a:rect l="l" t="t" r="r" b="b"/>
            <a:pathLst>
              <a:path w="547370" h="501650">
                <a:moveTo>
                  <a:pt x="0" y="250698"/>
                </a:moveTo>
                <a:lnTo>
                  <a:pt x="4405" y="205641"/>
                </a:lnTo>
                <a:lnTo>
                  <a:pt x="17108" y="163232"/>
                </a:lnTo>
                <a:lnTo>
                  <a:pt x="37337" y="124177"/>
                </a:lnTo>
                <a:lnTo>
                  <a:pt x="64321" y="89187"/>
                </a:lnTo>
                <a:lnTo>
                  <a:pt x="97288" y="58969"/>
                </a:lnTo>
                <a:lnTo>
                  <a:pt x="135466" y="34233"/>
                </a:lnTo>
                <a:lnTo>
                  <a:pt x="178085" y="15687"/>
                </a:lnTo>
                <a:lnTo>
                  <a:pt x="224372" y="4039"/>
                </a:lnTo>
                <a:lnTo>
                  <a:pt x="273558" y="0"/>
                </a:lnTo>
                <a:lnTo>
                  <a:pt x="322743" y="4039"/>
                </a:lnTo>
                <a:lnTo>
                  <a:pt x="369030" y="15687"/>
                </a:lnTo>
                <a:lnTo>
                  <a:pt x="411649" y="34233"/>
                </a:lnTo>
                <a:lnTo>
                  <a:pt x="449827" y="58969"/>
                </a:lnTo>
                <a:lnTo>
                  <a:pt x="482794" y="89187"/>
                </a:lnTo>
                <a:lnTo>
                  <a:pt x="509778" y="124177"/>
                </a:lnTo>
                <a:lnTo>
                  <a:pt x="530007" y="163232"/>
                </a:lnTo>
                <a:lnTo>
                  <a:pt x="542710" y="205641"/>
                </a:lnTo>
                <a:lnTo>
                  <a:pt x="547116" y="250698"/>
                </a:lnTo>
                <a:lnTo>
                  <a:pt x="542710" y="295760"/>
                </a:lnTo>
                <a:lnTo>
                  <a:pt x="530007" y="338174"/>
                </a:lnTo>
                <a:lnTo>
                  <a:pt x="509778" y="377229"/>
                </a:lnTo>
                <a:lnTo>
                  <a:pt x="482794" y="412219"/>
                </a:lnTo>
                <a:lnTo>
                  <a:pt x="449827" y="442434"/>
                </a:lnTo>
                <a:lnTo>
                  <a:pt x="411649" y="467168"/>
                </a:lnTo>
                <a:lnTo>
                  <a:pt x="369030" y="485711"/>
                </a:lnTo>
                <a:lnTo>
                  <a:pt x="322743" y="497356"/>
                </a:lnTo>
                <a:lnTo>
                  <a:pt x="273558" y="501396"/>
                </a:lnTo>
                <a:lnTo>
                  <a:pt x="224372" y="497356"/>
                </a:lnTo>
                <a:lnTo>
                  <a:pt x="178085" y="485711"/>
                </a:lnTo>
                <a:lnTo>
                  <a:pt x="135466" y="467168"/>
                </a:lnTo>
                <a:lnTo>
                  <a:pt x="97288" y="442434"/>
                </a:lnTo>
                <a:lnTo>
                  <a:pt x="64321" y="412219"/>
                </a:lnTo>
                <a:lnTo>
                  <a:pt x="37337" y="377229"/>
                </a:lnTo>
                <a:lnTo>
                  <a:pt x="17108" y="338174"/>
                </a:lnTo>
                <a:lnTo>
                  <a:pt x="4405" y="295760"/>
                </a:lnTo>
                <a:lnTo>
                  <a:pt x="0" y="250698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8964930" y="5552338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30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6880859" y="4409313"/>
            <a:ext cx="3775075" cy="2388235"/>
            <a:chOff x="6880859" y="4409313"/>
            <a:chExt cx="3775075" cy="2388235"/>
          </a:xfrm>
        </p:grpSpPr>
        <p:sp>
          <p:nvSpPr>
            <p:cNvPr id="91" name="object 91"/>
            <p:cNvSpPr/>
            <p:nvPr/>
          </p:nvSpPr>
          <p:spPr>
            <a:xfrm>
              <a:off x="6880860" y="4409312"/>
              <a:ext cx="3775075" cy="1919605"/>
            </a:xfrm>
            <a:custGeom>
              <a:avLst/>
              <a:gdLst/>
              <a:ahLst/>
              <a:cxnLst/>
              <a:rect l="l" t="t" r="r" b="b"/>
              <a:pathLst>
                <a:path w="3775075" h="1919604">
                  <a:moveTo>
                    <a:pt x="250952" y="736981"/>
                  </a:moveTo>
                  <a:lnTo>
                    <a:pt x="250571" y="732917"/>
                  </a:lnTo>
                  <a:lnTo>
                    <a:pt x="247777" y="730758"/>
                  </a:lnTo>
                  <a:lnTo>
                    <a:pt x="245110" y="728599"/>
                  </a:lnTo>
                  <a:lnTo>
                    <a:pt x="241046" y="728980"/>
                  </a:lnTo>
                  <a:lnTo>
                    <a:pt x="238887" y="731774"/>
                  </a:lnTo>
                  <a:lnTo>
                    <a:pt x="42926" y="974344"/>
                  </a:lnTo>
                  <a:lnTo>
                    <a:pt x="18288" y="954405"/>
                  </a:lnTo>
                  <a:lnTo>
                    <a:pt x="0" y="1037717"/>
                  </a:lnTo>
                  <a:lnTo>
                    <a:pt x="77470" y="1002284"/>
                  </a:lnTo>
                  <a:lnTo>
                    <a:pt x="68986" y="995426"/>
                  </a:lnTo>
                  <a:lnTo>
                    <a:pt x="52819" y="982357"/>
                  </a:lnTo>
                  <a:lnTo>
                    <a:pt x="250952" y="736981"/>
                  </a:lnTo>
                  <a:close/>
                </a:path>
                <a:path w="3775075" h="1919604">
                  <a:moveTo>
                    <a:pt x="908812" y="1037717"/>
                  </a:moveTo>
                  <a:lnTo>
                    <a:pt x="897343" y="997966"/>
                  </a:lnTo>
                  <a:lnTo>
                    <a:pt x="885190" y="955802"/>
                  </a:lnTo>
                  <a:lnTo>
                    <a:pt x="861834" y="977303"/>
                  </a:lnTo>
                  <a:lnTo>
                    <a:pt x="635635" y="731393"/>
                  </a:lnTo>
                  <a:lnTo>
                    <a:pt x="633222" y="728853"/>
                  </a:lnTo>
                  <a:lnTo>
                    <a:pt x="629158" y="728599"/>
                  </a:lnTo>
                  <a:lnTo>
                    <a:pt x="624078" y="733425"/>
                  </a:lnTo>
                  <a:lnTo>
                    <a:pt x="623824" y="737489"/>
                  </a:lnTo>
                  <a:lnTo>
                    <a:pt x="626237" y="740029"/>
                  </a:lnTo>
                  <a:lnTo>
                    <a:pt x="852576" y="985824"/>
                  </a:lnTo>
                  <a:lnTo>
                    <a:pt x="829183" y="1007364"/>
                  </a:lnTo>
                  <a:lnTo>
                    <a:pt x="908812" y="1037717"/>
                  </a:lnTo>
                  <a:close/>
                </a:path>
                <a:path w="3775075" h="1919604">
                  <a:moveTo>
                    <a:pt x="1441450" y="7747"/>
                  </a:moveTo>
                  <a:lnTo>
                    <a:pt x="1439926" y="4572"/>
                  </a:lnTo>
                  <a:lnTo>
                    <a:pt x="1438529" y="1397"/>
                  </a:lnTo>
                  <a:lnTo>
                    <a:pt x="1434719" y="0"/>
                  </a:lnTo>
                  <a:lnTo>
                    <a:pt x="1431544" y="1524"/>
                  </a:lnTo>
                  <a:lnTo>
                    <a:pt x="697280" y="344893"/>
                  </a:lnTo>
                  <a:lnTo>
                    <a:pt x="683768" y="316103"/>
                  </a:lnTo>
                  <a:lnTo>
                    <a:pt x="630936" y="382905"/>
                  </a:lnTo>
                  <a:lnTo>
                    <a:pt x="716153" y="385064"/>
                  </a:lnTo>
                  <a:lnTo>
                    <a:pt x="705891" y="363220"/>
                  </a:lnTo>
                  <a:lnTo>
                    <a:pt x="702640" y="356311"/>
                  </a:lnTo>
                  <a:lnTo>
                    <a:pt x="1436878" y="12954"/>
                  </a:lnTo>
                  <a:lnTo>
                    <a:pt x="1440053" y="11557"/>
                  </a:lnTo>
                  <a:lnTo>
                    <a:pt x="1441450" y="7747"/>
                  </a:lnTo>
                  <a:close/>
                </a:path>
                <a:path w="3775075" h="1919604">
                  <a:moveTo>
                    <a:pt x="2695194" y="382905"/>
                  </a:moveTo>
                  <a:lnTo>
                    <a:pt x="2680068" y="364998"/>
                  </a:lnTo>
                  <a:lnTo>
                    <a:pt x="2640203" y="317754"/>
                  </a:lnTo>
                  <a:lnTo>
                    <a:pt x="2627655" y="346913"/>
                  </a:lnTo>
                  <a:lnTo>
                    <a:pt x="1820418" y="0"/>
                  </a:lnTo>
                  <a:lnTo>
                    <a:pt x="1816735" y="1524"/>
                  </a:lnTo>
                  <a:lnTo>
                    <a:pt x="1815338" y="4699"/>
                  </a:lnTo>
                  <a:lnTo>
                    <a:pt x="1813941" y="8001"/>
                  </a:lnTo>
                  <a:lnTo>
                    <a:pt x="1815465" y="11684"/>
                  </a:lnTo>
                  <a:lnTo>
                    <a:pt x="1818640" y="13081"/>
                  </a:lnTo>
                  <a:lnTo>
                    <a:pt x="2622639" y="358571"/>
                  </a:lnTo>
                  <a:lnTo>
                    <a:pt x="2610104" y="387731"/>
                  </a:lnTo>
                  <a:lnTo>
                    <a:pt x="2695194" y="382905"/>
                  </a:lnTo>
                  <a:close/>
                </a:path>
                <a:path w="3775075" h="1919604">
                  <a:moveTo>
                    <a:pt x="2702433" y="736981"/>
                  </a:moveTo>
                  <a:lnTo>
                    <a:pt x="2702052" y="733044"/>
                  </a:lnTo>
                  <a:lnTo>
                    <a:pt x="2696591" y="728599"/>
                  </a:lnTo>
                  <a:lnTo>
                    <a:pt x="2692527" y="728980"/>
                  </a:lnTo>
                  <a:lnTo>
                    <a:pt x="2690368" y="731774"/>
                  </a:lnTo>
                  <a:lnTo>
                    <a:pt x="2434196" y="1047800"/>
                  </a:lnTo>
                  <a:lnTo>
                    <a:pt x="2409571" y="1027811"/>
                  </a:lnTo>
                  <a:lnTo>
                    <a:pt x="2391156" y="1110996"/>
                  </a:lnTo>
                  <a:lnTo>
                    <a:pt x="2468753" y="1075817"/>
                  </a:lnTo>
                  <a:lnTo>
                    <a:pt x="2460129" y="1068832"/>
                  </a:lnTo>
                  <a:lnTo>
                    <a:pt x="2444089" y="1055814"/>
                  </a:lnTo>
                  <a:lnTo>
                    <a:pt x="2702433" y="736981"/>
                  </a:lnTo>
                  <a:close/>
                </a:path>
                <a:path w="3775075" h="1919604">
                  <a:moveTo>
                    <a:pt x="3768217" y="1110996"/>
                  </a:moveTo>
                  <a:lnTo>
                    <a:pt x="3752050" y="1087755"/>
                  </a:lnTo>
                  <a:lnTo>
                    <a:pt x="3719576" y="1041019"/>
                  </a:lnTo>
                  <a:lnTo>
                    <a:pt x="3704386" y="1068857"/>
                  </a:lnTo>
                  <a:lnTo>
                    <a:pt x="3081528" y="728472"/>
                  </a:lnTo>
                  <a:lnTo>
                    <a:pt x="3077591" y="729615"/>
                  </a:lnTo>
                  <a:lnTo>
                    <a:pt x="3074289" y="735711"/>
                  </a:lnTo>
                  <a:lnTo>
                    <a:pt x="3075432" y="739648"/>
                  </a:lnTo>
                  <a:lnTo>
                    <a:pt x="3698290" y="1080033"/>
                  </a:lnTo>
                  <a:lnTo>
                    <a:pt x="3683127" y="1107821"/>
                  </a:lnTo>
                  <a:lnTo>
                    <a:pt x="3768217" y="1110996"/>
                  </a:lnTo>
                  <a:close/>
                </a:path>
                <a:path w="3775075" h="1919604">
                  <a:moveTo>
                    <a:pt x="3774567" y="1464513"/>
                  </a:moveTo>
                  <a:lnTo>
                    <a:pt x="3772789" y="1460881"/>
                  </a:lnTo>
                  <a:lnTo>
                    <a:pt x="3766185" y="1458544"/>
                  </a:lnTo>
                  <a:lnTo>
                    <a:pt x="3762502" y="1460284"/>
                  </a:lnTo>
                  <a:lnTo>
                    <a:pt x="3761359" y="1463586"/>
                  </a:lnTo>
                  <a:lnTo>
                    <a:pt x="3626650" y="1845005"/>
                  </a:lnTo>
                  <a:lnTo>
                    <a:pt x="3596767" y="1834451"/>
                  </a:lnTo>
                  <a:lnTo>
                    <a:pt x="3607308" y="1918995"/>
                  </a:lnTo>
                  <a:lnTo>
                    <a:pt x="3661968" y="1866265"/>
                  </a:lnTo>
                  <a:lnTo>
                    <a:pt x="3668649" y="1859826"/>
                  </a:lnTo>
                  <a:lnTo>
                    <a:pt x="3638702" y="1849259"/>
                  </a:lnTo>
                  <a:lnTo>
                    <a:pt x="3773297" y="1467815"/>
                  </a:lnTo>
                  <a:lnTo>
                    <a:pt x="3774567" y="1464513"/>
                  </a:lnTo>
                  <a:close/>
                </a:path>
              </a:pathLst>
            </a:custGeom>
            <a:solidFill>
              <a:srgbClr val="4512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9195053" y="6284214"/>
              <a:ext cx="546100" cy="501650"/>
            </a:xfrm>
            <a:custGeom>
              <a:avLst/>
              <a:gdLst/>
              <a:ahLst/>
              <a:cxnLst/>
              <a:rect l="l" t="t" r="r" b="b"/>
              <a:pathLst>
                <a:path w="546100" h="501650">
                  <a:moveTo>
                    <a:pt x="0" y="250698"/>
                  </a:moveTo>
                  <a:lnTo>
                    <a:pt x="4396" y="205635"/>
                  </a:lnTo>
                  <a:lnTo>
                    <a:pt x="17071" y="163221"/>
                  </a:lnTo>
                  <a:lnTo>
                    <a:pt x="37253" y="124166"/>
                  </a:lnTo>
                  <a:lnTo>
                    <a:pt x="64171" y="89176"/>
                  </a:lnTo>
                  <a:lnTo>
                    <a:pt x="97053" y="58961"/>
                  </a:lnTo>
                  <a:lnTo>
                    <a:pt x="135128" y="34227"/>
                  </a:lnTo>
                  <a:lnTo>
                    <a:pt x="177624" y="15684"/>
                  </a:lnTo>
                  <a:lnTo>
                    <a:pt x="223770" y="4039"/>
                  </a:lnTo>
                  <a:lnTo>
                    <a:pt x="272796" y="0"/>
                  </a:lnTo>
                  <a:lnTo>
                    <a:pt x="321821" y="4039"/>
                  </a:lnTo>
                  <a:lnTo>
                    <a:pt x="367967" y="15684"/>
                  </a:lnTo>
                  <a:lnTo>
                    <a:pt x="410463" y="34227"/>
                  </a:lnTo>
                  <a:lnTo>
                    <a:pt x="448538" y="58961"/>
                  </a:lnTo>
                  <a:lnTo>
                    <a:pt x="481420" y="89176"/>
                  </a:lnTo>
                  <a:lnTo>
                    <a:pt x="508338" y="124166"/>
                  </a:lnTo>
                  <a:lnTo>
                    <a:pt x="528520" y="163221"/>
                  </a:lnTo>
                  <a:lnTo>
                    <a:pt x="541195" y="205635"/>
                  </a:lnTo>
                  <a:lnTo>
                    <a:pt x="545592" y="250698"/>
                  </a:lnTo>
                  <a:lnTo>
                    <a:pt x="541195" y="295760"/>
                  </a:lnTo>
                  <a:lnTo>
                    <a:pt x="528520" y="338174"/>
                  </a:lnTo>
                  <a:lnTo>
                    <a:pt x="508338" y="377229"/>
                  </a:lnTo>
                  <a:lnTo>
                    <a:pt x="481420" y="412219"/>
                  </a:lnTo>
                  <a:lnTo>
                    <a:pt x="448538" y="442434"/>
                  </a:lnTo>
                  <a:lnTo>
                    <a:pt x="410463" y="467168"/>
                  </a:lnTo>
                  <a:lnTo>
                    <a:pt x="367967" y="485711"/>
                  </a:lnTo>
                  <a:lnTo>
                    <a:pt x="321821" y="497356"/>
                  </a:lnTo>
                  <a:lnTo>
                    <a:pt x="272796" y="501396"/>
                  </a:lnTo>
                  <a:lnTo>
                    <a:pt x="223770" y="497356"/>
                  </a:lnTo>
                  <a:lnTo>
                    <a:pt x="177624" y="485711"/>
                  </a:lnTo>
                  <a:lnTo>
                    <a:pt x="135128" y="467168"/>
                  </a:lnTo>
                  <a:lnTo>
                    <a:pt x="97053" y="442434"/>
                  </a:lnTo>
                  <a:lnTo>
                    <a:pt x="64171" y="412219"/>
                  </a:lnTo>
                  <a:lnTo>
                    <a:pt x="37253" y="377229"/>
                  </a:lnTo>
                  <a:lnTo>
                    <a:pt x="17071" y="338174"/>
                  </a:lnTo>
                  <a:lnTo>
                    <a:pt x="4396" y="295760"/>
                  </a:lnTo>
                  <a:lnTo>
                    <a:pt x="0" y="250698"/>
                  </a:lnTo>
                  <a:close/>
                </a:path>
              </a:pathLst>
            </a:custGeom>
            <a:ln w="22860">
              <a:solidFill>
                <a:srgbClr val="4060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9353550" y="6389014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32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9106281" y="5905880"/>
            <a:ext cx="231775" cy="351790"/>
          </a:xfrm>
          <a:custGeom>
            <a:avLst/>
            <a:gdLst/>
            <a:ahLst/>
            <a:cxnLst/>
            <a:rect l="l" t="t" r="r" b="b"/>
            <a:pathLst>
              <a:path w="231775" h="351789">
                <a:moveTo>
                  <a:pt x="184440" y="290794"/>
                </a:moveTo>
                <a:lnTo>
                  <a:pt x="157861" y="308140"/>
                </a:lnTo>
                <a:lnTo>
                  <a:pt x="231394" y="351180"/>
                </a:lnTo>
                <a:lnTo>
                  <a:pt x="226082" y="305206"/>
                </a:lnTo>
                <a:lnTo>
                  <a:pt x="197230" y="305206"/>
                </a:lnTo>
                <a:lnTo>
                  <a:pt x="193294" y="304380"/>
                </a:lnTo>
                <a:lnTo>
                  <a:pt x="184440" y="290794"/>
                </a:lnTo>
                <a:close/>
              </a:path>
              <a:path w="231775" h="351789">
                <a:moveTo>
                  <a:pt x="195095" y="283841"/>
                </a:moveTo>
                <a:lnTo>
                  <a:pt x="184440" y="290794"/>
                </a:lnTo>
                <a:lnTo>
                  <a:pt x="193294" y="304380"/>
                </a:lnTo>
                <a:lnTo>
                  <a:pt x="197230" y="305206"/>
                </a:lnTo>
                <a:lnTo>
                  <a:pt x="203073" y="301383"/>
                </a:lnTo>
                <a:lnTo>
                  <a:pt x="203962" y="297446"/>
                </a:lnTo>
                <a:lnTo>
                  <a:pt x="195095" y="283841"/>
                </a:lnTo>
                <a:close/>
              </a:path>
              <a:path w="231775" h="351789">
                <a:moveTo>
                  <a:pt x="221615" y="266534"/>
                </a:moveTo>
                <a:lnTo>
                  <a:pt x="195095" y="283841"/>
                </a:lnTo>
                <a:lnTo>
                  <a:pt x="203962" y="297446"/>
                </a:lnTo>
                <a:lnTo>
                  <a:pt x="203073" y="301383"/>
                </a:lnTo>
                <a:lnTo>
                  <a:pt x="197230" y="305206"/>
                </a:lnTo>
                <a:lnTo>
                  <a:pt x="226082" y="305206"/>
                </a:lnTo>
                <a:lnTo>
                  <a:pt x="221615" y="266534"/>
                </a:lnTo>
                <a:close/>
              </a:path>
              <a:path w="231775" h="351789">
                <a:moveTo>
                  <a:pt x="6730" y="0"/>
                </a:moveTo>
                <a:lnTo>
                  <a:pt x="889" y="3835"/>
                </a:lnTo>
                <a:lnTo>
                  <a:pt x="0" y="7772"/>
                </a:lnTo>
                <a:lnTo>
                  <a:pt x="184440" y="290794"/>
                </a:lnTo>
                <a:lnTo>
                  <a:pt x="195095" y="283841"/>
                </a:lnTo>
                <a:lnTo>
                  <a:pt x="10668" y="838"/>
                </a:lnTo>
                <a:lnTo>
                  <a:pt x="6730" y="0"/>
                </a:lnTo>
                <a:close/>
              </a:path>
            </a:pathLst>
          </a:custGeom>
          <a:solidFill>
            <a:srgbClr val="45122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-40" dirty="0">
                <a:solidFill>
                  <a:srgbClr val="FFFFFF"/>
                </a:solidFill>
              </a:rPr>
              <a:t>BS</a:t>
            </a:r>
            <a:r>
              <a:rPr sz="2800" spc="-420" dirty="0">
                <a:solidFill>
                  <a:srgbClr val="FFFFFF"/>
                </a:solidFill>
              </a:rPr>
              <a:t>T</a:t>
            </a:r>
            <a:r>
              <a:rPr sz="2800" spc="-125" dirty="0">
                <a:solidFill>
                  <a:srgbClr val="FFFFFF"/>
                </a:solidFill>
              </a:rPr>
              <a:t>-</a:t>
            </a:r>
            <a:r>
              <a:rPr sz="2800" spc="-70" dirty="0">
                <a:solidFill>
                  <a:srgbClr val="FFFFFF"/>
                </a:solidFill>
              </a:rPr>
              <a:t> </a:t>
            </a:r>
            <a:r>
              <a:rPr sz="2800" spc="240" dirty="0">
                <a:solidFill>
                  <a:srgbClr val="FFFFFF"/>
                </a:solidFill>
              </a:rPr>
              <a:t>O</a:t>
            </a:r>
            <a:r>
              <a:rPr sz="2800" spc="55" dirty="0">
                <a:solidFill>
                  <a:srgbClr val="FFFFFF"/>
                </a:solidFill>
              </a:rPr>
              <a:t>TH</a:t>
            </a:r>
            <a:r>
              <a:rPr sz="2800" spc="60" dirty="0">
                <a:solidFill>
                  <a:srgbClr val="FFFFFF"/>
                </a:solidFill>
              </a:rPr>
              <a:t>E</a:t>
            </a:r>
            <a:r>
              <a:rPr sz="2800" spc="55" dirty="0">
                <a:solidFill>
                  <a:srgbClr val="FFFFFF"/>
                </a:solidFill>
              </a:rPr>
              <a:t>R</a:t>
            </a:r>
            <a:r>
              <a:rPr sz="2800" spc="-85" dirty="0">
                <a:solidFill>
                  <a:srgbClr val="FFFFFF"/>
                </a:solidFill>
              </a:rPr>
              <a:t> </a:t>
            </a:r>
            <a:r>
              <a:rPr sz="2800" spc="55" dirty="0">
                <a:solidFill>
                  <a:srgbClr val="FFFFFF"/>
                </a:solidFill>
              </a:rPr>
              <a:t>OP</a:t>
            </a:r>
            <a:r>
              <a:rPr sz="2800" spc="60" dirty="0">
                <a:solidFill>
                  <a:srgbClr val="FFFFFF"/>
                </a:solidFill>
              </a:rPr>
              <a:t>E</a:t>
            </a:r>
            <a:r>
              <a:rPr sz="2800" spc="55" dirty="0">
                <a:solidFill>
                  <a:srgbClr val="FFFFFF"/>
                </a:solidFill>
              </a:rPr>
              <a:t>R</a:t>
            </a:r>
            <a:r>
              <a:rPr sz="2800" spc="-70" dirty="0">
                <a:solidFill>
                  <a:srgbClr val="FFFFFF"/>
                </a:solidFill>
              </a:rPr>
              <a:t>A</a:t>
            </a:r>
            <a:r>
              <a:rPr sz="2800" spc="145" dirty="0">
                <a:solidFill>
                  <a:srgbClr val="FFFFFF"/>
                </a:solidFill>
              </a:rPr>
              <a:t>TIONS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59993" y="2195576"/>
            <a:ext cx="245110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105"/>
              </a:spcBef>
              <a:buClr>
                <a:srgbClr val="903062"/>
              </a:buClr>
              <a:buSzPct val="9117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700" b="1" spc="-105" dirty="0">
                <a:solidFill>
                  <a:srgbClr val="3C3C3C"/>
                </a:solidFill>
                <a:latin typeface="Times New Roman"/>
                <a:cs typeface="Times New Roman"/>
              </a:rPr>
              <a:t>T</a:t>
            </a:r>
            <a:r>
              <a:rPr sz="1700" b="1" spc="-75" dirty="0">
                <a:solidFill>
                  <a:srgbClr val="3C3C3C"/>
                </a:solidFill>
                <a:latin typeface="Times New Roman"/>
                <a:cs typeface="Times New Roman"/>
              </a:rPr>
              <a:t>r</a:t>
            </a:r>
            <a:r>
              <a:rPr sz="1700" b="1" spc="15" dirty="0">
                <a:solidFill>
                  <a:srgbClr val="3C3C3C"/>
                </a:solidFill>
                <a:latin typeface="Times New Roman"/>
                <a:cs typeface="Times New Roman"/>
              </a:rPr>
              <a:t>ave</a:t>
            </a:r>
            <a:r>
              <a:rPr sz="1700" b="1" dirty="0">
                <a:solidFill>
                  <a:srgbClr val="3C3C3C"/>
                </a:solidFill>
                <a:latin typeface="Times New Roman"/>
                <a:cs typeface="Times New Roman"/>
              </a:rPr>
              <a:t>r</a:t>
            </a:r>
            <a:r>
              <a:rPr sz="1700" b="1" spc="15" dirty="0">
                <a:solidFill>
                  <a:srgbClr val="3C3C3C"/>
                </a:solidFill>
                <a:latin typeface="Times New Roman"/>
                <a:cs typeface="Times New Roman"/>
              </a:rPr>
              <a:t>s</a:t>
            </a:r>
            <a:r>
              <a:rPr sz="1700" b="1" spc="25" dirty="0">
                <a:solidFill>
                  <a:srgbClr val="3C3C3C"/>
                </a:solidFill>
                <a:latin typeface="Times New Roman"/>
                <a:cs typeface="Times New Roman"/>
              </a:rPr>
              <a:t>i</a:t>
            </a:r>
            <a:r>
              <a:rPr sz="1700" b="1" spc="10" dirty="0">
                <a:solidFill>
                  <a:srgbClr val="3C3C3C"/>
                </a:solidFill>
                <a:latin typeface="Times New Roman"/>
                <a:cs typeface="Times New Roman"/>
              </a:rPr>
              <a:t>n</a:t>
            </a:r>
            <a:r>
              <a:rPr sz="1700" b="1" spc="40" dirty="0">
                <a:solidFill>
                  <a:srgbClr val="3C3C3C"/>
                </a:solidFill>
                <a:latin typeface="Times New Roman"/>
                <a:cs typeface="Times New Roman"/>
              </a:rPr>
              <a:t>g</a:t>
            </a:r>
            <a:r>
              <a:rPr sz="1700" b="1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700" b="1" spc="-12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700" spc="-55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7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60" dirty="0">
                <a:solidFill>
                  <a:srgbClr val="3C3C3C"/>
                </a:solidFill>
                <a:latin typeface="SimSun"/>
                <a:cs typeface="SimSun"/>
              </a:rPr>
              <a:t>tr</a:t>
            </a:r>
            <a:r>
              <a:rPr sz="1700" spc="-15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700" spc="-20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700" spc="-195" dirty="0">
                <a:solidFill>
                  <a:srgbClr val="3C3C3C"/>
                </a:solidFill>
                <a:latin typeface="SimSun"/>
                <a:cs typeface="SimSun"/>
              </a:rPr>
              <a:t>: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225" dirty="0">
                <a:solidFill>
                  <a:srgbClr val="3C3C3C"/>
                </a:solidFill>
                <a:latin typeface="SimSun"/>
                <a:cs typeface="SimSun"/>
              </a:rPr>
              <a:t>-</a:t>
            </a:r>
            <a:endParaRPr sz="17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4605" y="2649728"/>
            <a:ext cx="40290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indent="-305435">
              <a:lnSpc>
                <a:spcPct val="100000"/>
              </a:lnSpc>
              <a:spcBef>
                <a:spcPts val="100"/>
              </a:spcBef>
              <a:buClr>
                <a:srgbClr val="903062"/>
              </a:buClr>
              <a:buSzPct val="90000"/>
              <a:buFont typeface="Cambria"/>
              <a:buChar char="◾"/>
              <a:tabLst>
                <a:tab pos="316865" algn="l"/>
                <a:tab pos="318135" algn="l"/>
              </a:tabLst>
            </a:pPr>
            <a:r>
              <a:rPr sz="1500" spc="-70" dirty="0">
                <a:solidFill>
                  <a:srgbClr val="3C3C3C"/>
                </a:solidFill>
                <a:latin typeface="SimSun"/>
                <a:cs typeface="SimSun"/>
              </a:rPr>
              <a:t>In-order</a:t>
            </a:r>
            <a:r>
              <a:rPr sz="15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500" spc="135" dirty="0">
                <a:solidFill>
                  <a:srgbClr val="3C3C3C"/>
                </a:solidFill>
                <a:latin typeface="SimSun"/>
                <a:cs typeface="SimSun"/>
              </a:rPr>
              <a:t>=</a:t>
            </a:r>
            <a:r>
              <a:rPr sz="15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500" b="1" spc="90" dirty="0">
                <a:solidFill>
                  <a:srgbClr val="3C3C3C"/>
                </a:solidFill>
                <a:latin typeface="Times New Roman"/>
                <a:cs typeface="Times New Roman"/>
              </a:rPr>
              <a:t>-1,</a:t>
            </a:r>
            <a:r>
              <a:rPr sz="1500" b="1" spc="26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500" b="1" spc="100" dirty="0">
                <a:solidFill>
                  <a:srgbClr val="3C3C3C"/>
                </a:solidFill>
                <a:latin typeface="Times New Roman"/>
                <a:cs typeface="Times New Roman"/>
              </a:rPr>
              <a:t>5,</a:t>
            </a:r>
            <a:r>
              <a:rPr sz="1500" b="1" spc="28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500" b="1" spc="100" dirty="0">
                <a:solidFill>
                  <a:srgbClr val="3C3C3C"/>
                </a:solidFill>
                <a:latin typeface="Times New Roman"/>
                <a:cs typeface="Times New Roman"/>
              </a:rPr>
              <a:t>8,</a:t>
            </a:r>
            <a:r>
              <a:rPr sz="1500" b="1" spc="28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500" b="1" spc="100" dirty="0">
                <a:solidFill>
                  <a:srgbClr val="3C3C3C"/>
                </a:solidFill>
                <a:latin typeface="Times New Roman"/>
                <a:cs typeface="Times New Roman"/>
              </a:rPr>
              <a:t>9,</a:t>
            </a:r>
            <a:r>
              <a:rPr sz="1500" b="1" spc="27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500" b="1" spc="95" dirty="0">
                <a:solidFill>
                  <a:srgbClr val="3C3C3C"/>
                </a:solidFill>
                <a:latin typeface="Times New Roman"/>
                <a:cs typeface="Times New Roman"/>
              </a:rPr>
              <a:t>23,</a:t>
            </a:r>
            <a:r>
              <a:rPr sz="1500" b="1" spc="27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500" b="1" spc="95" dirty="0">
                <a:solidFill>
                  <a:srgbClr val="3C3C3C"/>
                </a:solidFill>
                <a:latin typeface="Times New Roman"/>
                <a:cs typeface="Times New Roman"/>
              </a:rPr>
              <a:t>34,</a:t>
            </a:r>
            <a:r>
              <a:rPr sz="1500" b="1" spc="26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500" b="1" spc="95" dirty="0">
                <a:solidFill>
                  <a:srgbClr val="3C3C3C"/>
                </a:solidFill>
                <a:latin typeface="Times New Roman"/>
                <a:cs typeface="Times New Roman"/>
              </a:rPr>
              <a:t>41,</a:t>
            </a:r>
            <a:r>
              <a:rPr sz="1500" b="1" spc="26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500" b="1" spc="95" dirty="0">
                <a:solidFill>
                  <a:srgbClr val="3C3C3C"/>
                </a:solidFill>
                <a:latin typeface="Times New Roman"/>
                <a:cs typeface="Times New Roman"/>
              </a:rPr>
              <a:t>56,</a:t>
            </a:r>
            <a:r>
              <a:rPr sz="1500" b="1" spc="27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500" b="1" spc="65" dirty="0">
                <a:solidFill>
                  <a:srgbClr val="3C3C3C"/>
                </a:solidFill>
                <a:latin typeface="Times New Roman"/>
                <a:cs typeface="Times New Roman"/>
              </a:rPr>
              <a:t>73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4605" y="3068523"/>
            <a:ext cx="413131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indent="-305435">
              <a:lnSpc>
                <a:spcPct val="100000"/>
              </a:lnSpc>
              <a:spcBef>
                <a:spcPts val="100"/>
              </a:spcBef>
              <a:buClr>
                <a:srgbClr val="903062"/>
              </a:buClr>
              <a:buSzPct val="90000"/>
              <a:buFont typeface="Cambria"/>
              <a:buChar char="◾"/>
              <a:tabLst>
                <a:tab pos="316865" algn="l"/>
                <a:tab pos="318135" algn="l"/>
              </a:tabLst>
            </a:pPr>
            <a:r>
              <a:rPr sz="1500" spc="-55" dirty="0">
                <a:solidFill>
                  <a:srgbClr val="3C3C3C"/>
                </a:solidFill>
                <a:latin typeface="SimSun"/>
                <a:cs typeface="SimSun"/>
              </a:rPr>
              <a:t>pre-order</a:t>
            </a:r>
            <a:r>
              <a:rPr sz="15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500" spc="140" dirty="0">
                <a:solidFill>
                  <a:srgbClr val="3C3C3C"/>
                </a:solidFill>
                <a:latin typeface="SimSun"/>
                <a:cs typeface="SimSun"/>
              </a:rPr>
              <a:t>=</a:t>
            </a:r>
            <a:r>
              <a:rPr sz="15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500" b="1" spc="95" dirty="0">
                <a:solidFill>
                  <a:srgbClr val="3C3C3C"/>
                </a:solidFill>
                <a:latin typeface="Times New Roman"/>
                <a:cs typeface="Times New Roman"/>
              </a:rPr>
              <a:t>23,</a:t>
            </a:r>
            <a:r>
              <a:rPr sz="1500" b="1" spc="27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500" b="1" spc="105" dirty="0">
                <a:solidFill>
                  <a:srgbClr val="3C3C3C"/>
                </a:solidFill>
                <a:latin typeface="Times New Roman"/>
                <a:cs typeface="Times New Roman"/>
              </a:rPr>
              <a:t>5,</a:t>
            </a:r>
            <a:r>
              <a:rPr sz="1500" b="1" spc="28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500" b="1" spc="90" dirty="0">
                <a:solidFill>
                  <a:srgbClr val="3C3C3C"/>
                </a:solidFill>
                <a:latin typeface="Times New Roman"/>
                <a:cs typeface="Times New Roman"/>
              </a:rPr>
              <a:t>-1,</a:t>
            </a:r>
            <a:r>
              <a:rPr sz="1500" b="1" spc="27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500" b="1" spc="105" dirty="0">
                <a:solidFill>
                  <a:srgbClr val="3C3C3C"/>
                </a:solidFill>
                <a:latin typeface="Times New Roman"/>
                <a:cs typeface="Times New Roman"/>
              </a:rPr>
              <a:t>9,</a:t>
            </a:r>
            <a:r>
              <a:rPr sz="1500" b="1" spc="285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500" b="1" spc="105" dirty="0">
                <a:solidFill>
                  <a:srgbClr val="3C3C3C"/>
                </a:solidFill>
                <a:latin typeface="Times New Roman"/>
                <a:cs typeface="Times New Roman"/>
              </a:rPr>
              <a:t>8,</a:t>
            </a:r>
            <a:r>
              <a:rPr sz="1500" b="1" spc="27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500" b="1" spc="95" dirty="0">
                <a:solidFill>
                  <a:srgbClr val="3C3C3C"/>
                </a:solidFill>
                <a:latin typeface="Times New Roman"/>
                <a:cs typeface="Times New Roman"/>
              </a:rPr>
              <a:t>34,</a:t>
            </a:r>
            <a:r>
              <a:rPr sz="1500" b="1" spc="27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500" b="1" spc="95" dirty="0">
                <a:solidFill>
                  <a:srgbClr val="3C3C3C"/>
                </a:solidFill>
                <a:latin typeface="Times New Roman"/>
                <a:cs typeface="Times New Roman"/>
              </a:rPr>
              <a:t>56,</a:t>
            </a:r>
            <a:r>
              <a:rPr sz="1500" b="1" spc="254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500" b="1" spc="95" dirty="0">
                <a:solidFill>
                  <a:srgbClr val="3C3C3C"/>
                </a:solidFill>
                <a:latin typeface="Times New Roman"/>
                <a:cs typeface="Times New Roman"/>
              </a:rPr>
              <a:t>41,</a:t>
            </a:r>
            <a:r>
              <a:rPr sz="1500" b="1" spc="254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500" b="1" spc="65" dirty="0">
                <a:solidFill>
                  <a:srgbClr val="3C3C3C"/>
                </a:solidFill>
                <a:latin typeface="Times New Roman"/>
                <a:cs typeface="Times New Roman"/>
              </a:rPr>
              <a:t>73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4605" y="3488182"/>
            <a:ext cx="42075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indent="-305435">
              <a:lnSpc>
                <a:spcPct val="100000"/>
              </a:lnSpc>
              <a:spcBef>
                <a:spcPts val="100"/>
              </a:spcBef>
              <a:buClr>
                <a:srgbClr val="903062"/>
              </a:buClr>
              <a:buSzPct val="90000"/>
              <a:buFont typeface="Cambria"/>
              <a:buChar char="◾"/>
              <a:tabLst>
                <a:tab pos="316865" algn="l"/>
                <a:tab pos="318135" algn="l"/>
              </a:tabLst>
            </a:pPr>
            <a:r>
              <a:rPr sz="1500" spc="-65" dirty="0">
                <a:solidFill>
                  <a:srgbClr val="3C3C3C"/>
                </a:solidFill>
                <a:latin typeface="SimSun"/>
                <a:cs typeface="SimSun"/>
              </a:rPr>
              <a:t>post-order</a:t>
            </a:r>
            <a:r>
              <a:rPr sz="15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500" spc="135" dirty="0">
                <a:solidFill>
                  <a:srgbClr val="3C3C3C"/>
                </a:solidFill>
                <a:latin typeface="SimSun"/>
                <a:cs typeface="SimSun"/>
              </a:rPr>
              <a:t>=</a:t>
            </a:r>
            <a:r>
              <a:rPr sz="15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500" b="1" spc="90" dirty="0">
                <a:solidFill>
                  <a:srgbClr val="3C3C3C"/>
                </a:solidFill>
                <a:latin typeface="Times New Roman"/>
                <a:cs typeface="Times New Roman"/>
              </a:rPr>
              <a:t>-1,</a:t>
            </a:r>
            <a:r>
              <a:rPr sz="1500" b="1" spc="27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500" b="1" spc="100" dirty="0">
                <a:solidFill>
                  <a:srgbClr val="3C3C3C"/>
                </a:solidFill>
                <a:latin typeface="Times New Roman"/>
                <a:cs typeface="Times New Roman"/>
              </a:rPr>
              <a:t>8,</a:t>
            </a:r>
            <a:r>
              <a:rPr sz="1500" b="1" spc="28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500" b="1" spc="100" dirty="0">
                <a:solidFill>
                  <a:srgbClr val="3C3C3C"/>
                </a:solidFill>
                <a:latin typeface="Times New Roman"/>
                <a:cs typeface="Times New Roman"/>
              </a:rPr>
              <a:t>9,</a:t>
            </a:r>
            <a:r>
              <a:rPr sz="1500" b="1" spc="27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500" b="1" spc="100" dirty="0">
                <a:solidFill>
                  <a:srgbClr val="3C3C3C"/>
                </a:solidFill>
                <a:latin typeface="Times New Roman"/>
                <a:cs typeface="Times New Roman"/>
              </a:rPr>
              <a:t>5,</a:t>
            </a:r>
            <a:r>
              <a:rPr sz="1500" b="1" spc="28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500" b="1" spc="95" dirty="0">
                <a:solidFill>
                  <a:srgbClr val="3C3C3C"/>
                </a:solidFill>
                <a:latin typeface="Times New Roman"/>
                <a:cs typeface="Times New Roman"/>
              </a:rPr>
              <a:t>41,</a:t>
            </a:r>
            <a:r>
              <a:rPr sz="1500" b="1" spc="26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500" b="1" spc="95" dirty="0">
                <a:solidFill>
                  <a:srgbClr val="3C3C3C"/>
                </a:solidFill>
                <a:latin typeface="Times New Roman"/>
                <a:cs typeface="Times New Roman"/>
              </a:rPr>
              <a:t>73,</a:t>
            </a:r>
            <a:r>
              <a:rPr sz="1500" b="1" spc="265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500" b="1" spc="95" dirty="0">
                <a:solidFill>
                  <a:srgbClr val="3C3C3C"/>
                </a:solidFill>
                <a:latin typeface="Times New Roman"/>
                <a:cs typeface="Times New Roman"/>
              </a:rPr>
              <a:t>56,</a:t>
            </a:r>
            <a:r>
              <a:rPr sz="1500" b="1" spc="26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500" b="1" spc="95" dirty="0">
                <a:solidFill>
                  <a:srgbClr val="3C3C3C"/>
                </a:solidFill>
                <a:latin typeface="Times New Roman"/>
                <a:cs typeface="Times New Roman"/>
              </a:rPr>
              <a:t>34,</a:t>
            </a:r>
            <a:r>
              <a:rPr sz="1500" b="1" spc="26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500" b="1" spc="65" dirty="0">
                <a:solidFill>
                  <a:srgbClr val="3C3C3C"/>
                </a:solidFill>
                <a:latin typeface="Times New Roman"/>
                <a:cs typeface="Times New Roman"/>
              </a:rPr>
              <a:t>23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9993" y="3917950"/>
            <a:ext cx="304990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100"/>
              </a:spcBef>
              <a:buClr>
                <a:srgbClr val="903062"/>
              </a:buClr>
              <a:buSzPct val="9117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700" b="1" spc="10" dirty="0">
                <a:solidFill>
                  <a:srgbClr val="3C3C3C"/>
                </a:solidFill>
                <a:latin typeface="Times New Roman"/>
                <a:cs typeface="Times New Roman"/>
              </a:rPr>
              <a:t>Finding</a:t>
            </a:r>
            <a:r>
              <a:rPr sz="1700" b="1" spc="29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700" b="1" spc="25" dirty="0">
                <a:solidFill>
                  <a:srgbClr val="3C3C3C"/>
                </a:solidFill>
                <a:latin typeface="Times New Roman"/>
                <a:cs typeface="Times New Roman"/>
              </a:rPr>
              <a:t>maximum</a:t>
            </a:r>
            <a:r>
              <a:rPr sz="1700" b="1" spc="285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700" b="1" spc="-25" dirty="0">
                <a:solidFill>
                  <a:srgbClr val="3C3C3C"/>
                </a:solidFill>
                <a:latin typeface="Times New Roman"/>
                <a:cs typeface="Times New Roman"/>
              </a:rPr>
              <a:t>values</a:t>
            </a:r>
            <a:r>
              <a:rPr sz="1700" spc="-25" dirty="0">
                <a:solidFill>
                  <a:srgbClr val="3C3C3C"/>
                </a:solidFill>
                <a:latin typeface="SimSun"/>
                <a:cs typeface="SimSun"/>
              </a:rPr>
              <a:t>:</a:t>
            </a:r>
            <a:r>
              <a:rPr sz="1700" spc="-14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225" dirty="0">
                <a:solidFill>
                  <a:srgbClr val="3C3C3C"/>
                </a:solidFill>
                <a:latin typeface="SimSun"/>
                <a:cs typeface="SimSun"/>
              </a:rPr>
              <a:t>-</a:t>
            </a:r>
            <a:endParaRPr sz="1700">
              <a:latin typeface="SimSun"/>
              <a:cs typeface="SimSu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4605" y="4372482"/>
            <a:ext cx="46958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indent="-305435">
              <a:lnSpc>
                <a:spcPct val="100000"/>
              </a:lnSpc>
              <a:spcBef>
                <a:spcPts val="100"/>
              </a:spcBef>
              <a:buClr>
                <a:srgbClr val="903062"/>
              </a:buClr>
              <a:buSzPct val="90000"/>
              <a:buFont typeface="Cambria"/>
              <a:buChar char="◾"/>
              <a:tabLst>
                <a:tab pos="316865" algn="l"/>
                <a:tab pos="318135" algn="l"/>
              </a:tabLst>
            </a:pPr>
            <a:r>
              <a:rPr sz="1500" spc="175" dirty="0">
                <a:solidFill>
                  <a:srgbClr val="3C3C3C"/>
                </a:solidFill>
                <a:latin typeface="SimSun"/>
                <a:cs typeface="SimSun"/>
              </a:rPr>
              <a:t>Go</a:t>
            </a:r>
            <a:r>
              <a:rPr sz="15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500" spc="-254" dirty="0">
                <a:solidFill>
                  <a:srgbClr val="3C3C3C"/>
                </a:solidFill>
                <a:latin typeface="SimSun"/>
                <a:cs typeface="SimSun"/>
              </a:rPr>
              <a:t>t</a:t>
            </a:r>
            <a:r>
              <a:rPr sz="1500" spc="65" dirty="0">
                <a:solidFill>
                  <a:srgbClr val="3C3C3C"/>
                </a:solidFill>
                <a:latin typeface="SimSun"/>
                <a:cs typeface="SimSun"/>
              </a:rPr>
              <a:t>o</a:t>
            </a:r>
            <a:r>
              <a:rPr sz="15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500" spc="-254" dirty="0">
                <a:solidFill>
                  <a:srgbClr val="3C3C3C"/>
                </a:solidFill>
                <a:latin typeface="SimSun"/>
                <a:cs typeface="SimSun"/>
              </a:rPr>
              <a:t>t</a:t>
            </a:r>
            <a:r>
              <a:rPr sz="1500" spc="110" dirty="0">
                <a:solidFill>
                  <a:srgbClr val="3C3C3C"/>
                </a:solidFill>
                <a:latin typeface="SimSun"/>
                <a:cs typeface="SimSun"/>
              </a:rPr>
              <a:t>h</a:t>
            </a:r>
            <a:r>
              <a:rPr sz="1500" spc="-1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5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500" spc="-150" dirty="0">
                <a:solidFill>
                  <a:srgbClr val="FF0000"/>
                </a:solidFill>
                <a:latin typeface="SimSun"/>
                <a:cs typeface="SimSun"/>
              </a:rPr>
              <a:t>ri</a:t>
            </a:r>
            <a:r>
              <a:rPr sz="1500" spc="-140" dirty="0">
                <a:solidFill>
                  <a:srgbClr val="FF0000"/>
                </a:solidFill>
                <a:latin typeface="SimSun"/>
                <a:cs typeface="SimSun"/>
              </a:rPr>
              <a:t>g</a:t>
            </a:r>
            <a:r>
              <a:rPr sz="1500" spc="-70" dirty="0">
                <a:solidFill>
                  <a:srgbClr val="FF0000"/>
                </a:solidFill>
                <a:latin typeface="SimSun"/>
                <a:cs typeface="SimSun"/>
              </a:rPr>
              <a:t>h</a:t>
            </a:r>
            <a:r>
              <a:rPr sz="1500" spc="-65" dirty="0">
                <a:solidFill>
                  <a:srgbClr val="FF0000"/>
                </a:solidFill>
                <a:latin typeface="SimSun"/>
                <a:cs typeface="SimSun"/>
              </a:rPr>
              <a:t>t</a:t>
            </a:r>
            <a:r>
              <a:rPr sz="1500" spc="-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500" spc="40" dirty="0">
                <a:solidFill>
                  <a:srgbClr val="FF0000"/>
                </a:solidFill>
                <a:latin typeface="SimSun"/>
                <a:cs typeface="SimSun"/>
              </a:rPr>
              <a:t>mos</a:t>
            </a:r>
            <a:r>
              <a:rPr sz="1500" spc="45" dirty="0">
                <a:solidFill>
                  <a:srgbClr val="FF0000"/>
                </a:solidFill>
                <a:latin typeface="SimSun"/>
                <a:cs typeface="SimSun"/>
              </a:rPr>
              <a:t>t</a:t>
            </a:r>
            <a:r>
              <a:rPr sz="1500" spc="-7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500" spc="-145" dirty="0">
                <a:solidFill>
                  <a:srgbClr val="FF0000"/>
                </a:solidFill>
                <a:latin typeface="SimSun"/>
                <a:cs typeface="SimSun"/>
              </a:rPr>
              <a:t>leaf</a:t>
            </a:r>
            <a:r>
              <a:rPr sz="1500" spc="-6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500" spc="-120" dirty="0">
                <a:solidFill>
                  <a:srgbClr val="FF0000"/>
                </a:solidFill>
                <a:latin typeface="SimSun"/>
                <a:cs typeface="SimSun"/>
              </a:rPr>
              <a:t>starting</a:t>
            </a:r>
            <a:r>
              <a:rPr sz="1500" spc="-7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500" spc="-220" dirty="0">
                <a:solidFill>
                  <a:srgbClr val="FF0000"/>
                </a:solidFill>
                <a:latin typeface="SimSun"/>
                <a:cs typeface="SimSun"/>
              </a:rPr>
              <a:t>f</a:t>
            </a:r>
            <a:r>
              <a:rPr sz="1500" spc="-215" dirty="0">
                <a:solidFill>
                  <a:srgbClr val="FF0000"/>
                </a:solidFill>
                <a:latin typeface="SimSun"/>
                <a:cs typeface="SimSun"/>
              </a:rPr>
              <a:t>r</a:t>
            </a:r>
            <a:r>
              <a:rPr sz="1500" spc="295" dirty="0">
                <a:solidFill>
                  <a:srgbClr val="FF0000"/>
                </a:solidFill>
                <a:latin typeface="SimSun"/>
                <a:cs typeface="SimSun"/>
              </a:rPr>
              <a:t>om</a:t>
            </a:r>
            <a:r>
              <a:rPr sz="1500" spc="-75" dirty="0">
                <a:solidFill>
                  <a:srgbClr val="FF0000"/>
                </a:solidFill>
                <a:latin typeface="SimSun"/>
                <a:cs typeface="SimSun"/>
              </a:rPr>
              <a:t> roo</a:t>
            </a:r>
            <a:r>
              <a:rPr sz="1500" spc="-70" dirty="0">
                <a:solidFill>
                  <a:srgbClr val="FF0000"/>
                </a:solidFill>
                <a:latin typeface="SimSun"/>
                <a:cs typeface="SimSun"/>
              </a:rPr>
              <a:t>t</a:t>
            </a:r>
            <a:r>
              <a:rPr sz="1500" spc="-8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500" spc="135" dirty="0">
                <a:solidFill>
                  <a:srgbClr val="FF0000"/>
                </a:solidFill>
                <a:latin typeface="SimSun"/>
                <a:cs typeface="SimSun"/>
              </a:rPr>
              <a:t>=</a:t>
            </a:r>
            <a:r>
              <a:rPr sz="1500" spc="-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5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73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9993" y="4802251"/>
            <a:ext cx="301752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100"/>
              </a:spcBef>
              <a:buClr>
                <a:srgbClr val="903062"/>
              </a:buClr>
              <a:buSzPct val="9117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700" b="1" spc="10" dirty="0">
                <a:solidFill>
                  <a:srgbClr val="3C3C3C"/>
                </a:solidFill>
                <a:latin typeface="Times New Roman"/>
                <a:cs typeface="Times New Roman"/>
              </a:rPr>
              <a:t>Finding</a:t>
            </a:r>
            <a:r>
              <a:rPr sz="1700" b="1" spc="28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700" b="1" spc="30" dirty="0">
                <a:solidFill>
                  <a:srgbClr val="3C3C3C"/>
                </a:solidFill>
                <a:latin typeface="Times New Roman"/>
                <a:cs typeface="Times New Roman"/>
              </a:rPr>
              <a:t>minimum</a:t>
            </a:r>
            <a:r>
              <a:rPr sz="1700" b="1" spc="29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700" b="1" spc="-25" dirty="0">
                <a:solidFill>
                  <a:srgbClr val="3C3C3C"/>
                </a:solidFill>
                <a:latin typeface="Times New Roman"/>
                <a:cs typeface="Times New Roman"/>
              </a:rPr>
              <a:t>values</a:t>
            </a:r>
            <a:r>
              <a:rPr sz="1700" spc="-25" dirty="0">
                <a:solidFill>
                  <a:srgbClr val="3C3C3C"/>
                </a:solidFill>
                <a:latin typeface="SimSun"/>
                <a:cs typeface="SimSun"/>
              </a:rPr>
              <a:t>:</a:t>
            </a:r>
            <a:r>
              <a:rPr sz="1700" spc="-1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225" dirty="0">
                <a:solidFill>
                  <a:srgbClr val="3C3C3C"/>
                </a:solidFill>
                <a:latin typeface="SimSun"/>
                <a:cs typeface="SimSun"/>
              </a:rPr>
              <a:t>-</a:t>
            </a:r>
            <a:endParaRPr sz="1700">
              <a:latin typeface="SimSun"/>
              <a:cs typeface="SimSu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4605" y="5256403"/>
            <a:ext cx="48856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indent="-305435">
              <a:lnSpc>
                <a:spcPct val="100000"/>
              </a:lnSpc>
              <a:spcBef>
                <a:spcPts val="100"/>
              </a:spcBef>
              <a:buClr>
                <a:srgbClr val="903062"/>
              </a:buClr>
              <a:buSzPct val="90000"/>
              <a:buFont typeface="Cambria"/>
              <a:buChar char="◾"/>
              <a:tabLst>
                <a:tab pos="316865" algn="l"/>
                <a:tab pos="318135" algn="l"/>
              </a:tabLst>
            </a:pPr>
            <a:r>
              <a:rPr sz="1500" spc="175" dirty="0">
                <a:solidFill>
                  <a:srgbClr val="3C3C3C"/>
                </a:solidFill>
                <a:latin typeface="SimSun"/>
                <a:cs typeface="SimSun"/>
              </a:rPr>
              <a:t>Go</a:t>
            </a:r>
            <a:r>
              <a:rPr sz="15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500" spc="-95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5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500" spc="-55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5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500" spc="-210" dirty="0">
                <a:solidFill>
                  <a:srgbClr val="FF0000"/>
                </a:solidFill>
                <a:latin typeface="SimSun"/>
                <a:cs typeface="SimSun"/>
              </a:rPr>
              <a:t>left</a:t>
            </a:r>
            <a:r>
              <a:rPr sz="1500" spc="-6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500" spc="45" dirty="0">
                <a:solidFill>
                  <a:srgbClr val="FF0000"/>
                </a:solidFill>
                <a:latin typeface="SimSun"/>
                <a:cs typeface="SimSun"/>
              </a:rPr>
              <a:t>most</a:t>
            </a:r>
            <a:r>
              <a:rPr sz="1500" spc="-7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500" spc="-145" dirty="0">
                <a:solidFill>
                  <a:srgbClr val="FF0000"/>
                </a:solidFill>
                <a:latin typeface="SimSun"/>
                <a:cs typeface="SimSun"/>
              </a:rPr>
              <a:t>leaf</a:t>
            </a:r>
            <a:r>
              <a:rPr sz="1500" spc="-7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500" spc="-120" dirty="0">
                <a:solidFill>
                  <a:srgbClr val="FF0000"/>
                </a:solidFill>
                <a:latin typeface="SimSun"/>
                <a:cs typeface="SimSun"/>
              </a:rPr>
              <a:t>starting</a:t>
            </a:r>
            <a:r>
              <a:rPr sz="1500" spc="-7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500" spc="40" dirty="0">
                <a:solidFill>
                  <a:srgbClr val="FF0000"/>
                </a:solidFill>
                <a:latin typeface="SimSun"/>
                <a:cs typeface="SimSun"/>
              </a:rPr>
              <a:t>from</a:t>
            </a:r>
            <a:r>
              <a:rPr sz="1500" spc="-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500" spc="-55" dirty="0">
                <a:solidFill>
                  <a:srgbClr val="FF0000"/>
                </a:solidFill>
                <a:latin typeface="SimSun"/>
                <a:cs typeface="SimSun"/>
              </a:rPr>
              <a:t>the</a:t>
            </a:r>
            <a:r>
              <a:rPr sz="1500" spc="-6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500" spc="-75" dirty="0">
                <a:solidFill>
                  <a:srgbClr val="FF0000"/>
                </a:solidFill>
                <a:latin typeface="SimSun"/>
                <a:cs typeface="SimSun"/>
              </a:rPr>
              <a:t>root </a:t>
            </a:r>
            <a:r>
              <a:rPr sz="1500" spc="135" dirty="0">
                <a:solidFill>
                  <a:srgbClr val="FF0000"/>
                </a:solidFill>
                <a:latin typeface="SimSun"/>
                <a:cs typeface="SimSun"/>
              </a:rPr>
              <a:t>=</a:t>
            </a:r>
            <a:r>
              <a:rPr sz="1500" spc="-8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5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-1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9993" y="6050076"/>
            <a:ext cx="19538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5" dirty="0">
                <a:solidFill>
                  <a:srgbClr val="903062"/>
                </a:solidFill>
                <a:latin typeface="Trebuchet MS"/>
                <a:cs typeface="Trebuchet MS"/>
              </a:rPr>
              <a:t>DATA</a:t>
            </a:r>
            <a:r>
              <a:rPr sz="900" spc="-4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903062"/>
                </a:solidFill>
                <a:latin typeface="Trebuchet MS"/>
                <a:cs typeface="Trebuchet MS"/>
              </a:rPr>
              <a:t>STRUCTURE</a:t>
            </a:r>
            <a:r>
              <a:rPr sz="900" spc="-4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105" dirty="0">
                <a:solidFill>
                  <a:srgbClr val="903062"/>
                </a:solidFill>
                <a:latin typeface="Trebuchet MS"/>
                <a:cs typeface="Trebuchet MS"/>
              </a:rPr>
              <a:t>AND</a:t>
            </a:r>
            <a:r>
              <a:rPr sz="900" spc="-35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40" dirty="0">
                <a:solidFill>
                  <a:srgbClr val="903062"/>
                </a:solidFill>
                <a:latin typeface="Trebuchet MS"/>
                <a:cs typeface="Trebuchet MS"/>
              </a:rPr>
              <a:t>ALGORITHM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91392" y="6054344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903062"/>
                </a:solidFill>
                <a:latin typeface="Trebuchet MS"/>
                <a:cs typeface="Trebuchet MS"/>
              </a:rPr>
              <a:t>39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361426" y="2609850"/>
            <a:ext cx="628015" cy="548640"/>
          </a:xfrm>
          <a:custGeom>
            <a:avLst/>
            <a:gdLst/>
            <a:ahLst/>
            <a:cxnLst/>
            <a:rect l="l" t="t" r="r" b="b"/>
            <a:pathLst>
              <a:path w="628015" h="548639">
                <a:moveTo>
                  <a:pt x="0" y="274320"/>
                </a:moveTo>
                <a:lnTo>
                  <a:pt x="4109" y="229821"/>
                </a:lnTo>
                <a:lnTo>
                  <a:pt x="16008" y="187610"/>
                </a:lnTo>
                <a:lnTo>
                  <a:pt x="35047" y="148250"/>
                </a:lnTo>
                <a:lnTo>
                  <a:pt x="60582" y="112306"/>
                </a:lnTo>
                <a:lnTo>
                  <a:pt x="91963" y="80343"/>
                </a:lnTo>
                <a:lnTo>
                  <a:pt x="128546" y="52925"/>
                </a:lnTo>
                <a:lnTo>
                  <a:pt x="169682" y="30617"/>
                </a:lnTo>
                <a:lnTo>
                  <a:pt x="214725" y="13984"/>
                </a:lnTo>
                <a:lnTo>
                  <a:pt x="263028" y="3590"/>
                </a:lnTo>
                <a:lnTo>
                  <a:pt x="313944" y="0"/>
                </a:lnTo>
                <a:lnTo>
                  <a:pt x="364859" y="3590"/>
                </a:lnTo>
                <a:lnTo>
                  <a:pt x="413162" y="13984"/>
                </a:lnTo>
                <a:lnTo>
                  <a:pt x="458205" y="30617"/>
                </a:lnTo>
                <a:lnTo>
                  <a:pt x="499341" y="52925"/>
                </a:lnTo>
                <a:lnTo>
                  <a:pt x="535924" y="80343"/>
                </a:lnTo>
                <a:lnTo>
                  <a:pt x="567305" y="112306"/>
                </a:lnTo>
                <a:lnTo>
                  <a:pt x="592840" y="148250"/>
                </a:lnTo>
                <a:lnTo>
                  <a:pt x="611879" y="187610"/>
                </a:lnTo>
                <a:lnTo>
                  <a:pt x="623778" y="229821"/>
                </a:lnTo>
                <a:lnTo>
                  <a:pt x="627888" y="274320"/>
                </a:lnTo>
                <a:lnTo>
                  <a:pt x="623778" y="318818"/>
                </a:lnTo>
                <a:lnTo>
                  <a:pt x="611879" y="361029"/>
                </a:lnTo>
                <a:lnTo>
                  <a:pt x="592840" y="400389"/>
                </a:lnTo>
                <a:lnTo>
                  <a:pt x="567305" y="436333"/>
                </a:lnTo>
                <a:lnTo>
                  <a:pt x="535924" y="468296"/>
                </a:lnTo>
                <a:lnTo>
                  <a:pt x="499341" y="495714"/>
                </a:lnTo>
                <a:lnTo>
                  <a:pt x="458205" y="518022"/>
                </a:lnTo>
                <a:lnTo>
                  <a:pt x="413162" y="534655"/>
                </a:lnTo>
                <a:lnTo>
                  <a:pt x="364859" y="545049"/>
                </a:lnTo>
                <a:lnTo>
                  <a:pt x="313944" y="548639"/>
                </a:lnTo>
                <a:lnTo>
                  <a:pt x="263028" y="545049"/>
                </a:lnTo>
                <a:lnTo>
                  <a:pt x="214725" y="534655"/>
                </a:lnTo>
                <a:lnTo>
                  <a:pt x="169682" y="518022"/>
                </a:lnTo>
                <a:lnTo>
                  <a:pt x="128546" y="495714"/>
                </a:lnTo>
                <a:lnTo>
                  <a:pt x="91963" y="468296"/>
                </a:lnTo>
                <a:lnTo>
                  <a:pt x="60582" y="436333"/>
                </a:lnTo>
                <a:lnTo>
                  <a:pt x="35047" y="400389"/>
                </a:lnTo>
                <a:lnTo>
                  <a:pt x="16008" y="361029"/>
                </a:lnTo>
                <a:lnTo>
                  <a:pt x="4109" y="318818"/>
                </a:lnTo>
                <a:lnTo>
                  <a:pt x="0" y="274320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547861" y="2720466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23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892033" y="3355085"/>
            <a:ext cx="626745" cy="548640"/>
          </a:xfrm>
          <a:custGeom>
            <a:avLst/>
            <a:gdLst/>
            <a:ahLst/>
            <a:cxnLst/>
            <a:rect l="l" t="t" r="r" b="b"/>
            <a:pathLst>
              <a:path w="626745" h="548639">
                <a:moveTo>
                  <a:pt x="0" y="274319"/>
                </a:moveTo>
                <a:lnTo>
                  <a:pt x="4098" y="229821"/>
                </a:lnTo>
                <a:lnTo>
                  <a:pt x="15965" y="187610"/>
                </a:lnTo>
                <a:lnTo>
                  <a:pt x="34955" y="148250"/>
                </a:lnTo>
                <a:lnTo>
                  <a:pt x="60423" y="112306"/>
                </a:lnTo>
                <a:lnTo>
                  <a:pt x="91725" y="80343"/>
                </a:lnTo>
                <a:lnTo>
                  <a:pt x="128217" y="52925"/>
                </a:lnTo>
                <a:lnTo>
                  <a:pt x="169253" y="30617"/>
                </a:lnTo>
                <a:lnTo>
                  <a:pt x="214189" y="13984"/>
                </a:lnTo>
                <a:lnTo>
                  <a:pt x="262380" y="3590"/>
                </a:lnTo>
                <a:lnTo>
                  <a:pt x="313182" y="0"/>
                </a:lnTo>
                <a:lnTo>
                  <a:pt x="363983" y="3590"/>
                </a:lnTo>
                <a:lnTo>
                  <a:pt x="412174" y="13984"/>
                </a:lnTo>
                <a:lnTo>
                  <a:pt x="457110" y="30617"/>
                </a:lnTo>
                <a:lnTo>
                  <a:pt x="498146" y="52925"/>
                </a:lnTo>
                <a:lnTo>
                  <a:pt x="534638" y="80343"/>
                </a:lnTo>
                <a:lnTo>
                  <a:pt x="565940" y="112306"/>
                </a:lnTo>
                <a:lnTo>
                  <a:pt x="591408" y="148250"/>
                </a:lnTo>
                <a:lnTo>
                  <a:pt x="610398" y="187610"/>
                </a:lnTo>
                <a:lnTo>
                  <a:pt x="622265" y="229821"/>
                </a:lnTo>
                <a:lnTo>
                  <a:pt x="626364" y="274319"/>
                </a:lnTo>
                <a:lnTo>
                  <a:pt x="622265" y="318818"/>
                </a:lnTo>
                <a:lnTo>
                  <a:pt x="610398" y="361029"/>
                </a:lnTo>
                <a:lnTo>
                  <a:pt x="591408" y="400389"/>
                </a:lnTo>
                <a:lnTo>
                  <a:pt x="565940" y="436333"/>
                </a:lnTo>
                <a:lnTo>
                  <a:pt x="534638" y="468296"/>
                </a:lnTo>
                <a:lnTo>
                  <a:pt x="498146" y="495714"/>
                </a:lnTo>
                <a:lnTo>
                  <a:pt x="457110" y="518022"/>
                </a:lnTo>
                <a:lnTo>
                  <a:pt x="412174" y="534655"/>
                </a:lnTo>
                <a:lnTo>
                  <a:pt x="363983" y="545049"/>
                </a:lnTo>
                <a:lnTo>
                  <a:pt x="313182" y="548639"/>
                </a:lnTo>
                <a:lnTo>
                  <a:pt x="262380" y="545049"/>
                </a:lnTo>
                <a:lnTo>
                  <a:pt x="214189" y="534655"/>
                </a:lnTo>
                <a:lnTo>
                  <a:pt x="169253" y="518022"/>
                </a:lnTo>
                <a:lnTo>
                  <a:pt x="128217" y="495714"/>
                </a:lnTo>
                <a:lnTo>
                  <a:pt x="91725" y="468296"/>
                </a:lnTo>
                <a:lnTo>
                  <a:pt x="60423" y="436333"/>
                </a:lnTo>
                <a:lnTo>
                  <a:pt x="34955" y="400389"/>
                </a:lnTo>
                <a:lnTo>
                  <a:pt x="15965" y="361029"/>
                </a:lnTo>
                <a:lnTo>
                  <a:pt x="4098" y="318818"/>
                </a:lnTo>
                <a:lnTo>
                  <a:pt x="0" y="274319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135239" y="3466338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870442" y="3312414"/>
            <a:ext cx="628015" cy="548640"/>
          </a:xfrm>
          <a:custGeom>
            <a:avLst/>
            <a:gdLst/>
            <a:ahLst/>
            <a:cxnLst/>
            <a:rect l="l" t="t" r="r" b="b"/>
            <a:pathLst>
              <a:path w="628015" h="548639">
                <a:moveTo>
                  <a:pt x="0" y="274320"/>
                </a:moveTo>
                <a:lnTo>
                  <a:pt x="4109" y="229821"/>
                </a:lnTo>
                <a:lnTo>
                  <a:pt x="16008" y="187610"/>
                </a:lnTo>
                <a:lnTo>
                  <a:pt x="35047" y="148250"/>
                </a:lnTo>
                <a:lnTo>
                  <a:pt x="60582" y="112306"/>
                </a:lnTo>
                <a:lnTo>
                  <a:pt x="91963" y="80343"/>
                </a:lnTo>
                <a:lnTo>
                  <a:pt x="128546" y="52925"/>
                </a:lnTo>
                <a:lnTo>
                  <a:pt x="169682" y="30617"/>
                </a:lnTo>
                <a:lnTo>
                  <a:pt x="214725" y="13984"/>
                </a:lnTo>
                <a:lnTo>
                  <a:pt x="263028" y="3590"/>
                </a:lnTo>
                <a:lnTo>
                  <a:pt x="313943" y="0"/>
                </a:lnTo>
                <a:lnTo>
                  <a:pt x="364859" y="3590"/>
                </a:lnTo>
                <a:lnTo>
                  <a:pt x="413162" y="13984"/>
                </a:lnTo>
                <a:lnTo>
                  <a:pt x="458205" y="30617"/>
                </a:lnTo>
                <a:lnTo>
                  <a:pt x="499341" y="52925"/>
                </a:lnTo>
                <a:lnTo>
                  <a:pt x="535924" y="80343"/>
                </a:lnTo>
                <a:lnTo>
                  <a:pt x="567305" y="112306"/>
                </a:lnTo>
                <a:lnTo>
                  <a:pt x="592840" y="148250"/>
                </a:lnTo>
                <a:lnTo>
                  <a:pt x="611879" y="187610"/>
                </a:lnTo>
                <a:lnTo>
                  <a:pt x="623778" y="229821"/>
                </a:lnTo>
                <a:lnTo>
                  <a:pt x="627887" y="274320"/>
                </a:lnTo>
                <a:lnTo>
                  <a:pt x="623778" y="318818"/>
                </a:lnTo>
                <a:lnTo>
                  <a:pt x="611879" y="361029"/>
                </a:lnTo>
                <a:lnTo>
                  <a:pt x="592840" y="400389"/>
                </a:lnTo>
                <a:lnTo>
                  <a:pt x="567305" y="436333"/>
                </a:lnTo>
                <a:lnTo>
                  <a:pt x="535924" y="468296"/>
                </a:lnTo>
                <a:lnTo>
                  <a:pt x="499341" y="495714"/>
                </a:lnTo>
                <a:lnTo>
                  <a:pt x="458205" y="518022"/>
                </a:lnTo>
                <a:lnTo>
                  <a:pt x="413162" y="534655"/>
                </a:lnTo>
                <a:lnTo>
                  <a:pt x="364859" y="545049"/>
                </a:lnTo>
                <a:lnTo>
                  <a:pt x="313943" y="548640"/>
                </a:lnTo>
                <a:lnTo>
                  <a:pt x="263028" y="545049"/>
                </a:lnTo>
                <a:lnTo>
                  <a:pt x="214725" y="534655"/>
                </a:lnTo>
                <a:lnTo>
                  <a:pt x="169682" y="518022"/>
                </a:lnTo>
                <a:lnTo>
                  <a:pt x="128546" y="495714"/>
                </a:lnTo>
                <a:lnTo>
                  <a:pt x="91963" y="468296"/>
                </a:lnTo>
                <a:lnTo>
                  <a:pt x="60582" y="436333"/>
                </a:lnTo>
                <a:lnTo>
                  <a:pt x="35047" y="400389"/>
                </a:lnTo>
                <a:lnTo>
                  <a:pt x="16008" y="361029"/>
                </a:lnTo>
                <a:lnTo>
                  <a:pt x="4109" y="318818"/>
                </a:lnTo>
                <a:lnTo>
                  <a:pt x="0" y="274320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057258" y="3423666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34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376409" y="4036314"/>
            <a:ext cx="626745" cy="548640"/>
          </a:xfrm>
          <a:custGeom>
            <a:avLst/>
            <a:gdLst/>
            <a:ahLst/>
            <a:cxnLst/>
            <a:rect l="l" t="t" r="r" b="b"/>
            <a:pathLst>
              <a:path w="626745" h="548639">
                <a:moveTo>
                  <a:pt x="0" y="274319"/>
                </a:moveTo>
                <a:lnTo>
                  <a:pt x="4098" y="229821"/>
                </a:lnTo>
                <a:lnTo>
                  <a:pt x="15965" y="187610"/>
                </a:lnTo>
                <a:lnTo>
                  <a:pt x="34955" y="148250"/>
                </a:lnTo>
                <a:lnTo>
                  <a:pt x="60423" y="112306"/>
                </a:lnTo>
                <a:lnTo>
                  <a:pt x="91725" y="80343"/>
                </a:lnTo>
                <a:lnTo>
                  <a:pt x="128217" y="52925"/>
                </a:lnTo>
                <a:lnTo>
                  <a:pt x="169253" y="30617"/>
                </a:lnTo>
                <a:lnTo>
                  <a:pt x="214189" y="13984"/>
                </a:lnTo>
                <a:lnTo>
                  <a:pt x="262380" y="3590"/>
                </a:lnTo>
                <a:lnTo>
                  <a:pt x="313182" y="0"/>
                </a:lnTo>
                <a:lnTo>
                  <a:pt x="363983" y="3590"/>
                </a:lnTo>
                <a:lnTo>
                  <a:pt x="412174" y="13984"/>
                </a:lnTo>
                <a:lnTo>
                  <a:pt x="457110" y="30617"/>
                </a:lnTo>
                <a:lnTo>
                  <a:pt x="498146" y="52925"/>
                </a:lnTo>
                <a:lnTo>
                  <a:pt x="534638" y="80343"/>
                </a:lnTo>
                <a:lnTo>
                  <a:pt x="565940" y="112306"/>
                </a:lnTo>
                <a:lnTo>
                  <a:pt x="591408" y="148250"/>
                </a:lnTo>
                <a:lnTo>
                  <a:pt x="610398" y="187610"/>
                </a:lnTo>
                <a:lnTo>
                  <a:pt x="622265" y="229821"/>
                </a:lnTo>
                <a:lnTo>
                  <a:pt x="626364" y="274319"/>
                </a:lnTo>
                <a:lnTo>
                  <a:pt x="622265" y="318818"/>
                </a:lnTo>
                <a:lnTo>
                  <a:pt x="610398" y="361029"/>
                </a:lnTo>
                <a:lnTo>
                  <a:pt x="591408" y="400389"/>
                </a:lnTo>
                <a:lnTo>
                  <a:pt x="565940" y="436333"/>
                </a:lnTo>
                <a:lnTo>
                  <a:pt x="534638" y="468296"/>
                </a:lnTo>
                <a:lnTo>
                  <a:pt x="498146" y="495714"/>
                </a:lnTo>
                <a:lnTo>
                  <a:pt x="457110" y="518022"/>
                </a:lnTo>
                <a:lnTo>
                  <a:pt x="412174" y="534655"/>
                </a:lnTo>
                <a:lnTo>
                  <a:pt x="363983" y="545049"/>
                </a:lnTo>
                <a:lnTo>
                  <a:pt x="313182" y="548640"/>
                </a:lnTo>
                <a:lnTo>
                  <a:pt x="262380" y="545049"/>
                </a:lnTo>
                <a:lnTo>
                  <a:pt x="214189" y="534655"/>
                </a:lnTo>
                <a:lnTo>
                  <a:pt x="169253" y="518022"/>
                </a:lnTo>
                <a:lnTo>
                  <a:pt x="128217" y="495714"/>
                </a:lnTo>
                <a:lnTo>
                  <a:pt x="91725" y="468296"/>
                </a:lnTo>
                <a:lnTo>
                  <a:pt x="60423" y="436333"/>
                </a:lnTo>
                <a:lnTo>
                  <a:pt x="34955" y="400389"/>
                </a:lnTo>
                <a:lnTo>
                  <a:pt x="15965" y="361029"/>
                </a:lnTo>
                <a:lnTo>
                  <a:pt x="4098" y="318818"/>
                </a:lnTo>
                <a:lnTo>
                  <a:pt x="0" y="274319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562338" y="4146245"/>
            <a:ext cx="2546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56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361426" y="4126229"/>
            <a:ext cx="628015" cy="548640"/>
          </a:xfrm>
          <a:custGeom>
            <a:avLst/>
            <a:gdLst/>
            <a:ahLst/>
            <a:cxnLst/>
            <a:rect l="l" t="t" r="r" b="b"/>
            <a:pathLst>
              <a:path w="628015" h="548639">
                <a:moveTo>
                  <a:pt x="0" y="274320"/>
                </a:moveTo>
                <a:lnTo>
                  <a:pt x="4109" y="229821"/>
                </a:lnTo>
                <a:lnTo>
                  <a:pt x="16008" y="187610"/>
                </a:lnTo>
                <a:lnTo>
                  <a:pt x="35047" y="148250"/>
                </a:lnTo>
                <a:lnTo>
                  <a:pt x="60582" y="112306"/>
                </a:lnTo>
                <a:lnTo>
                  <a:pt x="91963" y="80343"/>
                </a:lnTo>
                <a:lnTo>
                  <a:pt x="128546" y="52925"/>
                </a:lnTo>
                <a:lnTo>
                  <a:pt x="169682" y="30617"/>
                </a:lnTo>
                <a:lnTo>
                  <a:pt x="214725" y="13984"/>
                </a:lnTo>
                <a:lnTo>
                  <a:pt x="263028" y="3590"/>
                </a:lnTo>
                <a:lnTo>
                  <a:pt x="313944" y="0"/>
                </a:lnTo>
                <a:lnTo>
                  <a:pt x="364859" y="3590"/>
                </a:lnTo>
                <a:lnTo>
                  <a:pt x="413162" y="13984"/>
                </a:lnTo>
                <a:lnTo>
                  <a:pt x="458205" y="30617"/>
                </a:lnTo>
                <a:lnTo>
                  <a:pt x="499341" y="52925"/>
                </a:lnTo>
                <a:lnTo>
                  <a:pt x="535924" y="80343"/>
                </a:lnTo>
                <a:lnTo>
                  <a:pt x="567305" y="112306"/>
                </a:lnTo>
                <a:lnTo>
                  <a:pt x="592840" y="148250"/>
                </a:lnTo>
                <a:lnTo>
                  <a:pt x="611879" y="187610"/>
                </a:lnTo>
                <a:lnTo>
                  <a:pt x="623778" y="229821"/>
                </a:lnTo>
                <a:lnTo>
                  <a:pt x="627888" y="274320"/>
                </a:lnTo>
                <a:lnTo>
                  <a:pt x="623778" y="318818"/>
                </a:lnTo>
                <a:lnTo>
                  <a:pt x="611879" y="361029"/>
                </a:lnTo>
                <a:lnTo>
                  <a:pt x="592840" y="400389"/>
                </a:lnTo>
                <a:lnTo>
                  <a:pt x="567305" y="436333"/>
                </a:lnTo>
                <a:lnTo>
                  <a:pt x="535924" y="468296"/>
                </a:lnTo>
                <a:lnTo>
                  <a:pt x="499341" y="495714"/>
                </a:lnTo>
                <a:lnTo>
                  <a:pt x="458205" y="518022"/>
                </a:lnTo>
                <a:lnTo>
                  <a:pt x="413162" y="534655"/>
                </a:lnTo>
                <a:lnTo>
                  <a:pt x="364859" y="545049"/>
                </a:lnTo>
                <a:lnTo>
                  <a:pt x="313944" y="548640"/>
                </a:lnTo>
                <a:lnTo>
                  <a:pt x="263028" y="545049"/>
                </a:lnTo>
                <a:lnTo>
                  <a:pt x="214725" y="534655"/>
                </a:lnTo>
                <a:lnTo>
                  <a:pt x="169682" y="518022"/>
                </a:lnTo>
                <a:lnTo>
                  <a:pt x="128546" y="495714"/>
                </a:lnTo>
                <a:lnTo>
                  <a:pt x="91963" y="468296"/>
                </a:lnTo>
                <a:lnTo>
                  <a:pt x="60582" y="436333"/>
                </a:lnTo>
                <a:lnTo>
                  <a:pt x="35047" y="400389"/>
                </a:lnTo>
                <a:lnTo>
                  <a:pt x="16008" y="361029"/>
                </a:lnTo>
                <a:lnTo>
                  <a:pt x="4109" y="318818"/>
                </a:lnTo>
                <a:lnTo>
                  <a:pt x="0" y="274320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605773" y="423748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9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999981" y="4880609"/>
            <a:ext cx="626745" cy="548640"/>
          </a:xfrm>
          <a:custGeom>
            <a:avLst/>
            <a:gdLst/>
            <a:ahLst/>
            <a:cxnLst/>
            <a:rect l="l" t="t" r="r" b="b"/>
            <a:pathLst>
              <a:path w="626745" h="548639">
                <a:moveTo>
                  <a:pt x="0" y="274319"/>
                </a:moveTo>
                <a:lnTo>
                  <a:pt x="4098" y="229821"/>
                </a:lnTo>
                <a:lnTo>
                  <a:pt x="15965" y="187610"/>
                </a:lnTo>
                <a:lnTo>
                  <a:pt x="34955" y="148250"/>
                </a:lnTo>
                <a:lnTo>
                  <a:pt x="60423" y="112306"/>
                </a:lnTo>
                <a:lnTo>
                  <a:pt x="91725" y="80343"/>
                </a:lnTo>
                <a:lnTo>
                  <a:pt x="128217" y="52925"/>
                </a:lnTo>
                <a:lnTo>
                  <a:pt x="169253" y="30617"/>
                </a:lnTo>
                <a:lnTo>
                  <a:pt x="214189" y="13984"/>
                </a:lnTo>
                <a:lnTo>
                  <a:pt x="262380" y="3590"/>
                </a:lnTo>
                <a:lnTo>
                  <a:pt x="313182" y="0"/>
                </a:lnTo>
                <a:lnTo>
                  <a:pt x="363983" y="3590"/>
                </a:lnTo>
                <a:lnTo>
                  <a:pt x="412174" y="13984"/>
                </a:lnTo>
                <a:lnTo>
                  <a:pt x="457110" y="30617"/>
                </a:lnTo>
                <a:lnTo>
                  <a:pt x="498146" y="52925"/>
                </a:lnTo>
                <a:lnTo>
                  <a:pt x="534638" y="80343"/>
                </a:lnTo>
                <a:lnTo>
                  <a:pt x="565940" y="112306"/>
                </a:lnTo>
                <a:lnTo>
                  <a:pt x="591408" y="148250"/>
                </a:lnTo>
                <a:lnTo>
                  <a:pt x="610398" y="187610"/>
                </a:lnTo>
                <a:lnTo>
                  <a:pt x="622265" y="229821"/>
                </a:lnTo>
                <a:lnTo>
                  <a:pt x="626364" y="274319"/>
                </a:lnTo>
                <a:lnTo>
                  <a:pt x="622265" y="318818"/>
                </a:lnTo>
                <a:lnTo>
                  <a:pt x="610398" y="361029"/>
                </a:lnTo>
                <a:lnTo>
                  <a:pt x="591408" y="400389"/>
                </a:lnTo>
                <a:lnTo>
                  <a:pt x="565940" y="436333"/>
                </a:lnTo>
                <a:lnTo>
                  <a:pt x="534638" y="468296"/>
                </a:lnTo>
                <a:lnTo>
                  <a:pt x="498146" y="495714"/>
                </a:lnTo>
                <a:lnTo>
                  <a:pt x="457110" y="518022"/>
                </a:lnTo>
                <a:lnTo>
                  <a:pt x="412174" y="534655"/>
                </a:lnTo>
                <a:lnTo>
                  <a:pt x="363983" y="545049"/>
                </a:lnTo>
                <a:lnTo>
                  <a:pt x="313182" y="548639"/>
                </a:lnTo>
                <a:lnTo>
                  <a:pt x="262380" y="545049"/>
                </a:lnTo>
                <a:lnTo>
                  <a:pt x="214189" y="534655"/>
                </a:lnTo>
                <a:lnTo>
                  <a:pt x="169253" y="518022"/>
                </a:lnTo>
                <a:lnTo>
                  <a:pt x="128217" y="495714"/>
                </a:lnTo>
                <a:lnTo>
                  <a:pt x="91725" y="468296"/>
                </a:lnTo>
                <a:lnTo>
                  <a:pt x="60423" y="436333"/>
                </a:lnTo>
                <a:lnTo>
                  <a:pt x="34955" y="400389"/>
                </a:lnTo>
                <a:lnTo>
                  <a:pt x="15965" y="361029"/>
                </a:lnTo>
                <a:lnTo>
                  <a:pt x="4098" y="318818"/>
                </a:lnTo>
                <a:lnTo>
                  <a:pt x="0" y="274319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185909" y="4992116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41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346442" y="4092702"/>
            <a:ext cx="628015" cy="548640"/>
          </a:xfrm>
          <a:custGeom>
            <a:avLst/>
            <a:gdLst/>
            <a:ahLst/>
            <a:cxnLst/>
            <a:rect l="l" t="t" r="r" b="b"/>
            <a:pathLst>
              <a:path w="628015" h="548639">
                <a:moveTo>
                  <a:pt x="0" y="274320"/>
                </a:moveTo>
                <a:lnTo>
                  <a:pt x="4109" y="229821"/>
                </a:lnTo>
                <a:lnTo>
                  <a:pt x="16008" y="187610"/>
                </a:lnTo>
                <a:lnTo>
                  <a:pt x="35047" y="148250"/>
                </a:lnTo>
                <a:lnTo>
                  <a:pt x="60582" y="112306"/>
                </a:lnTo>
                <a:lnTo>
                  <a:pt x="91963" y="80343"/>
                </a:lnTo>
                <a:lnTo>
                  <a:pt x="128546" y="52925"/>
                </a:lnTo>
                <a:lnTo>
                  <a:pt x="169682" y="30617"/>
                </a:lnTo>
                <a:lnTo>
                  <a:pt x="214725" y="13984"/>
                </a:lnTo>
                <a:lnTo>
                  <a:pt x="263028" y="3590"/>
                </a:lnTo>
                <a:lnTo>
                  <a:pt x="313943" y="0"/>
                </a:lnTo>
                <a:lnTo>
                  <a:pt x="364859" y="3590"/>
                </a:lnTo>
                <a:lnTo>
                  <a:pt x="413162" y="13984"/>
                </a:lnTo>
                <a:lnTo>
                  <a:pt x="458205" y="30617"/>
                </a:lnTo>
                <a:lnTo>
                  <a:pt x="499341" y="52925"/>
                </a:lnTo>
                <a:lnTo>
                  <a:pt x="535924" y="80343"/>
                </a:lnTo>
                <a:lnTo>
                  <a:pt x="567305" y="112306"/>
                </a:lnTo>
                <a:lnTo>
                  <a:pt x="592840" y="148250"/>
                </a:lnTo>
                <a:lnTo>
                  <a:pt x="611879" y="187610"/>
                </a:lnTo>
                <a:lnTo>
                  <a:pt x="623778" y="229821"/>
                </a:lnTo>
                <a:lnTo>
                  <a:pt x="627887" y="274320"/>
                </a:lnTo>
                <a:lnTo>
                  <a:pt x="623778" y="318818"/>
                </a:lnTo>
                <a:lnTo>
                  <a:pt x="611879" y="361029"/>
                </a:lnTo>
                <a:lnTo>
                  <a:pt x="592840" y="400389"/>
                </a:lnTo>
                <a:lnTo>
                  <a:pt x="567305" y="436333"/>
                </a:lnTo>
                <a:lnTo>
                  <a:pt x="535924" y="468296"/>
                </a:lnTo>
                <a:lnTo>
                  <a:pt x="499341" y="495714"/>
                </a:lnTo>
                <a:lnTo>
                  <a:pt x="458205" y="518022"/>
                </a:lnTo>
                <a:lnTo>
                  <a:pt x="413162" y="534655"/>
                </a:lnTo>
                <a:lnTo>
                  <a:pt x="364859" y="545049"/>
                </a:lnTo>
                <a:lnTo>
                  <a:pt x="313943" y="548640"/>
                </a:lnTo>
                <a:lnTo>
                  <a:pt x="263028" y="545049"/>
                </a:lnTo>
                <a:lnTo>
                  <a:pt x="214725" y="534655"/>
                </a:lnTo>
                <a:lnTo>
                  <a:pt x="169682" y="518022"/>
                </a:lnTo>
                <a:lnTo>
                  <a:pt x="128546" y="495714"/>
                </a:lnTo>
                <a:lnTo>
                  <a:pt x="91963" y="468296"/>
                </a:lnTo>
                <a:lnTo>
                  <a:pt x="60582" y="436333"/>
                </a:lnTo>
                <a:lnTo>
                  <a:pt x="35047" y="400389"/>
                </a:lnTo>
                <a:lnTo>
                  <a:pt x="16008" y="361029"/>
                </a:lnTo>
                <a:lnTo>
                  <a:pt x="4109" y="318818"/>
                </a:lnTo>
                <a:lnTo>
                  <a:pt x="0" y="274320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554594" y="4203572"/>
            <a:ext cx="213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Trebuchet MS"/>
                <a:cs typeface="Trebuchet MS"/>
              </a:rPr>
              <a:t>-</a:t>
            </a:r>
            <a:r>
              <a:rPr sz="1800" spc="-45" dirty="0"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892033" y="4880609"/>
            <a:ext cx="626745" cy="548640"/>
          </a:xfrm>
          <a:custGeom>
            <a:avLst/>
            <a:gdLst/>
            <a:ahLst/>
            <a:cxnLst/>
            <a:rect l="l" t="t" r="r" b="b"/>
            <a:pathLst>
              <a:path w="626745" h="548639">
                <a:moveTo>
                  <a:pt x="0" y="274319"/>
                </a:moveTo>
                <a:lnTo>
                  <a:pt x="4098" y="229821"/>
                </a:lnTo>
                <a:lnTo>
                  <a:pt x="15965" y="187610"/>
                </a:lnTo>
                <a:lnTo>
                  <a:pt x="34955" y="148250"/>
                </a:lnTo>
                <a:lnTo>
                  <a:pt x="60423" y="112306"/>
                </a:lnTo>
                <a:lnTo>
                  <a:pt x="91725" y="80343"/>
                </a:lnTo>
                <a:lnTo>
                  <a:pt x="128217" y="52925"/>
                </a:lnTo>
                <a:lnTo>
                  <a:pt x="169253" y="30617"/>
                </a:lnTo>
                <a:lnTo>
                  <a:pt x="214189" y="13984"/>
                </a:lnTo>
                <a:lnTo>
                  <a:pt x="262380" y="3590"/>
                </a:lnTo>
                <a:lnTo>
                  <a:pt x="313182" y="0"/>
                </a:lnTo>
                <a:lnTo>
                  <a:pt x="363983" y="3590"/>
                </a:lnTo>
                <a:lnTo>
                  <a:pt x="412174" y="13984"/>
                </a:lnTo>
                <a:lnTo>
                  <a:pt x="457110" y="30617"/>
                </a:lnTo>
                <a:lnTo>
                  <a:pt x="498146" y="52925"/>
                </a:lnTo>
                <a:lnTo>
                  <a:pt x="534638" y="80343"/>
                </a:lnTo>
                <a:lnTo>
                  <a:pt x="565940" y="112306"/>
                </a:lnTo>
                <a:lnTo>
                  <a:pt x="591408" y="148250"/>
                </a:lnTo>
                <a:lnTo>
                  <a:pt x="610398" y="187610"/>
                </a:lnTo>
                <a:lnTo>
                  <a:pt x="622265" y="229821"/>
                </a:lnTo>
                <a:lnTo>
                  <a:pt x="626364" y="274319"/>
                </a:lnTo>
                <a:lnTo>
                  <a:pt x="622265" y="318818"/>
                </a:lnTo>
                <a:lnTo>
                  <a:pt x="610398" y="361029"/>
                </a:lnTo>
                <a:lnTo>
                  <a:pt x="591408" y="400389"/>
                </a:lnTo>
                <a:lnTo>
                  <a:pt x="565940" y="436333"/>
                </a:lnTo>
                <a:lnTo>
                  <a:pt x="534638" y="468296"/>
                </a:lnTo>
                <a:lnTo>
                  <a:pt x="498146" y="495714"/>
                </a:lnTo>
                <a:lnTo>
                  <a:pt x="457110" y="518022"/>
                </a:lnTo>
                <a:lnTo>
                  <a:pt x="412174" y="534655"/>
                </a:lnTo>
                <a:lnTo>
                  <a:pt x="363983" y="545049"/>
                </a:lnTo>
                <a:lnTo>
                  <a:pt x="313182" y="548639"/>
                </a:lnTo>
                <a:lnTo>
                  <a:pt x="262380" y="545049"/>
                </a:lnTo>
                <a:lnTo>
                  <a:pt x="214189" y="534655"/>
                </a:lnTo>
                <a:lnTo>
                  <a:pt x="169253" y="518022"/>
                </a:lnTo>
                <a:lnTo>
                  <a:pt x="128217" y="495714"/>
                </a:lnTo>
                <a:lnTo>
                  <a:pt x="91725" y="468296"/>
                </a:lnTo>
                <a:lnTo>
                  <a:pt x="60423" y="436333"/>
                </a:lnTo>
                <a:lnTo>
                  <a:pt x="34955" y="400389"/>
                </a:lnTo>
                <a:lnTo>
                  <a:pt x="15965" y="361029"/>
                </a:lnTo>
                <a:lnTo>
                  <a:pt x="4098" y="318818"/>
                </a:lnTo>
                <a:lnTo>
                  <a:pt x="0" y="274319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135239" y="4992116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8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932669" y="4882134"/>
            <a:ext cx="626745" cy="548640"/>
          </a:xfrm>
          <a:custGeom>
            <a:avLst/>
            <a:gdLst/>
            <a:ahLst/>
            <a:cxnLst/>
            <a:rect l="l" t="t" r="r" b="b"/>
            <a:pathLst>
              <a:path w="626745" h="548639">
                <a:moveTo>
                  <a:pt x="0" y="274320"/>
                </a:moveTo>
                <a:lnTo>
                  <a:pt x="4098" y="229821"/>
                </a:lnTo>
                <a:lnTo>
                  <a:pt x="15965" y="187610"/>
                </a:lnTo>
                <a:lnTo>
                  <a:pt x="34955" y="148250"/>
                </a:lnTo>
                <a:lnTo>
                  <a:pt x="60423" y="112306"/>
                </a:lnTo>
                <a:lnTo>
                  <a:pt x="91725" y="80343"/>
                </a:lnTo>
                <a:lnTo>
                  <a:pt x="128217" y="52925"/>
                </a:lnTo>
                <a:lnTo>
                  <a:pt x="169253" y="30617"/>
                </a:lnTo>
                <a:lnTo>
                  <a:pt x="214189" y="13984"/>
                </a:lnTo>
                <a:lnTo>
                  <a:pt x="262380" y="3590"/>
                </a:lnTo>
                <a:lnTo>
                  <a:pt x="313181" y="0"/>
                </a:lnTo>
                <a:lnTo>
                  <a:pt x="363983" y="3590"/>
                </a:lnTo>
                <a:lnTo>
                  <a:pt x="412174" y="13984"/>
                </a:lnTo>
                <a:lnTo>
                  <a:pt x="457110" y="30617"/>
                </a:lnTo>
                <a:lnTo>
                  <a:pt x="498146" y="52925"/>
                </a:lnTo>
                <a:lnTo>
                  <a:pt x="534638" y="80343"/>
                </a:lnTo>
                <a:lnTo>
                  <a:pt x="565940" y="112306"/>
                </a:lnTo>
                <a:lnTo>
                  <a:pt x="591408" y="148250"/>
                </a:lnTo>
                <a:lnTo>
                  <a:pt x="610398" y="187610"/>
                </a:lnTo>
                <a:lnTo>
                  <a:pt x="622265" y="229821"/>
                </a:lnTo>
                <a:lnTo>
                  <a:pt x="626363" y="274320"/>
                </a:lnTo>
                <a:lnTo>
                  <a:pt x="622265" y="318818"/>
                </a:lnTo>
                <a:lnTo>
                  <a:pt x="610398" y="361029"/>
                </a:lnTo>
                <a:lnTo>
                  <a:pt x="591408" y="400389"/>
                </a:lnTo>
                <a:lnTo>
                  <a:pt x="565940" y="436333"/>
                </a:lnTo>
                <a:lnTo>
                  <a:pt x="534638" y="468296"/>
                </a:lnTo>
                <a:lnTo>
                  <a:pt x="498146" y="495714"/>
                </a:lnTo>
                <a:lnTo>
                  <a:pt x="457110" y="518022"/>
                </a:lnTo>
                <a:lnTo>
                  <a:pt x="412174" y="534655"/>
                </a:lnTo>
                <a:lnTo>
                  <a:pt x="363983" y="545049"/>
                </a:lnTo>
                <a:lnTo>
                  <a:pt x="313181" y="548640"/>
                </a:lnTo>
                <a:lnTo>
                  <a:pt x="262380" y="545049"/>
                </a:lnTo>
                <a:lnTo>
                  <a:pt x="214189" y="534655"/>
                </a:lnTo>
                <a:lnTo>
                  <a:pt x="169253" y="518022"/>
                </a:lnTo>
                <a:lnTo>
                  <a:pt x="128217" y="495714"/>
                </a:lnTo>
                <a:lnTo>
                  <a:pt x="91725" y="468296"/>
                </a:lnTo>
                <a:lnTo>
                  <a:pt x="60423" y="436333"/>
                </a:lnTo>
                <a:lnTo>
                  <a:pt x="34955" y="400389"/>
                </a:lnTo>
                <a:lnTo>
                  <a:pt x="15965" y="361029"/>
                </a:lnTo>
                <a:lnTo>
                  <a:pt x="4098" y="318818"/>
                </a:lnTo>
                <a:lnTo>
                  <a:pt x="0" y="274320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0118217" y="4993894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73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802880" y="3083432"/>
            <a:ext cx="2304415" cy="1837055"/>
            <a:chOff x="7802880" y="3083432"/>
            <a:chExt cx="2304415" cy="1837055"/>
          </a:xfrm>
        </p:grpSpPr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97620" y="3083559"/>
              <a:ext cx="196214" cy="24180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802880" y="3083432"/>
              <a:ext cx="2304415" cy="1837055"/>
            </a:xfrm>
            <a:custGeom>
              <a:avLst/>
              <a:gdLst/>
              <a:ahLst/>
              <a:cxnLst/>
              <a:rect l="l" t="t" r="r" b="b"/>
              <a:pathLst>
                <a:path w="2304415" h="1837054">
                  <a:moveTo>
                    <a:pt x="219075" y="764286"/>
                  </a:moveTo>
                  <a:lnTo>
                    <a:pt x="218567" y="760222"/>
                  </a:lnTo>
                  <a:lnTo>
                    <a:pt x="215773" y="758063"/>
                  </a:lnTo>
                  <a:lnTo>
                    <a:pt x="212979" y="756031"/>
                  </a:lnTo>
                  <a:lnTo>
                    <a:pt x="209042" y="756539"/>
                  </a:lnTo>
                  <a:lnTo>
                    <a:pt x="206883" y="759206"/>
                  </a:lnTo>
                  <a:lnTo>
                    <a:pt x="41567" y="972921"/>
                  </a:lnTo>
                  <a:lnTo>
                    <a:pt x="16510" y="953516"/>
                  </a:lnTo>
                  <a:lnTo>
                    <a:pt x="0" y="1037082"/>
                  </a:lnTo>
                  <a:lnTo>
                    <a:pt x="76708" y="1000125"/>
                  </a:lnTo>
                  <a:lnTo>
                    <a:pt x="68834" y="994029"/>
                  </a:lnTo>
                  <a:lnTo>
                    <a:pt x="51638" y="980732"/>
                  </a:lnTo>
                  <a:lnTo>
                    <a:pt x="219075" y="764286"/>
                  </a:lnTo>
                  <a:close/>
                </a:path>
                <a:path w="2304415" h="1837054">
                  <a:moveTo>
                    <a:pt x="665988" y="6477"/>
                  </a:moveTo>
                  <a:lnTo>
                    <a:pt x="664464" y="2794"/>
                  </a:lnTo>
                  <a:lnTo>
                    <a:pt x="661289" y="1397"/>
                  </a:lnTo>
                  <a:lnTo>
                    <a:pt x="657987" y="0"/>
                  </a:lnTo>
                  <a:lnTo>
                    <a:pt x="654304" y="1524"/>
                  </a:lnTo>
                  <a:lnTo>
                    <a:pt x="652907" y="4699"/>
                  </a:lnTo>
                  <a:lnTo>
                    <a:pt x="559244" y="222021"/>
                  </a:lnTo>
                  <a:lnTo>
                    <a:pt x="530098" y="209423"/>
                  </a:lnTo>
                  <a:lnTo>
                    <a:pt x="534924" y="294513"/>
                  </a:lnTo>
                  <a:lnTo>
                    <a:pt x="595541" y="243459"/>
                  </a:lnTo>
                  <a:lnTo>
                    <a:pt x="600075" y="239649"/>
                  </a:lnTo>
                  <a:lnTo>
                    <a:pt x="570903" y="227050"/>
                  </a:lnTo>
                  <a:lnTo>
                    <a:pt x="664591" y="9779"/>
                  </a:lnTo>
                  <a:lnTo>
                    <a:pt x="665988" y="6477"/>
                  </a:lnTo>
                  <a:close/>
                </a:path>
                <a:path w="2304415" h="1837054">
                  <a:moveTo>
                    <a:pt x="686943" y="1508379"/>
                  </a:moveTo>
                  <a:lnTo>
                    <a:pt x="686689" y="1504315"/>
                  </a:lnTo>
                  <a:lnTo>
                    <a:pt x="681355" y="1499743"/>
                  </a:lnTo>
                  <a:lnTo>
                    <a:pt x="677418" y="1499997"/>
                  </a:lnTo>
                  <a:lnTo>
                    <a:pt x="675132" y="1502664"/>
                  </a:lnTo>
                  <a:lnTo>
                    <a:pt x="476440" y="1731340"/>
                  </a:lnTo>
                  <a:lnTo>
                    <a:pt x="452501" y="1710563"/>
                  </a:lnTo>
                  <a:lnTo>
                    <a:pt x="431292" y="1793113"/>
                  </a:lnTo>
                  <a:lnTo>
                    <a:pt x="510032" y="1760474"/>
                  </a:lnTo>
                  <a:lnTo>
                    <a:pt x="500507" y="1752219"/>
                  </a:lnTo>
                  <a:lnTo>
                    <a:pt x="486092" y="1739722"/>
                  </a:lnTo>
                  <a:lnTo>
                    <a:pt x="684657" y="1511046"/>
                  </a:lnTo>
                  <a:lnTo>
                    <a:pt x="686943" y="1508379"/>
                  </a:lnTo>
                  <a:close/>
                </a:path>
                <a:path w="2304415" h="1837054">
                  <a:moveTo>
                    <a:pt x="879475" y="1055243"/>
                  </a:moveTo>
                  <a:lnTo>
                    <a:pt x="869924" y="1013333"/>
                  </a:lnTo>
                  <a:lnTo>
                    <a:pt x="860552" y="972185"/>
                  </a:lnTo>
                  <a:lnTo>
                    <a:pt x="836079" y="992327"/>
                  </a:lnTo>
                  <a:lnTo>
                    <a:pt x="635889" y="748411"/>
                  </a:lnTo>
                  <a:lnTo>
                    <a:pt x="633603" y="745744"/>
                  </a:lnTo>
                  <a:lnTo>
                    <a:pt x="629666" y="745363"/>
                  </a:lnTo>
                  <a:lnTo>
                    <a:pt x="626872" y="747522"/>
                  </a:lnTo>
                  <a:lnTo>
                    <a:pt x="624205" y="749808"/>
                  </a:lnTo>
                  <a:lnTo>
                    <a:pt x="623824" y="753745"/>
                  </a:lnTo>
                  <a:lnTo>
                    <a:pt x="625983" y="756539"/>
                  </a:lnTo>
                  <a:lnTo>
                    <a:pt x="826249" y="1000417"/>
                  </a:lnTo>
                  <a:lnTo>
                    <a:pt x="801751" y="1020572"/>
                  </a:lnTo>
                  <a:lnTo>
                    <a:pt x="879475" y="1055243"/>
                  </a:lnTo>
                  <a:close/>
                </a:path>
                <a:path w="2304415" h="1837054">
                  <a:moveTo>
                    <a:pt x="1772158" y="956691"/>
                  </a:moveTo>
                  <a:lnTo>
                    <a:pt x="1766836" y="910717"/>
                  </a:lnTo>
                  <a:lnTo>
                    <a:pt x="1762379" y="872109"/>
                  </a:lnTo>
                  <a:lnTo>
                    <a:pt x="1735785" y="889482"/>
                  </a:lnTo>
                  <a:lnTo>
                    <a:pt x="1614297" y="703453"/>
                  </a:lnTo>
                  <a:lnTo>
                    <a:pt x="1610360" y="702564"/>
                  </a:lnTo>
                  <a:lnTo>
                    <a:pt x="1604518" y="706374"/>
                  </a:lnTo>
                  <a:lnTo>
                    <a:pt x="1603629" y="710311"/>
                  </a:lnTo>
                  <a:lnTo>
                    <a:pt x="1725193" y="896404"/>
                  </a:lnTo>
                  <a:lnTo>
                    <a:pt x="1698625" y="913765"/>
                  </a:lnTo>
                  <a:lnTo>
                    <a:pt x="1772158" y="956691"/>
                  </a:lnTo>
                  <a:close/>
                </a:path>
                <a:path w="2304415" h="1837054">
                  <a:moveTo>
                    <a:pt x="1797431" y="1458722"/>
                  </a:moveTo>
                  <a:lnTo>
                    <a:pt x="1795907" y="1455039"/>
                  </a:lnTo>
                  <a:lnTo>
                    <a:pt x="1792605" y="1453769"/>
                  </a:lnTo>
                  <a:lnTo>
                    <a:pt x="1789430" y="1452372"/>
                  </a:lnTo>
                  <a:lnTo>
                    <a:pt x="1785620" y="1453896"/>
                  </a:lnTo>
                  <a:lnTo>
                    <a:pt x="1784350" y="1457198"/>
                  </a:lnTo>
                  <a:lnTo>
                    <a:pt x="1658391" y="1763649"/>
                  </a:lnTo>
                  <a:lnTo>
                    <a:pt x="1629029" y="1751584"/>
                  </a:lnTo>
                  <a:lnTo>
                    <a:pt x="1635252" y="1836547"/>
                  </a:lnTo>
                  <a:lnTo>
                    <a:pt x="1694408" y="1784985"/>
                  </a:lnTo>
                  <a:lnTo>
                    <a:pt x="1699514" y="1780540"/>
                  </a:lnTo>
                  <a:lnTo>
                    <a:pt x="1670088" y="1768462"/>
                  </a:lnTo>
                  <a:lnTo>
                    <a:pt x="1796034" y="1462024"/>
                  </a:lnTo>
                  <a:lnTo>
                    <a:pt x="1797431" y="1458722"/>
                  </a:lnTo>
                  <a:close/>
                </a:path>
                <a:path w="2304415" h="1837054">
                  <a:moveTo>
                    <a:pt x="2304034" y="1796923"/>
                  </a:moveTo>
                  <a:lnTo>
                    <a:pt x="2303221" y="1747901"/>
                  </a:lnTo>
                  <a:lnTo>
                    <a:pt x="2302637" y="1711706"/>
                  </a:lnTo>
                  <a:lnTo>
                    <a:pt x="2274379" y="1726425"/>
                  </a:lnTo>
                  <a:lnTo>
                    <a:pt x="2113280" y="1417066"/>
                  </a:lnTo>
                  <a:lnTo>
                    <a:pt x="2111756" y="1413891"/>
                  </a:lnTo>
                  <a:lnTo>
                    <a:pt x="2107819" y="1412748"/>
                  </a:lnTo>
                  <a:lnTo>
                    <a:pt x="2104771" y="1414399"/>
                  </a:lnTo>
                  <a:lnTo>
                    <a:pt x="2101596" y="1415923"/>
                  </a:lnTo>
                  <a:lnTo>
                    <a:pt x="2100453" y="1419860"/>
                  </a:lnTo>
                  <a:lnTo>
                    <a:pt x="2102104" y="1422908"/>
                  </a:lnTo>
                  <a:lnTo>
                    <a:pt x="2263190" y="1732241"/>
                  </a:lnTo>
                  <a:lnTo>
                    <a:pt x="2235073" y="1746885"/>
                  </a:lnTo>
                  <a:lnTo>
                    <a:pt x="2304034" y="1796923"/>
                  </a:lnTo>
                  <a:close/>
                </a:path>
              </a:pathLst>
            </a:custGeom>
            <a:solidFill>
              <a:srgbClr val="4512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  <a:tabLst>
                <a:tab pos="3427729" algn="l"/>
              </a:tabLst>
            </a:pPr>
            <a:r>
              <a:rPr sz="2800" spc="-25" dirty="0">
                <a:solidFill>
                  <a:srgbClr val="FFFFFF"/>
                </a:solidFill>
              </a:rPr>
              <a:t>R</a:t>
            </a:r>
            <a:r>
              <a:rPr sz="2800" spc="-20" dirty="0">
                <a:solidFill>
                  <a:srgbClr val="FFFFFF"/>
                </a:solidFill>
              </a:rPr>
              <a:t>E</a:t>
            </a:r>
            <a:r>
              <a:rPr sz="2800" spc="80" dirty="0">
                <a:solidFill>
                  <a:srgbClr val="FFFFFF"/>
                </a:solidFill>
              </a:rPr>
              <a:t>AL</a:t>
            </a:r>
            <a:r>
              <a:rPr sz="2800" spc="-430" dirty="0">
                <a:solidFill>
                  <a:srgbClr val="FFFFFF"/>
                </a:solidFill>
              </a:rPr>
              <a:t> </a:t>
            </a:r>
            <a:r>
              <a:rPr sz="2800" spc="415" dirty="0">
                <a:solidFill>
                  <a:srgbClr val="FFFFFF"/>
                </a:solidFill>
              </a:rPr>
              <a:t>W</a:t>
            </a:r>
            <a:r>
              <a:rPr sz="2800" spc="190" dirty="0">
                <a:solidFill>
                  <a:srgbClr val="FFFFFF"/>
                </a:solidFill>
              </a:rPr>
              <a:t>ORL</a:t>
            </a:r>
            <a:r>
              <a:rPr sz="2800" spc="204" dirty="0">
                <a:solidFill>
                  <a:srgbClr val="FFFFFF"/>
                </a:solidFill>
              </a:rPr>
              <a:t>D</a:t>
            </a:r>
            <a:r>
              <a:rPr sz="2800" spc="-420" dirty="0">
                <a:solidFill>
                  <a:srgbClr val="FFFFFF"/>
                </a:solidFill>
              </a:rPr>
              <a:t> </a:t>
            </a:r>
            <a:r>
              <a:rPr sz="2800" spc="5" dirty="0">
                <a:solidFill>
                  <a:srgbClr val="FFFFFF"/>
                </a:solidFill>
              </a:rPr>
              <a:t>TR</a:t>
            </a:r>
            <a:r>
              <a:rPr sz="2800" spc="10" dirty="0">
                <a:solidFill>
                  <a:srgbClr val="FFFFFF"/>
                </a:solidFill>
              </a:rPr>
              <a:t>E</a:t>
            </a:r>
            <a:r>
              <a:rPr sz="2800" spc="-105" dirty="0">
                <a:solidFill>
                  <a:srgbClr val="FFFFFF"/>
                </a:solidFill>
              </a:rPr>
              <a:t>E</a:t>
            </a:r>
            <a:r>
              <a:rPr sz="2800" dirty="0">
                <a:solidFill>
                  <a:srgbClr val="FFFFFF"/>
                </a:solidFill>
              </a:rPr>
              <a:t>	</a:t>
            </a:r>
            <a:r>
              <a:rPr sz="2800" spc="-105" dirty="0">
                <a:solidFill>
                  <a:srgbClr val="FFFFFF"/>
                </a:solidFill>
              </a:rPr>
              <a:t>vs</a:t>
            </a:r>
            <a:r>
              <a:rPr sz="2800" spc="-420" dirty="0">
                <a:solidFill>
                  <a:srgbClr val="FFFFFF"/>
                </a:solidFill>
              </a:rPr>
              <a:t> </a:t>
            </a:r>
            <a:r>
              <a:rPr sz="2800" spc="60" dirty="0">
                <a:solidFill>
                  <a:srgbClr val="FFFFFF"/>
                </a:solidFill>
              </a:rPr>
              <a:t>T</a:t>
            </a:r>
            <a:r>
              <a:rPr sz="2800" spc="65" dirty="0">
                <a:solidFill>
                  <a:srgbClr val="FFFFFF"/>
                </a:solidFill>
              </a:rPr>
              <a:t>R</a:t>
            </a:r>
            <a:r>
              <a:rPr sz="2800" spc="-100" dirty="0">
                <a:solidFill>
                  <a:srgbClr val="FFFFFF"/>
                </a:solidFill>
              </a:rPr>
              <a:t>E</a:t>
            </a:r>
            <a:r>
              <a:rPr sz="2800" spc="-105" dirty="0">
                <a:solidFill>
                  <a:srgbClr val="FFFFFF"/>
                </a:solidFill>
              </a:rPr>
              <a:t>E</a:t>
            </a:r>
            <a:r>
              <a:rPr sz="2800" spc="-85" dirty="0">
                <a:solidFill>
                  <a:srgbClr val="FFFFFF"/>
                </a:solidFill>
              </a:rPr>
              <a:t> </a:t>
            </a:r>
            <a:r>
              <a:rPr sz="2800" spc="220" dirty="0">
                <a:solidFill>
                  <a:srgbClr val="FFFFFF"/>
                </a:solidFill>
              </a:rPr>
              <a:t>D</a:t>
            </a:r>
            <a:r>
              <a:rPr sz="2800" spc="-70" dirty="0">
                <a:solidFill>
                  <a:srgbClr val="FFFFFF"/>
                </a:solidFill>
              </a:rPr>
              <a:t>A</a:t>
            </a:r>
            <a:r>
              <a:rPr sz="2800" spc="-215" dirty="0">
                <a:solidFill>
                  <a:srgbClr val="FFFFFF"/>
                </a:solidFill>
              </a:rPr>
              <a:t>T</a:t>
            </a:r>
            <a:r>
              <a:rPr sz="2800" spc="210" dirty="0">
                <a:solidFill>
                  <a:srgbClr val="FFFFFF"/>
                </a:solidFill>
              </a:rPr>
              <a:t>A</a:t>
            </a:r>
            <a:r>
              <a:rPr sz="2800" spc="-75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S</a:t>
            </a:r>
            <a:r>
              <a:rPr sz="2800" dirty="0">
                <a:solidFill>
                  <a:srgbClr val="FFFFFF"/>
                </a:solidFill>
              </a:rPr>
              <a:t>T</a:t>
            </a:r>
            <a:r>
              <a:rPr sz="2800" spc="-25" dirty="0">
                <a:solidFill>
                  <a:srgbClr val="FFFFFF"/>
                </a:solidFill>
              </a:rPr>
              <a:t>R</a:t>
            </a:r>
            <a:r>
              <a:rPr sz="2800" spc="180" dirty="0">
                <a:solidFill>
                  <a:srgbClr val="FFFFFF"/>
                </a:solidFill>
              </a:rPr>
              <a:t>UC</a:t>
            </a:r>
            <a:r>
              <a:rPr sz="2800" spc="170" dirty="0">
                <a:solidFill>
                  <a:srgbClr val="FFFFFF"/>
                </a:solidFill>
              </a:rPr>
              <a:t>T</a:t>
            </a:r>
            <a:r>
              <a:rPr sz="2800" spc="114" dirty="0">
                <a:solidFill>
                  <a:srgbClr val="FFFFFF"/>
                </a:solidFill>
              </a:rPr>
              <a:t>U</a:t>
            </a:r>
            <a:r>
              <a:rPr sz="2800" spc="110" dirty="0">
                <a:solidFill>
                  <a:srgbClr val="FFFFFF"/>
                </a:solidFill>
              </a:rPr>
              <a:t>R</a:t>
            </a:r>
            <a:r>
              <a:rPr sz="2800" spc="-105" dirty="0">
                <a:solidFill>
                  <a:srgbClr val="FFFFFF"/>
                </a:solidFill>
              </a:rPr>
              <a:t>E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7148" y="2788853"/>
            <a:ext cx="4202484" cy="211206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0561" y="2861569"/>
            <a:ext cx="4239212" cy="21754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/>
              <a:t>DATA</a:t>
            </a:r>
            <a:r>
              <a:rPr spc="-40" dirty="0"/>
              <a:t> </a:t>
            </a:r>
            <a:r>
              <a:rPr spc="20" dirty="0"/>
              <a:t>STRUCTURE</a:t>
            </a:r>
            <a:r>
              <a:rPr spc="-40" dirty="0"/>
              <a:t> </a:t>
            </a:r>
            <a:r>
              <a:rPr spc="105" dirty="0"/>
              <a:t>AND</a:t>
            </a:r>
            <a:r>
              <a:rPr spc="-35" dirty="0"/>
              <a:t> </a:t>
            </a:r>
            <a:r>
              <a:rPr spc="40" dirty="0"/>
              <a:t>ALGORITHM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8852" y="6062436"/>
            <a:ext cx="168910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z="900" spc="-25" dirty="0">
                <a:solidFill>
                  <a:srgbClr val="903062"/>
                </a:solidFill>
                <a:latin typeface="Trebuchet MS"/>
                <a:cs typeface="Trebuchet MS"/>
              </a:rPr>
              <a:t>4</a:t>
            </a:fld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</a:rPr>
              <a:t>BST</a:t>
            </a:r>
            <a:r>
              <a:rPr sz="2800" spc="-70" dirty="0">
                <a:solidFill>
                  <a:srgbClr val="FFFFFF"/>
                </a:solidFill>
              </a:rPr>
              <a:t> </a:t>
            </a:r>
            <a:r>
              <a:rPr sz="2800" spc="-35" dirty="0">
                <a:solidFill>
                  <a:srgbClr val="FFFFFF"/>
                </a:solidFill>
              </a:rPr>
              <a:t>IMPL</a:t>
            </a:r>
            <a:r>
              <a:rPr sz="2800" spc="-30" dirty="0">
                <a:solidFill>
                  <a:srgbClr val="FFFFFF"/>
                </a:solidFill>
              </a:rPr>
              <a:t>E</a:t>
            </a:r>
            <a:r>
              <a:rPr sz="2800" spc="160" dirty="0">
                <a:solidFill>
                  <a:srgbClr val="FFFFFF"/>
                </a:solidFill>
              </a:rPr>
              <a:t>MEN</a:t>
            </a:r>
            <a:r>
              <a:rPr sz="2800" spc="-204" dirty="0">
                <a:solidFill>
                  <a:srgbClr val="FFFFFF"/>
                </a:solidFill>
              </a:rPr>
              <a:t>T</a:t>
            </a:r>
            <a:r>
              <a:rPr sz="2800" spc="-70" dirty="0">
                <a:solidFill>
                  <a:srgbClr val="FFFFFF"/>
                </a:solidFill>
              </a:rPr>
              <a:t>A</a:t>
            </a:r>
            <a:r>
              <a:rPr sz="2800" spc="195" dirty="0">
                <a:solidFill>
                  <a:srgbClr val="FFFFFF"/>
                </a:solidFill>
              </a:rPr>
              <a:t>TION</a:t>
            </a:r>
            <a:r>
              <a:rPr sz="2800" spc="-70" dirty="0">
                <a:solidFill>
                  <a:srgbClr val="FFFFFF"/>
                </a:solidFill>
              </a:rPr>
              <a:t> </a:t>
            </a:r>
            <a:r>
              <a:rPr sz="2800" spc="114" dirty="0">
                <a:solidFill>
                  <a:srgbClr val="FFFFFF"/>
                </a:solidFill>
              </a:rPr>
              <a:t>USING</a:t>
            </a:r>
            <a:r>
              <a:rPr sz="2800" spc="-325" dirty="0">
                <a:solidFill>
                  <a:srgbClr val="FFFFFF"/>
                </a:solidFill>
              </a:rPr>
              <a:t> </a:t>
            </a:r>
            <a:r>
              <a:rPr sz="2800" spc="110" dirty="0">
                <a:solidFill>
                  <a:srgbClr val="FFFFFF"/>
                </a:solidFill>
              </a:rPr>
              <a:t>ARR</a:t>
            </a:r>
            <a:r>
              <a:rPr sz="2800" spc="-110" dirty="0">
                <a:solidFill>
                  <a:srgbClr val="FFFFFF"/>
                </a:solidFill>
              </a:rPr>
              <a:t>A</a:t>
            </a:r>
            <a:r>
              <a:rPr sz="2800" spc="90" dirty="0">
                <a:solidFill>
                  <a:srgbClr val="FFFFFF"/>
                </a:solidFill>
              </a:rPr>
              <a:t>Y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21893" y="1951735"/>
            <a:ext cx="10710545" cy="1254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189230" indent="-306705">
              <a:lnSpc>
                <a:spcPct val="100000"/>
              </a:lnSpc>
              <a:spcBef>
                <a:spcPts val="10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56870" algn="l"/>
                <a:tab pos="357505" algn="l"/>
              </a:tabLst>
            </a:pPr>
            <a:r>
              <a:rPr sz="1800" spc="170" dirty="0">
                <a:solidFill>
                  <a:srgbClr val="3C3C3C"/>
                </a:solidFill>
                <a:latin typeface="SimSun"/>
                <a:cs typeface="SimSun"/>
              </a:rPr>
              <a:t>One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 </a:t>
            </a:r>
            <a:r>
              <a:rPr sz="1800" spc="90" dirty="0">
                <a:solidFill>
                  <a:srgbClr val="3C3C3C"/>
                </a:solidFill>
                <a:latin typeface="SimSun"/>
                <a:cs typeface="SimSun"/>
              </a:rPr>
              <a:t>ways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represent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using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65" dirty="0">
                <a:solidFill>
                  <a:srgbClr val="3C3C3C"/>
                </a:solidFill>
                <a:latin typeface="SimSun"/>
                <a:cs typeface="SimSun"/>
              </a:rPr>
              <a:t>an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array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5" dirty="0">
                <a:solidFill>
                  <a:srgbClr val="3C3C3C"/>
                </a:solidFill>
                <a:latin typeface="SimSun"/>
                <a:cs typeface="SimSun"/>
              </a:rPr>
              <a:t>store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0" dirty="0">
                <a:solidFill>
                  <a:srgbClr val="3C3C3C"/>
                </a:solidFill>
                <a:latin typeface="SimSun"/>
                <a:cs typeface="SimSun"/>
              </a:rPr>
              <a:t>nodes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level-by-level</a:t>
            </a:r>
            <a:r>
              <a:rPr sz="1800" spc="30" dirty="0">
                <a:solidFill>
                  <a:srgbClr val="3C3C3C"/>
                </a:solidFill>
                <a:latin typeface="SimSun"/>
                <a:cs typeface="SimSun"/>
              </a:rPr>
              <a:t>,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45" dirty="0">
                <a:solidFill>
                  <a:srgbClr val="3C3C3C"/>
                </a:solidFill>
                <a:latin typeface="SimSun"/>
                <a:cs typeface="SimSun"/>
              </a:rPr>
              <a:t>starting </a:t>
            </a:r>
            <a:r>
              <a:rPr sz="1800" spc="-8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60" dirty="0">
                <a:solidFill>
                  <a:srgbClr val="3C3C3C"/>
                </a:solidFill>
                <a:latin typeface="SimSun"/>
                <a:cs typeface="SimSun"/>
              </a:rPr>
              <a:t>f</a:t>
            </a:r>
            <a:r>
              <a:rPr sz="1800" spc="-254" dirty="0">
                <a:solidFill>
                  <a:srgbClr val="3C3C3C"/>
                </a:solidFill>
                <a:latin typeface="SimSun"/>
                <a:cs typeface="SimSun"/>
              </a:rPr>
              <a:t>r</a:t>
            </a:r>
            <a:r>
              <a:rPr sz="1800" spc="350" dirty="0">
                <a:solidFill>
                  <a:srgbClr val="3C3C3C"/>
                </a:solidFill>
                <a:latin typeface="SimSun"/>
                <a:cs typeface="SimSun"/>
              </a:rPr>
              <a:t>om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70" dirty="0">
                <a:solidFill>
                  <a:srgbClr val="FF0000"/>
                </a:solidFill>
                <a:latin typeface="SimSun"/>
                <a:cs typeface="SimSun"/>
              </a:rPr>
              <a:t>l</a:t>
            </a:r>
            <a:r>
              <a:rPr sz="1800" spc="-20" dirty="0">
                <a:solidFill>
                  <a:srgbClr val="FF0000"/>
                </a:solidFill>
                <a:latin typeface="SimSun"/>
                <a:cs typeface="SimSun"/>
              </a:rPr>
              <a:t>e</a:t>
            </a:r>
            <a:r>
              <a:rPr sz="1800" spc="-114" dirty="0">
                <a:solidFill>
                  <a:srgbClr val="FF0000"/>
                </a:solidFill>
                <a:latin typeface="SimSun"/>
                <a:cs typeface="SimSun"/>
              </a:rPr>
              <a:t>vel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70" dirty="0">
                <a:solidFill>
                  <a:srgbClr val="FF0000"/>
                </a:solidFill>
                <a:latin typeface="SimSun"/>
                <a:cs typeface="SimSun"/>
              </a:rPr>
              <a:t>0</a:t>
            </a:r>
            <a:r>
              <a:rPr sz="1800" spc="-8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495" dirty="0">
                <a:solidFill>
                  <a:srgbClr val="3C3C3C"/>
                </a:solidFill>
                <a:latin typeface="SimSun"/>
                <a:cs typeface="SimSun"/>
              </a:rPr>
              <a:t>w</a:t>
            </a:r>
            <a:r>
              <a:rPr sz="1800" spc="-35" dirty="0">
                <a:solidFill>
                  <a:srgbClr val="3C3C3C"/>
                </a:solidFill>
                <a:latin typeface="SimSun"/>
                <a:cs typeface="SimSun"/>
              </a:rPr>
              <a:t>he</a:t>
            </a:r>
            <a:r>
              <a:rPr sz="1800" spc="-25" dirty="0">
                <a:solidFill>
                  <a:srgbClr val="3C3C3C"/>
                </a:solidFill>
                <a:latin typeface="SimSun"/>
                <a:cs typeface="SimSun"/>
              </a:rPr>
              <a:t>r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r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o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ot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800" spc="-270" dirty="0">
                <a:solidFill>
                  <a:srgbClr val="3C3C3C"/>
                </a:solidFill>
                <a:latin typeface="SimSun"/>
                <a:cs typeface="SimSun"/>
              </a:rPr>
              <a:t>s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05" dirty="0">
                <a:solidFill>
                  <a:srgbClr val="3C3C3C"/>
                </a:solidFill>
                <a:latin typeface="SimSun"/>
                <a:cs typeface="SimSun"/>
              </a:rPr>
              <a:t>p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r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es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165" dirty="0">
                <a:solidFill>
                  <a:srgbClr val="3C3C3C"/>
                </a:solidFill>
                <a:latin typeface="SimSun"/>
                <a:cs typeface="SimSun"/>
              </a:rPr>
              <a:t>nt.</a:t>
            </a:r>
            <a:endParaRPr sz="1800">
              <a:latin typeface="SimSun"/>
              <a:cs typeface="SimSun"/>
            </a:endParaRPr>
          </a:p>
          <a:p>
            <a:pPr marL="356870" indent="-306705">
              <a:lnSpc>
                <a:spcPct val="100000"/>
              </a:lnSpc>
              <a:spcBef>
                <a:spcPts val="103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56870" algn="l"/>
                <a:tab pos="357505" algn="l"/>
              </a:tabLst>
            </a:pPr>
            <a:r>
              <a:rPr sz="1800" spc="310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5" dirty="0">
                <a:solidFill>
                  <a:srgbClr val="3C3C3C"/>
                </a:solidFill>
                <a:latin typeface="SimSun"/>
                <a:cs typeface="SimSun"/>
              </a:rPr>
              <a:t>complete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0" dirty="0">
                <a:solidFill>
                  <a:srgbClr val="3C3C3C"/>
                </a:solidFill>
                <a:latin typeface="SimSun"/>
                <a:cs typeface="SimSun"/>
              </a:rPr>
              <a:t>binary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height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30" dirty="0">
                <a:solidFill>
                  <a:srgbClr val="3C3C3C"/>
                </a:solidFill>
                <a:latin typeface="SimSun"/>
                <a:cs typeface="SimSun"/>
              </a:rPr>
              <a:t>h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5" dirty="0">
                <a:solidFill>
                  <a:srgbClr val="3C3C3C"/>
                </a:solidFill>
                <a:latin typeface="SimSun"/>
                <a:cs typeface="SimSun"/>
              </a:rPr>
              <a:t>has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5" dirty="0">
                <a:solidFill>
                  <a:srgbClr val="3C3C3C"/>
                </a:solidFill>
                <a:latin typeface="SimSun"/>
                <a:cs typeface="SimSun"/>
              </a:rPr>
              <a:t>(2</a:t>
            </a:r>
            <a:r>
              <a:rPr sz="1800" spc="7" baseline="25462" dirty="0">
                <a:solidFill>
                  <a:srgbClr val="3C3C3C"/>
                </a:solidFill>
                <a:latin typeface="SimSun"/>
                <a:cs typeface="SimSun"/>
              </a:rPr>
              <a:t>h+1</a:t>
            </a:r>
            <a:r>
              <a:rPr sz="1800" spc="330" baseline="25462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40" dirty="0">
                <a:solidFill>
                  <a:srgbClr val="3C3C3C"/>
                </a:solidFill>
                <a:latin typeface="SimSun"/>
                <a:cs typeface="SimSun"/>
              </a:rPr>
              <a:t>-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1)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0" dirty="0">
                <a:solidFill>
                  <a:srgbClr val="3C3C3C"/>
                </a:solidFill>
                <a:latin typeface="SimSun"/>
                <a:cs typeface="SimSun"/>
              </a:rPr>
              <a:t>nodes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30" dirty="0">
                <a:solidFill>
                  <a:srgbClr val="3C3C3C"/>
                </a:solidFill>
                <a:latin typeface="SimSun"/>
                <a:cs typeface="SimSun"/>
              </a:rPr>
              <a:t>it.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9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0" dirty="0">
                <a:solidFill>
                  <a:srgbClr val="3C3C3C"/>
                </a:solidFill>
                <a:latin typeface="SimSun"/>
                <a:cs typeface="SimSun"/>
              </a:rPr>
              <a:t>nodes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0" dirty="0">
                <a:solidFill>
                  <a:srgbClr val="3C3C3C"/>
                </a:solidFill>
                <a:latin typeface="SimSun"/>
                <a:cs typeface="SimSun"/>
              </a:rPr>
              <a:t>can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35" dirty="0">
                <a:solidFill>
                  <a:srgbClr val="3C3C3C"/>
                </a:solidFill>
                <a:latin typeface="SimSun"/>
                <a:cs typeface="SimSun"/>
              </a:rPr>
              <a:t>be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stored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" dirty="0">
                <a:solidFill>
                  <a:srgbClr val="3C3C3C"/>
                </a:solidFill>
                <a:latin typeface="SimSun"/>
                <a:cs typeface="SimSun"/>
              </a:rPr>
              <a:t>one-</a:t>
            </a:r>
            <a:endParaRPr sz="1800">
              <a:latin typeface="SimSun"/>
              <a:cs typeface="SimSun"/>
            </a:endParaRPr>
          </a:p>
          <a:p>
            <a:pPr marL="356870">
              <a:lnSpc>
                <a:spcPct val="100000"/>
              </a:lnSpc>
            </a:pP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dimensional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array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60" dirty="0">
                <a:solidFill>
                  <a:srgbClr val="3C3C3C"/>
                </a:solidFill>
                <a:latin typeface="SimSun"/>
                <a:cs typeface="SimSun"/>
              </a:rPr>
              <a:t>size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1800" b="1" spc="67" baseline="25462" dirty="0">
                <a:solidFill>
                  <a:srgbClr val="FF0000"/>
                </a:solidFill>
                <a:latin typeface="Times New Roman"/>
                <a:cs typeface="Times New Roman"/>
              </a:rPr>
              <a:t>h+1</a:t>
            </a:r>
            <a:r>
              <a:rPr sz="1800" b="1" spc="217" baseline="2546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1800" b="1" spc="3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7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1800" b="1" spc="3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50" dirty="0">
                <a:solidFill>
                  <a:srgbClr val="3C3C3C"/>
                </a:solidFill>
                <a:latin typeface="SimSun"/>
                <a:cs typeface="SimSun"/>
              </a:rPr>
              <a:t>needed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50" dirty="0">
                <a:solidFill>
                  <a:srgbClr val="3C3C3C"/>
                </a:solidFill>
                <a:latin typeface="SimSun"/>
                <a:cs typeface="SimSun"/>
              </a:rPr>
              <a:t>for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5" dirty="0">
                <a:solidFill>
                  <a:srgbClr val="3C3C3C"/>
                </a:solidFill>
                <a:latin typeface="SimSun"/>
                <a:cs typeface="SimSun"/>
              </a:rPr>
              <a:t>same.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9993" y="6050076"/>
            <a:ext cx="19538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5" dirty="0">
                <a:solidFill>
                  <a:srgbClr val="903062"/>
                </a:solidFill>
                <a:latin typeface="Trebuchet MS"/>
                <a:cs typeface="Trebuchet MS"/>
              </a:rPr>
              <a:t>DATA</a:t>
            </a:r>
            <a:r>
              <a:rPr sz="900" spc="-4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903062"/>
                </a:solidFill>
                <a:latin typeface="Trebuchet MS"/>
                <a:cs typeface="Trebuchet MS"/>
              </a:rPr>
              <a:t>STRUCTURE</a:t>
            </a:r>
            <a:r>
              <a:rPr sz="900" spc="-4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105" dirty="0">
                <a:solidFill>
                  <a:srgbClr val="903062"/>
                </a:solidFill>
                <a:latin typeface="Trebuchet MS"/>
                <a:cs typeface="Trebuchet MS"/>
              </a:rPr>
              <a:t>AND</a:t>
            </a:r>
            <a:r>
              <a:rPr sz="900" spc="-35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40" dirty="0">
                <a:solidFill>
                  <a:srgbClr val="903062"/>
                </a:solidFill>
                <a:latin typeface="Trebuchet MS"/>
                <a:cs typeface="Trebuchet MS"/>
              </a:rPr>
              <a:t>ALGORITHM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91392" y="6054344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903062"/>
                </a:solidFill>
                <a:latin typeface="Trebuchet MS"/>
                <a:cs typeface="Trebuchet MS"/>
              </a:rPr>
              <a:t>40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7829" y="3773454"/>
            <a:ext cx="2337685" cy="112682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3572" y="4999935"/>
            <a:ext cx="2363352" cy="39878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64786" y="3604204"/>
            <a:ext cx="2828047" cy="1609437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981886" y="5068823"/>
            <a:ext cx="9051925" cy="1024890"/>
            <a:chOff x="2981886" y="5068823"/>
            <a:chExt cx="9051925" cy="102489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81886" y="5499588"/>
              <a:ext cx="4579581" cy="59390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61859" y="5068823"/>
              <a:ext cx="4771644" cy="475488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98745" y="3520306"/>
            <a:ext cx="2471008" cy="136691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240404" y="6159804"/>
            <a:ext cx="6861175" cy="56959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120"/>
              </a:lnSpc>
              <a:spcBef>
                <a:spcPts val="200"/>
              </a:spcBef>
            </a:pPr>
            <a:r>
              <a:rPr sz="1800" spc="-50" dirty="0">
                <a:solidFill>
                  <a:srgbClr val="221F1F"/>
                </a:solidFill>
                <a:latin typeface="Trebuchet MS"/>
                <a:cs typeface="Trebuchet MS"/>
              </a:rPr>
              <a:t>This</a:t>
            </a:r>
            <a:r>
              <a:rPr sz="1800" spc="-45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221F1F"/>
                </a:solidFill>
                <a:latin typeface="Trebuchet MS"/>
                <a:cs typeface="Trebuchet MS"/>
              </a:rPr>
              <a:t>representation</a:t>
            </a:r>
            <a:r>
              <a:rPr sz="1800" spc="-55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221F1F"/>
                </a:solidFill>
                <a:latin typeface="Trebuchet MS"/>
                <a:cs typeface="Trebuchet MS"/>
              </a:rPr>
              <a:t>of</a:t>
            </a:r>
            <a:r>
              <a:rPr sz="1800" spc="-40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221F1F"/>
                </a:solidFill>
                <a:latin typeface="Trebuchet MS"/>
                <a:cs typeface="Trebuchet MS"/>
              </a:rPr>
              <a:t>binary</a:t>
            </a:r>
            <a:r>
              <a:rPr sz="1800" spc="-35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221F1F"/>
                </a:solidFill>
                <a:latin typeface="Trebuchet MS"/>
                <a:cs typeface="Trebuchet MS"/>
              </a:rPr>
              <a:t>trees</a:t>
            </a:r>
            <a:r>
              <a:rPr sz="1800" spc="-30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221F1F"/>
                </a:solidFill>
                <a:latin typeface="Trebuchet MS"/>
                <a:cs typeface="Trebuchet MS"/>
              </a:rPr>
              <a:t>using</a:t>
            </a:r>
            <a:r>
              <a:rPr sz="1800" spc="-40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135" dirty="0">
                <a:solidFill>
                  <a:srgbClr val="221F1F"/>
                </a:solidFill>
                <a:latin typeface="Trebuchet MS"/>
                <a:cs typeface="Trebuchet MS"/>
              </a:rPr>
              <a:t>an</a:t>
            </a:r>
            <a:r>
              <a:rPr sz="1800" spc="-55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221F1F"/>
                </a:solidFill>
                <a:latin typeface="Trebuchet MS"/>
                <a:cs typeface="Trebuchet MS"/>
              </a:rPr>
              <a:t>array</a:t>
            </a:r>
            <a:r>
              <a:rPr sz="1800" spc="-40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221F1F"/>
                </a:solidFill>
                <a:latin typeface="Trebuchet MS"/>
                <a:cs typeface="Trebuchet MS"/>
              </a:rPr>
              <a:t>seems</a:t>
            </a:r>
            <a:r>
              <a:rPr sz="1800" spc="-65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221F1F"/>
                </a:solidFill>
                <a:latin typeface="Trebuchet MS"/>
                <a:cs typeface="Trebuchet MS"/>
              </a:rPr>
              <a:t>to</a:t>
            </a:r>
            <a:r>
              <a:rPr sz="1800" spc="-40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114" dirty="0">
                <a:solidFill>
                  <a:srgbClr val="221F1F"/>
                </a:solidFill>
                <a:latin typeface="Trebuchet MS"/>
                <a:cs typeface="Trebuchet MS"/>
              </a:rPr>
              <a:t>be</a:t>
            </a:r>
            <a:r>
              <a:rPr sz="1800" spc="-35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221F1F"/>
                </a:solidFill>
                <a:latin typeface="Trebuchet MS"/>
                <a:cs typeface="Trebuchet MS"/>
              </a:rPr>
              <a:t>the</a:t>
            </a:r>
            <a:r>
              <a:rPr sz="1800" spc="-45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125" dirty="0">
                <a:solidFill>
                  <a:srgbClr val="221F1F"/>
                </a:solidFill>
                <a:latin typeface="Trebuchet MS"/>
                <a:cs typeface="Trebuchet MS"/>
              </a:rPr>
              <a:t>easiest. </a:t>
            </a:r>
            <a:r>
              <a:rPr sz="1800" spc="-530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221F1F"/>
                </a:solidFill>
                <a:latin typeface="Trebuchet MS"/>
                <a:cs typeface="Trebuchet MS"/>
              </a:rPr>
              <a:t>Ce</a:t>
            </a:r>
            <a:r>
              <a:rPr sz="1800" spc="45" dirty="0">
                <a:solidFill>
                  <a:srgbClr val="221F1F"/>
                </a:solidFill>
                <a:latin typeface="Trebuchet MS"/>
                <a:cs typeface="Trebuchet MS"/>
              </a:rPr>
              <a:t>r</a:t>
            </a:r>
            <a:r>
              <a:rPr sz="1800" spc="-135" dirty="0">
                <a:solidFill>
                  <a:srgbClr val="221F1F"/>
                </a:solidFill>
                <a:latin typeface="Trebuchet MS"/>
                <a:cs typeface="Trebuchet MS"/>
              </a:rPr>
              <a:t>tain</a:t>
            </a:r>
            <a:r>
              <a:rPr sz="1800" spc="-105" dirty="0">
                <a:solidFill>
                  <a:srgbClr val="221F1F"/>
                </a:solidFill>
                <a:latin typeface="Trebuchet MS"/>
                <a:cs typeface="Trebuchet MS"/>
              </a:rPr>
              <a:t>l</a:t>
            </a:r>
            <a:r>
              <a:rPr sz="1800" spc="-240" dirty="0">
                <a:solidFill>
                  <a:srgbClr val="221F1F"/>
                </a:solidFill>
                <a:latin typeface="Trebuchet MS"/>
                <a:cs typeface="Trebuchet MS"/>
              </a:rPr>
              <a:t>y</a:t>
            </a:r>
            <a:r>
              <a:rPr sz="1800" spc="-270" dirty="0">
                <a:solidFill>
                  <a:srgbClr val="221F1F"/>
                </a:solidFill>
                <a:latin typeface="Trebuchet MS"/>
                <a:cs typeface="Trebuchet MS"/>
              </a:rPr>
              <a:t>,</a:t>
            </a:r>
            <a:r>
              <a:rPr sz="1800" spc="-220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105" dirty="0">
                <a:solidFill>
                  <a:srgbClr val="221F1F"/>
                </a:solidFill>
                <a:latin typeface="Trebuchet MS"/>
                <a:cs typeface="Trebuchet MS"/>
              </a:rPr>
              <a:t>i</a:t>
            </a:r>
            <a:r>
              <a:rPr sz="1800" spc="-140" dirty="0">
                <a:solidFill>
                  <a:srgbClr val="221F1F"/>
                </a:solidFill>
                <a:latin typeface="Trebuchet MS"/>
                <a:cs typeface="Trebuchet MS"/>
              </a:rPr>
              <a:t>t</a:t>
            </a:r>
            <a:r>
              <a:rPr sz="1800" spc="-40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125" dirty="0">
                <a:solidFill>
                  <a:srgbClr val="FF0000"/>
                </a:solidFill>
                <a:latin typeface="Trebuchet MS"/>
                <a:cs typeface="Trebuchet MS"/>
              </a:rPr>
              <a:t>can</a:t>
            </a:r>
            <a:r>
              <a:rPr sz="1800" spc="-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-114" dirty="0">
                <a:solidFill>
                  <a:srgbClr val="FF0000"/>
                </a:solidFill>
                <a:latin typeface="Trebuchet MS"/>
                <a:cs typeface="Trebuchet MS"/>
              </a:rPr>
              <a:t>be</a:t>
            </a:r>
            <a:r>
              <a:rPr sz="1800" spc="-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FF0000"/>
                </a:solidFill>
                <a:latin typeface="Trebuchet MS"/>
                <a:cs typeface="Trebuchet MS"/>
              </a:rPr>
              <a:t>used</a:t>
            </a:r>
            <a:r>
              <a:rPr sz="1800" spc="-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-229" dirty="0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sz="1800" spc="20" dirty="0">
                <a:solidFill>
                  <a:srgbClr val="FF0000"/>
                </a:solidFill>
                <a:latin typeface="Trebuchet MS"/>
                <a:cs typeface="Trebuchet MS"/>
              </a:rPr>
              <a:t>or</a:t>
            </a:r>
            <a:r>
              <a:rPr sz="1800" spc="-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-150" dirty="0">
                <a:solidFill>
                  <a:srgbClr val="FF0000"/>
                </a:solidFill>
                <a:latin typeface="Trebuchet MS"/>
                <a:cs typeface="Trebuchet MS"/>
              </a:rPr>
              <a:t>all</a:t>
            </a:r>
            <a:r>
              <a:rPr sz="1800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-100" dirty="0">
                <a:solidFill>
                  <a:srgbClr val="FF0000"/>
                </a:solidFill>
                <a:latin typeface="Trebuchet MS"/>
                <a:cs typeface="Trebuchet MS"/>
              </a:rPr>
              <a:t>bina</a:t>
            </a:r>
            <a:r>
              <a:rPr sz="1800" spc="-45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800" spc="-100" dirty="0">
                <a:solidFill>
                  <a:srgbClr val="FF0000"/>
                </a:solidFill>
                <a:latin typeface="Trebuchet MS"/>
                <a:cs typeface="Trebuchet MS"/>
              </a:rPr>
              <a:t>y</a:t>
            </a:r>
            <a:r>
              <a:rPr sz="1800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800" spc="-90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800" spc="-105" dirty="0">
                <a:solidFill>
                  <a:srgbClr val="FF0000"/>
                </a:solidFill>
                <a:latin typeface="Trebuchet MS"/>
                <a:cs typeface="Trebuchet MS"/>
              </a:rPr>
              <a:t>ee</a:t>
            </a:r>
            <a:r>
              <a:rPr sz="1800" spc="-70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1800" spc="-270" dirty="0">
                <a:solidFill>
                  <a:srgbClr val="221F1F"/>
                </a:solidFill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</a:rPr>
              <a:t>CONT..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59993" y="1886203"/>
            <a:ext cx="10393045" cy="179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3C3C3C"/>
                </a:solidFill>
                <a:latin typeface="SimSun"/>
                <a:cs typeface="SimSun"/>
              </a:rPr>
              <a:t>For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60" dirty="0">
                <a:solidFill>
                  <a:srgbClr val="3C3C3C"/>
                </a:solidFill>
                <a:latin typeface="SimSun"/>
                <a:cs typeface="SimSun"/>
              </a:rPr>
              <a:t>any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" dirty="0">
                <a:solidFill>
                  <a:srgbClr val="3C3C3C"/>
                </a:solidFill>
                <a:latin typeface="SimSun"/>
                <a:cs typeface="SimSun"/>
              </a:rPr>
              <a:t>with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0" dirty="0">
                <a:solidFill>
                  <a:srgbClr val="3C3C3C"/>
                </a:solidFill>
                <a:latin typeface="SimSun"/>
                <a:cs typeface="SimSun"/>
              </a:rPr>
              <a:t>index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30" dirty="0">
                <a:solidFill>
                  <a:srgbClr val="3C3C3C"/>
                </a:solidFill>
                <a:latin typeface="SimSun"/>
                <a:cs typeface="SimSun"/>
              </a:rPr>
              <a:t>i,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b="1" spc="70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1800" b="1" spc="3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810" dirty="0">
                <a:solidFill>
                  <a:srgbClr val="FF0000"/>
                </a:solidFill>
                <a:latin typeface="Arial"/>
                <a:cs typeface="Arial"/>
              </a:rPr>
              <a:t>≤</a:t>
            </a:r>
            <a:r>
              <a:rPr sz="1800" b="1" spc="3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800" b="1" spc="3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810" dirty="0">
                <a:solidFill>
                  <a:srgbClr val="FF0000"/>
                </a:solidFill>
                <a:latin typeface="Arial"/>
                <a:cs typeface="Arial"/>
              </a:rPr>
              <a:t>≤</a:t>
            </a:r>
            <a:r>
              <a:rPr sz="1800" b="1" spc="3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800" b="1" spc="3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1800" b="1" spc="3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5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,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40" dirty="0">
                <a:solidFill>
                  <a:srgbClr val="3C3C3C"/>
                </a:solidFill>
                <a:latin typeface="SimSun"/>
                <a:cs typeface="SimSun"/>
              </a:rPr>
              <a:t>we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0" dirty="0">
                <a:solidFill>
                  <a:srgbClr val="3C3C3C"/>
                </a:solidFill>
                <a:latin typeface="SimSun"/>
                <a:cs typeface="SimSun"/>
              </a:rPr>
              <a:t>can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find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location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80" dirty="0">
                <a:solidFill>
                  <a:srgbClr val="3C3C3C"/>
                </a:solidFill>
                <a:latin typeface="SimSun"/>
                <a:cs typeface="SimSun"/>
              </a:rPr>
              <a:t>its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parent,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50" dirty="0">
                <a:solidFill>
                  <a:srgbClr val="3C3C3C"/>
                </a:solidFill>
                <a:latin typeface="SimSun"/>
                <a:cs typeface="SimSun"/>
              </a:rPr>
              <a:t>left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child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80" dirty="0">
                <a:solidFill>
                  <a:srgbClr val="3C3C3C"/>
                </a:solidFill>
                <a:latin typeface="SimSun"/>
                <a:cs typeface="SimSun"/>
              </a:rPr>
              <a:t>and </a:t>
            </a:r>
            <a:r>
              <a:rPr sz="1800" spc="-8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40" dirty="0">
                <a:solidFill>
                  <a:srgbClr val="3C3C3C"/>
                </a:solidFill>
                <a:latin typeface="SimSun"/>
                <a:cs typeface="SimSun"/>
              </a:rPr>
              <a:t>right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child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using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following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45" dirty="0">
                <a:solidFill>
                  <a:srgbClr val="3C3C3C"/>
                </a:solidFill>
                <a:latin typeface="SimSun"/>
                <a:cs typeface="SimSun"/>
              </a:rPr>
              <a:t>formula.</a:t>
            </a:r>
            <a:endParaRPr sz="18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1065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1.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5" dirty="0">
                <a:solidFill>
                  <a:srgbClr val="3C3C3C"/>
                </a:solidFill>
                <a:latin typeface="SimSun"/>
                <a:cs typeface="SimSun"/>
              </a:rPr>
              <a:t>Parent_index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65" dirty="0">
                <a:solidFill>
                  <a:srgbClr val="3C3C3C"/>
                </a:solidFill>
                <a:latin typeface="SimSun"/>
                <a:cs typeface="SimSun"/>
              </a:rPr>
              <a:t>=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70" dirty="0">
                <a:solidFill>
                  <a:srgbClr val="3C3C3C"/>
                </a:solidFill>
                <a:latin typeface="SimSun"/>
                <a:cs typeface="SimSun"/>
              </a:rPr>
              <a:t>floor(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30" dirty="0">
                <a:solidFill>
                  <a:srgbClr val="3C3C3C"/>
                </a:solidFill>
                <a:latin typeface="SimSun"/>
                <a:cs typeface="SimSun"/>
              </a:rPr>
              <a:t>(i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40" dirty="0">
                <a:solidFill>
                  <a:srgbClr val="3C3C3C"/>
                </a:solidFill>
                <a:latin typeface="SimSun"/>
                <a:cs typeface="SimSun"/>
              </a:rPr>
              <a:t>-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1)/2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05" dirty="0">
                <a:solidFill>
                  <a:srgbClr val="3C3C3C"/>
                </a:solidFill>
                <a:latin typeface="SimSun"/>
                <a:cs typeface="SimSun"/>
              </a:rPr>
              <a:t>)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40" dirty="0">
                <a:solidFill>
                  <a:srgbClr val="3C3C3C"/>
                </a:solidFill>
                <a:latin typeface="SimSun"/>
                <a:cs typeface="SimSun"/>
              </a:rPr>
              <a:t>if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55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dirty="0">
                <a:solidFill>
                  <a:srgbClr val="3C3C3C"/>
                </a:solidFill>
                <a:latin typeface="Symbol"/>
                <a:cs typeface="Symbol"/>
              </a:rPr>
              <a:t></a:t>
            </a:r>
            <a:r>
              <a:rPr sz="1800" spc="365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800" spc="-165" dirty="0">
                <a:solidFill>
                  <a:srgbClr val="3C3C3C"/>
                </a:solidFill>
                <a:latin typeface="SimSun"/>
                <a:cs typeface="SimSun"/>
              </a:rPr>
              <a:t>0;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40" dirty="0">
                <a:solidFill>
                  <a:srgbClr val="3C3C3C"/>
                </a:solidFill>
                <a:latin typeface="SimSun"/>
                <a:cs typeface="SimSun"/>
              </a:rPr>
              <a:t>if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55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65" dirty="0">
                <a:solidFill>
                  <a:srgbClr val="3C3C3C"/>
                </a:solidFill>
                <a:latin typeface="SimSun"/>
                <a:cs typeface="SimSun"/>
              </a:rPr>
              <a:t>=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0,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5" dirty="0">
                <a:solidFill>
                  <a:srgbClr val="3C3C3C"/>
                </a:solidFill>
                <a:latin typeface="SimSun"/>
                <a:cs typeface="SimSun"/>
              </a:rPr>
              <a:t>then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25" dirty="0">
                <a:solidFill>
                  <a:srgbClr val="3C3C3C"/>
                </a:solidFill>
                <a:latin typeface="SimSun"/>
                <a:cs typeface="SimSun"/>
              </a:rPr>
              <a:t>it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root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(has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95" dirty="0">
                <a:solidFill>
                  <a:srgbClr val="3C3C3C"/>
                </a:solidFill>
                <a:latin typeface="SimSun"/>
                <a:cs typeface="SimSun"/>
              </a:rPr>
              <a:t>no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parent).</a:t>
            </a:r>
            <a:endParaRPr sz="18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100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2.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5" dirty="0">
                <a:solidFill>
                  <a:srgbClr val="3C3C3C"/>
                </a:solidFill>
                <a:latin typeface="SimSun"/>
                <a:cs typeface="SimSun"/>
              </a:rPr>
              <a:t>Lchild_index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65" dirty="0">
                <a:solidFill>
                  <a:srgbClr val="3C3C3C"/>
                </a:solidFill>
                <a:latin typeface="SimSun"/>
                <a:cs typeface="SimSun"/>
              </a:rPr>
              <a:t>=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b="1" spc="60" dirty="0">
                <a:solidFill>
                  <a:srgbClr val="3C3C3C"/>
                </a:solidFill>
                <a:latin typeface="Times New Roman"/>
                <a:cs typeface="Times New Roman"/>
              </a:rPr>
              <a:t>2i</a:t>
            </a:r>
            <a:r>
              <a:rPr sz="1800" b="1" spc="365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800" b="1" spc="30" dirty="0">
                <a:solidFill>
                  <a:srgbClr val="3C3C3C"/>
                </a:solidFill>
                <a:latin typeface="Times New Roman"/>
                <a:cs typeface="Times New Roman"/>
              </a:rPr>
              <a:t>+</a:t>
            </a:r>
            <a:r>
              <a:rPr sz="1800" b="1" spc="37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800" b="1" spc="70" dirty="0">
                <a:solidFill>
                  <a:srgbClr val="3C3C3C"/>
                </a:solidFill>
                <a:latin typeface="Times New Roman"/>
                <a:cs typeface="Times New Roman"/>
              </a:rPr>
              <a:t>1</a:t>
            </a:r>
            <a:r>
              <a:rPr sz="1800" b="1" spc="355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800" spc="-340" dirty="0">
                <a:solidFill>
                  <a:srgbClr val="3C3C3C"/>
                </a:solidFill>
                <a:latin typeface="SimSun"/>
                <a:cs typeface="SimSun"/>
              </a:rPr>
              <a:t>if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45" dirty="0">
                <a:solidFill>
                  <a:srgbClr val="3C3C3C"/>
                </a:solidFill>
                <a:latin typeface="SimSun"/>
                <a:cs typeface="SimSun"/>
              </a:rPr>
              <a:t>2i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5" dirty="0">
                <a:solidFill>
                  <a:srgbClr val="3C3C3C"/>
                </a:solidFill>
                <a:latin typeface="SimSun"/>
                <a:cs typeface="SimSun"/>
              </a:rPr>
              <a:t>+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0" dirty="0">
                <a:solidFill>
                  <a:srgbClr val="3C3C3C"/>
                </a:solidFill>
                <a:latin typeface="SimSun"/>
                <a:cs typeface="SimSun"/>
              </a:rPr>
              <a:t>1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640" dirty="0">
                <a:solidFill>
                  <a:srgbClr val="3C3C3C"/>
                </a:solidFill>
                <a:latin typeface="Georgia"/>
                <a:cs typeface="Georgia"/>
              </a:rPr>
              <a:t>≤</a:t>
            </a:r>
            <a:r>
              <a:rPr sz="1800" spc="380" dirty="0">
                <a:solidFill>
                  <a:srgbClr val="3C3C3C"/>
                </a:solidFill>
                <a:latin typeface="Georgia"/>
                <a:cs typeface="Georgia"/>
              </a:rPr>
              <a:t> </a:t>
            </a:r>
            <a:r>
              <a:rPr sz="1800" spc="120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40" dirty="0">
                <a:solidFill>
                  <a:srgbClr val="3C3C3C"/>
                </a:solidFill>
                <a:latin typeface="SimSun"/>
                <a:cs typeface="SimSun"/>
              </a:rPr>
              <a:t>-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65" dirty="0">
                <a:solidFill>
                  <a:srgbClr val="3C3C3C"/>
                </a:solidFill>
                <a:latin typeface="SimSun"/>
                <a:cs typeface="SimSun"/>
              </a:rPr>
              <a:t>1;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Georgia"/>
                <a:cs typeface="Georgia"/>
              </a:rPr>
              <a:t>if</a:t>
            </a:r>
            <a:r>
              <a:rPr sz="1800" spc="39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Georgia"/>
                <a:cs typeface="Georgia"/>
              </a:rPr>
              <a:t>2i</a:t>
            </a:r>
            <a:r>
              <a:rPr sz="1800" spc="38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spc="640" dirty="0">
                <a:solidFill>
                  <a:srgbClr val="FF0000"/>
                </a:solidFill>
                <a:latin typeface="Georgia"/>
                <a:cs typeface="Georgia"/>
              </a:rPr>
              <a:t>≥</a:t>
            </a:r>
            <a:r>
              <a:rPr sz="1800" spc="36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spc="40" dirty="0">
                <a:solidFill>
                  <a:srgbClr val="FF0000"/>
                </a:solidFill>
                <a:latin typeface="Georgia"/>
                <a:cs typeface="Georgia"/>
              </a:rPr>
              <a:t>n,</a:t>
            </a:r>
            <a:r>
              <a:rPr sz="1800" spc="39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Georgia"/>
                <a:cs typeface="Georgia"/>
              </a:rPr>
              <a:t>then</a:t>
            </a:r>
            <a:r>
              <a:rPr sz="1800" spc="38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spc="-355" dirty="0">
                <a:solidFill>
                  <a:srgbClr val="FF0000"/>
                </a:solidFill>
                <a:latin typeface="SimSun"/>
                <a:cs typeface="SimSun"/>
              </a:rPr>
              <a:t>i</a:t>
            </a:r>
            <a:r>
              <a:rPr sz="1800" spc="-7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SimSun"/>
                <a:cs typeface="SimSun"/>
              </a:rPr>
              <a:t>has</a:t>
            </a:r>
            <a:r>
              <a:rPr sz="1800" spc="-9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95" dirty="0">
                <a:solidFill>
                  <a:srgbClr val="FF0000"/>
                </a:solidFill>
                <a:latin typeface="SimSun"/>
                <a:cs typeface="SimSun"/>
              </a:rPr>
              <a:t>no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250" dirty="0">
                <a:solidFill>
                  <a:srgbClr val="FF0000"/>
                </a:solidFill>
                <a:latin typeface="SimSun"/>
                <a:cs typeface="SimSun"/>
              </a:rPr>
              <a:t>left</a:t>
            </a:r>
            <a:r>
              <a:rPr sz="1800" spc="-10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45" dirty="0">
                <a:solidFill>
                  <a:srgbClr val="FF0000"/>
                </a:solidFill>
                <a:latin typeface="SimSun"/>
                <a:cs typeface="SimSun"/>
              </a:rPr>
              <a:t>child</a:t>
            </a:r>
            <a:r>
              <a:rPr sz="1800" spc="-145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8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103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3.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Rchild_index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65" dirty="0">
                <a:solidFill>
                  <a:srgbClr val="3C3C3C"/>
                </a:solidFill>
                <a:latin typeface="SimSun"/>
                <a:cs typeface="SimSun"/>
              </a:rPr>
              <a:t>=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b="1" spc="60" dirty="0">
                <a:solidFill>
                  <a:srgbClr val="3C3C3C"/>
                </a:solidFill>
                <a:latin typeface="Times New Roman"/>
                <a:cs typeface="Times New Roman"/>
              </a:rPr>
              <a:t>2i</a:t>
            </a:r>
            <a:r>
              <a:rPr sz="1800" b="1" spc="355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800" b="1" spc="30" dirty="0">
                <a:solidFill>
                  <a:srgbClr val="3C3C3C"/>
                </a:solidFill>
                <a:latin typeface="Times New Roman"/>
                <a:cs typeface="Times New Roman"/>
              </a:rPr>
              <a:t>+</a:t>
            </a:r>
            <a:r>
              <a:rPr sz="1800" b="1" spc="36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800" b="1" spc="70" dirty="0">
                <a:solidFill>
                  <a:srgbClr val="3C3C3C"/>
                </a:solidFill>
                <a:latin typeface="Times New Roman"/>
                <a:cs typeface="Times New Roman"/>
              </a:rPr>
              <a:t>2</a:t>
            </a:r>
            <a:r>
              <a:rPr sz="1800" b="1" spc="37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800" spc="-340" dirty="0">
                <a:solidFill>
                  <a:srgbClr val="3C3C3C"/>
                </a:solidFill>
                <a:latin typeface="SimSun"/>
                <a:cs typeface="SimSun"/>
              </a:rPr>
              <a:t>if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45" dirty="0">
                <a:solidFill>
                  <a:srgbClr val="3C3C3C"/>
                </a:solidFill>
                <a:latin typeface="SimSun"/>
                <a:cs typeface="SimSun"/>
              </a:rPr>
              <a:t>2i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5" dirty="0">
                <a:solidFill>
                  <a:srgbClr val="3C3C3C"/>
                </a:solidFill>
                <a:latin typeface="SimSun"/>
                <a:cs typeface="SimSun"/>
              </a:rPr>
              <a:t>+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0" dirty="0">
                <a:solidFill>
                  <a:srgbClr val="3C3C3C"/>
                </a:solidFill>
                <a:latin typeface="SimSun"/>
                <a:cs typeface="SimSun"/>
              </a:rPr>
              <a:t>2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640" dirty="0">
                <a:solidFill>
                  <a:srgbClr val="3C3C3C"/>
                </a:solidFill>
                <a:latin typeface="Georgia"/>
                <a:cs typeface="Georgia"/>
              </a:rPr>
              <a:t>≤</a:t>
            </a:r>
            <a:r>
              <a:rPr sz="1800" spc="370" dirty="0">
                <a:solidFill>
                  <a:srgbClr val="3C3C3C"/>
                </a:solidFill>
                <a:latin typeface="Georgia"/>
                <a:cs typeface="Georgia"/>
              </a:rPr>
              <a:t> </a:t>
            </a:r>
            <a:r>
              <a:rPr sz="1800" spc="120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40" dirty="0">
                <a:solidFill>
                  <a:srgbClr val="3C3C3C"/>
                </a:solidFill>
                <a:latin typeface="SimSun"/>
                <a:cs typeface="SimSun"/>
              </a:rPr>
              <a:t>-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65" dirty="0">
                <a:solidFill>
                  <a:srgbClr val="3C3C3C"/>
                </a:solidFill>
                <a:latin typeface="SimSun"/>
                <a:cs typeface="SimSun"/>
              </a:rPr>
              <a:t>1;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Georgia"/>
                <a:cs typeface="Georgia"/>
              </a:rPr>
              <a:t>if</a:t>
            </a:r>
            <a:r>
              <a:rPr sz="1800" spc="39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spc="-35" dirty="0">
                <a:solidFill>
                  <a:srgbClr val="FF0000"/>
                </a:solidFill>
                <a:latin typeface="Georgia"/>
                <a:cs typeface="Georgia"/>
              </a:rPr>
              <a:t>(2i</a:t>
            </a:r>
            <a:r>
              <a:rPr sz="1800" spc="-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spc="-105" dirty="0">
                <a:solidFill>
                  <a:srgbClr val="FF0000"/>
                </a:solidFill>
                <a:latin typeface="Georgia"/>
                <a:cs typeface="Georgia"/>
              </a:rPr>
              <a:t>+</a:t>
            </a:r>
            <a:r>
              <a:rPr sz="1800" spc="39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spc="55" dirty="0">
                <a:solidFill>
                  <a:srgbClr val="FF0000"/>
                </a:solidFill>
                <a:latin typeface="Georgia"/>
                <a:cs typeface="Georgia"/>
              </a:rPr>
              <a:t>1)</a:t>
            </a:r>
            <a:r>
              <a:rPr sz="1800" spc="38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spc="640" dirty="0">
                <a:solidFill>
                  <a:srgbClr val="FF0000"/>
                </a:solidFill>
                <a:latin typeface="Georgia"/>
                <a:cs typeface="Georgia"/>
              </a:rPr>
              <a:t>≥</a:t>
            </a:r>
            <a:r>
              <a:rPr sz="1800" spc="37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spc="40" dirty="0">
                <a:solidFill>
                  <a:srgbClr val="FF0000"/>
                </a:solidFill>
                <a:latin typeface="Georgia"/>
                <a:cs typeface="Georgia"/>
              </a:rPr>
              <a:t>n,</a:t>
            </a:r>
            <a:r>
              <a:rPr sz="1800" spc="38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Georgia"/>
                <a:cs typeface="Georgia"/>
              </a:rPr>
              <a:t>then</a:t>
            </a:r>
            <a:r>
              <a:rPr sz="1800" spc="409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spc="-355" dirty="0">
                <a:solidFill>
                  <a:srgbClr val="FF0000"/>
                </a:solidFill>
                <a:latin typeface="SimSun"/>
                <a:cs typeface="SimSun"/>
              </a:rPr>
              <a:t>i</a:t>
            </a:r>
            <a:r>
              <a:rPr sz="1800" spc="-8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SimSun"/>
                <a:cs typeface="SimSun"/>
              </a:rPr>
              <a:t>has</a:t>
            </a:r>
            <a:r>
              <a:rPr sz="1800" spc="-9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95" dirty="0">
                <a:solidFill>
                  <a:srgbClr val="FF0000"/>
                </a:solidFill>
                <a:latin typeface="SimSun"/>
                <a:cs typeface="SimSun"/>
              </a:rPr>
              <a:t>no</a:t>
            </a:r>
            <a:r>
              <a:rPr sz="1800" spc="-8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40" dirty="0">
                <a:solidFill>
                  <a:srgbClr val="FF0000"/>
                </a:solidFill>
                <a:latin typeface="SimSun"/>
                <a:cs typeface="SimSun"/>
              </a:rPr>
              <a:t>right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45" dirty="0">
                <a:solidFill>
                  <a:srgbClr val="FF0000"/>
                </a:solidFill>
                <a:latin typeface="SimSun"/>
                <a:cs typeface="SimSun"/>
              </a:rPr>
              <a:t>child</a:t>
            </a:r>
            <a:r>
              <a:rPr sz="1800" spc="-145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9993" y="6050076"/>
            <a:ext cx="19538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5" dirty="0">
                <a:solidFill>
                  <a:srgbClr val="903062"/>
                </a:solidFill>
                <a:latin typeface="Trebuchet MS"/>
                <a:cs typeface="Trebuchet MS"/>
              </a:rPr>
              <a:t>DATA</a:t>
            </a:r>
            <a:r>
              <a:rPr sz="900" spc="-4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903062"/>
                </a:solidFill>
                <a:latin typeface="Trebuchet MS"/>
                <a:cs typeface="Trebuchet MS"/>
              </a:rPr>
              <a:t>STRUCTURE</a:t>
            </a:r>
            <a:r>
              <a:rPr sz="900" spc="-4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105" dirty="0">
                <a:solidFill>
                  <a:srgbClr val="903062"/>
                </a:solidFill>
                <a:latin typeface="Trebuchet MS"/>
                <a:cs typeface="Trebuchet MS"/>
              </a:rPr>
              <a:t>AND</a:t>
            </a:r>
            <a:r>
              <a:rPr sz="900" spc="-35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40" dirty="0">
                <a:solidFill>
                  <a:srgbClr val="903062"/>
                </a:solidFill>
                <a:latin typeface="Trebuchet MS"/>
                <a:cs typeface="Trebuchet MS"/>
              </a:rPr>
              <a:t>ALGORITHM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91392" y="6054344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903062"/>
                </a:solidFill>
                <a:latin typeface="Trebuchet MS"/>
                <a:cs typeface="Trebuchet MS"/>
              </a:rPr>
              <a:t>41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248" y="4128119"/>
            <a:ext cx="3545799" cy="148817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3572" y="5747814"/>
            <a:ext cx="3585111" cy="525953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210" dirty="0">
                <a:solidFill>
                  <a:srgbClr val="FFFFFF"/>
                </a:solidFill>
              </a:rPr>
              <a:t>A</a:t>
            </a:r>
            <a:r>
              <a:rPr sz="2800" spc="225" dirty="0">
                <a:solidFill>
                  <a:srgbClr val="FFFFFF"/>
                </a:solidFill>
              </a:rPr>
              <a:t>D</a:t>
            </a:r>
            <a:r>
              <a:rPr sz="2800" spc="-185" dirty="0">
                <a:solidFill>
                  <a:srgbClr val="FFFFFF"/>
                </a:solidFill>
              </a:rPr>
              <a:t>V</a:t>
            </a:r>
            <a:r>
              <a:rPr sz="2800" spc="300" dirty="0">
                <a:solidFill>
                  <a:srgbClr val="FFFFFF"/>
                </a:solidFill>
              </a:rPr>
              <a:t>AN</a:t>
            </a:r>
            <a:r>
              <a:rPr sz="2800" spc="-220" dirty="0">
                <a:solidFill>
                  <a:srgbClr val="FFFFFF"/>
                </a:solidFill>
              </a:rPr>
              <a:t>T</a:t>
            </a:r>
            <a:r>
              <a:rPr sz="2800" spc="95" dirty="0">
                <a:solidFill>
                  <a:srgbClr val="FFFFFF"/>
                </a:solidFill>
              </a:rPr>
              <a:t>A</a:t>
            </a:r>
            <a:r>
              <a:rPr sz="2800" spc="-5" dirty="0">
                <a:solidFill>
                  <a:srgbClr val="FFFFFF"/>
                </a:solidFill>
              </a:rPr>
              <a:t>GE</a:t>
            </a:r>
            <a:r>
              <a:rPr sz="2800" dirty="0">
                <a:solidFill>
                  <a:srgbClr val="FFFFFF"/>
                </a:solidFill>
              </a:rPr>
              <a:t>S</a:t>
            </a:r>
            <a:r>
              <a:rPr sz="2800" spc="-340" dirty="0">
                <a:solidFill>
                  <a:srgbClr val="FFFFFF"/>
                </a:solidFill>
              </a:rPr>
              <a:t> </a:t>
            </a:r>
            <a:r>
              <a:rPr sz="2800" spc="325" dirty="0">
                <a:solidFill>
                  <a:srgbClr val="FFFFFF"/>
                </a:solidFill>
              </a:rPr>
              <a:t>AND</a:t>
            </a:r>
            <a:r>
              <a:rPr sz="2800" spc="-70" dirty="0">
                <a:solidFill>
                  <a:srgbClr val="FFFFFF"/>
                </a:solidFill>
              </a:rPr>
              <a:t> </a:t>
            </a:r>
            <a:r>
              <a:rPr sz="2800" spc="110" dirty="0">
                <a:solidFill>
                  <a:srgbClr val="FFFFFF"/>
                </a:solidFill>
              </a:rPr>
              <a:t>DISA</a:t>
            </a:r>
            <a:r>
              <a:rPr sz="2800" spc="229" dirty="0">
                <a:solidFill>
                  <a:srgbClr val="FFFFFF"/>
                </a:solidFill>
              </a:rPr>
              <a:t>D</a:t>
            </a:r>
            <a:r>
              <a:rPr sz="2800" spc="-185" dirty="0">
                <a:solidFill>
                  <a:srgbClr val="FFFFFF"/>
                </a:solidFill>
              </a:rPr>
              <a:t>V</a:t>
            </a:r>
            <a:r>
              <a:rPr sz="2800" spc="300" dirty="0">
                <a:solidFill>
                  <a:srgbClr val="FFFFFF"/>
                </a:solidFill>
              </a:rPr>
              <a:t>AN</a:t>
            </a:r>
            <a:r>
              <a:rPr sz="2800" spc="-220" dirty="0">
                <a:solidFill>
                  <a:srgbClr val="FFFFFF"/>
                </a:solidFill>
              </a:rPr>
              <a:t>T</a:t>
            </a:r>
            <a:r>
              <a:rPr sz="2800" spc="95" dirty="0">
                <a:solidFill>
                  <a:srgbClr val="FFFFFF"/>
                </a:solidFill>
              </a:rPr>
              <a:t>A</a:t>
            </a:r>
            <a:r>
              <a:rPr sz="2800" spc="-5" dirty="0">
                <a:solidFill>
                  <a:srgbClr val="FFFFFF"/>
                </a:solidFill>
              </a:rPr>
              <a:t>GES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59993" y="2160524"/>
            <a:ext cx="10775315" cy="3543935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1800" b="1" spc="-20" dirty="0">
                <a:solidFill>
                  <a:srgbClr val="3C3C3C"/>
                </a:solidFill>
                <a:latin typeface="Times New Roman"/>
                <a:cs typeface="Times New Roman"/>
              </a:rPr>
              <a:t>Advantages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:</a:t>
            </a:r>
            <a:endParaRPr sz="1800">
              <a:latin typeface="SimSun"/>
              <a:cs typeface="SimSun"/>
            </a:endParaRPr>
          </a:p>
          <a:p>
            <a:pPr marL="355600" indent="-342900">
              <a:lnSpc>
                <a:spcPct val="100000"/>
              </a:lnSpc>
              <a:spcBef>
                <a:spcPts val="1030"/>
              </a:spcBef>
              <a:buClr>
                <a:srgbClr val="903062"/>
              </a:buClr>
              <a:buSzPct val="91666"/>
              <a:buAutoNum type="arabicPeriod"/>
              <a:tabLst>
                <a:tab pos="354965" algn="l"/>
                <a:tab pos="355600" algn="l"/>
              </a:tabLst>
            </a:pPr>
            <a:r>
              <a:rPr sz="1800" spc="160" dirty="0">
                <a:solidFill>
                  <a:srgbClr val="3C3C3C"/>
                </a:solidFill>
                <a:latin typeface="SimSun"/>
                <a:cs typeface="SimSun"/>
              </a:rPr>
              <a:t>Any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FF0000"/>
                </a:solidFill>
                <a:latin typeface="SimSun"/>
                <a:cs typeface="SimSun"/>
              </a:rPr>
              <a:t>node</a:t>
            </a:r>
            <a:r>
              <a:rPr sz="1800" spc="-9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20" dirty="0">
                <a:solidFill>
                  <a:srgbClr val="FF0000"/>
                </a:solidFill>
                <a:latin typeface="SimSun"/>
                <a:cs typeface="SimSun"/>
              </a:rPr>
              <a:t>can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35" dirty="0">
                <a:solidFill>
                  <a:srgbClr val="FF0000"/>
                </a:solidFill>
                <a:latin typeface="SimSun"/>
                <a:cs typeface="SimSun"/>
              </a:rPr>
              <a:t>be</a:t>
            </a:r>
            <a:r>
              <a:rPr sz="1800" spc="-8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50" dirty="0">
                <a:solidFill>
                  <a:srgbClr val="FF0000"/>
                </a:solidFill>
                <a:latin typeface="SimSun"/>
                <a:cs typeface="SimSun"/>
              </a:rPr>
              <a:t>accessed</a:t>
            </a:r>
            <a:r>
              <a:rPr sz="1800" spc="-10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45" dirty="0">
                <a:solidFill>
                  <a:srgbClr val="3C3C3C"/>
                </a:solidFill>
                <a:latin typeface="SimSun"/>
                <a:cs typeface="SimSun"/>
              </a:rPr>
              <a:t>from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60" dirty="0">
                <a:solidFill>
                  <a:srgbClr val="3C3C3C"/>
                </a:solidFill>
                <a:latin typeface="SimSun"/>
                <a:cs typeface="SimSun"/>
              </a:rPr>
              <a:t>any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other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0" dirty="0">
                <a:solidFill>
                  <a:srgbClr val="3C3C3C"/>
                </a:solidFill>
                <a:latin typeface="SimSun"/>
                <a:cs typeface="SimSun"/>
              </a:rPr>
              <a:t>by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calculating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index.</a:t>
            </a:r>
            <a:endParaRPr sz="1800">
              <a:latin typeface="SimSun"/>
              <a:cs typeface="SimSun"/>
            </a:endParaRPr>
          </a:p>
          <a:p>
            <a:pPr marL="355600" indent="-342900">
              <a:lnSpc>
                <a:spcPct val="100000"/>
              </a:lnSpc>
              <a:spcBef>
                <a:spcPts val="1035"/>
              </a:spcBef>
              <a:buClr>
                <a:srgbClr val="903062"/>
              </a:buClr>
              <a:buSzPct val="91666"/>
              <a:buAutoNum type="arabicPeriod"/>
              <a:tabLst>
                <a:tab pos="354965" algn="l"/>
                <a:tab pos="355600" algn="l"/>
              </a:tabLst>
            </a:pPr>
            <a:r>
              <a:rPr sz="1800" spc="9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40" dirty="0">
                <a:solidFill>
                  <a:srgbClr val="3C3C3C"/>
                </a:solidFill>
                <a:latin typeface="SimSun"/>
                <a:cs typeface="SimSun"/>
              </a:rPr>
              <a:t>data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stored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SimSun"/>
                <a:cs typeface="SimSun"/>
              </a:rPr>
              <a:t>without</a:t>
            </a:r>
            <a:r>
              <a:rPr sz="1800" spc="-7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60" dirty="0">
                <a:solidFill>
                  <a:srgbClr val="FF0000"/>
                </a:solidFill>
                <a:latin typeface="SimSun"/>
                <a:cs typeface="SimSun"/>
              </a:rPr>
              <a:t>any</a:t>
            </a:r>
            <a:r>
              <a:rPr sz="1800" spc="-8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95" dirty="0">
                <a:solidFill>
                  <a:srgbClr val="FF0000"/>
                </a:solidFill>
                <a:latin typeface="SimSun"/>
                <a:cs typeface="SimSun"/>
              </a:rPr>
              <a:t>pointers</a:t>
            </a:r>
            <a:r>
              <a:rPr sz="1800" spc="-7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80" dirty="0">
                <a:solidFill>
                  <a:srgbClr val="3C3C3C"/>
                </a:solidFill>
                <a:latin typeface="SimSun"/>
                <a:cs typeface="SimSun"/>
              </a:rPr>
              <a:t>its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successor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or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predecessor.</a:t>
            </a:r>
            <a:endParaRPr sz="1800">
              <a:latin typeface="SimSun"/>
              <a:cs typeface="SimSun"/>
            </a:endParaRPr>
          </a:p>
          <a:p>
            <a:pPr marL="355600" marR="5080" indent="-342900">
              <a:lnSpc>
                <a:spcPct val="100000"/>
              </a:lnSpc>
              <a:spcBef>
                <a:spcPts val="1035"/>
              </a:spcBef>
              <a:buClr>
                <a:srgbClr val="903062"/>
              </a:buClr>
              <a:buSzPct val="91666"/>
              <a:buAutoNum type="arabicPeriod"/>
              <a:tabLst>
                <a:tab pos="354965" algn="l"/>
                <a:tab pos="355600" algn="l"/>
              </a:tabLst>
            </a:pP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80" dirty="0">
                <a:solidFill>
                  <a:srgbClr val="3C3C3C"/>
                </a:solidFill>
                <a:latin typeface="SimSun"/>
                <a:cs typeface="SimSun"/>
              </a:rPr>
              <a:t>programming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0" dirty="0">
                <a:solidFill>
                  <a:srgbClr val="3C3C3C"/>
                </a:solidFill>
                <a:latin typeface="SimSun"/>
                <a:cs typeface="SimSun"/>
              </a:rPr>
              <a:t>languages,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where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0" dirty="0">
                <a:solidFill>
                  <a:srgbClr val="FF0000"/>
                </a:solidFill>
                <a:latin typeface="SimSun"/>
                <a:cs typeface="SimSun"/>
              </a:rPr>
              <a:t>dynamic</a:t>
            </a:r>
            <a:r>
              <a:rPr sz="1800" spc="-9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195" dirty="0">
                <a:solidFill>
                  <a:srgbClr val="FF0000"/>
                </a:solidFill>
                <a:latin typeface="SimSun"/>
                <a:cs typeface="SimSun"/>
              </a:rPr>
              <a:t>memory</a:t>
            </a:r>
            <a:r>
              <a:rPr sz="1800" spc="-12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14" dirty="0">
                <a:solidFill>
                  <a:srgbClr val="FF0000"/>
                </a:solidFill>
                <a:latin typeface="SimSun"/>
                <a:cs typeface="SimSun"/>
              </a:rPr>
              <a:t>allocation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FF0000"/>
                </a:solidFill>
                <a:latin typeface="SimSun"/>
                <a:cs typeface="SimSun"/>
              </a:rPr>
              <a:t>is</a:t>
            </a:r>
            <a:r>
              <a:rPr sz="1800" spc="-8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30" dirty="0">
                <a:solidFill>
                  <a:srgbClr val="FF0000"/>
                </a:solidFill>
                <a:latin typeface="SimSun"/>
                <a:cs typeface="SimSun"/>
              </a:rPr>
              <a:t>not</a:t>
            </a:r>
            <a:r>
              <a:rPr sz="1800" spc="-6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FF0000"/>
                </a:solidFill>
                <a:latin typeface="SimSun"/>
                <a:cs typeface="SimSun"/>
              </a:rPr>
              <a:t>possible</a:t>
            </a:r>
            <a:r>
              <a:rPr sz="1800" spc="-8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(such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as </a:t>
            </a:r>
            <a:r>
              <a:rPr sz="1800" spc="25" dirty="0">
                <a:solidFill>
                  <a:srgbClr val="3C3C3C"/>
                </a:solidFill>
                <a:latin typeface="SimSun"/>
                <a:cs typeface="SimSun"/>
              </a:rPr>
              <a:t>BASIC, </a:t>
            </a:r>
            <a:r>
              <a:rPr sz="1800" spc="-8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fortran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00" dirty="0">
                <a:solidFill>
                  <a:srgbClr val="3C3C3C"/>
                </a:solidFill>
                <a:latin typeface="SimSun"/>
                <a:cs typeface="SimSun"/>
              </a:rPr>
              <a:t>),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array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representation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0" dirty="0">
                <a:solidFill>
                  <a:srgbClr val="3C3C3C"/>
                </a:solidFill>
                <a:latin typeface="SimSun"/>
                <a:cs typeface="SimSun"/>
              </a:rPr>
              <a:t>only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10" dirty="0">
                <a:solidFill>
                  <a:srgbClr val="3C3C3C"/>
                </a:solidFill>
                <a:latin typeface="SimSun"/>
                <a:cs typeface="SimSun"/>
              </a:rPr>
              <a:t>means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5" dirty="0">
                <a:solidFill>
                  <a:srgbClr val="3C3C3C"/>
                </a:solidFill>
                <a:latin typeface="SimSun"/>
                <a:cs typeface="SimSun"/>
              </a:rPr>
              <a:t>store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70" dirty="0">
                <a:solidFill>
                  <a:srgbClr val="3C3C3C"/>
                </a:solidFill>
                <a:latin typeface="SimSun"/>
                <a:cs typeface="SimSun"/>
              </a:rPr>
              <a:t>tree.</a:t>
            </a:r>
            <a:endParaRPr sz="18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1800" b="1" spc="10" dirty="0">
                <a:solidFill>
                  <a:srgbClr val="3C3C3C"/>
                </a:solidFill>
                <a:latin typeface="Times New Roman"/>
                <a:cs typeface="Times New Roman"/>
              </a:rPr>
              <a:t>Disadvantages: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35"/>
              </a:spcBef>
              <a:buClr>
                <a:srgbClr val="903062"/>
              </a:buClr>
              <a:buSzPct val="91666"/>
              <a:buAutoNum type="arabicPeriod"/>
              <a:tabLst>
                <a:tab pos="354965" algn="l"/>
                <a:tab pos="355600" algn="l"/>
              </a:tabLst>
            </a:pPr>
            <a:r>
              <a:rPr sz="1800" spc="10" dirty="0">
                <a:solidFill>
                  <a:srgbClr val="3C3C3C"/>
                </a:solidFill>
                <a:latin typeface="SimSun"/>
                <a:cs typeface="SimSun"/>
              </a:rPr>
              <a:t>Other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" dirty="0">
                <a:solidFill>
                  <a:srgbClr val="3C3C3C"/>
                </a:solidFill>
                <a:latin typeface="SimSun"/>
                <a:cs typeface="SimSun"/>
              </a:rPr>
              <a:t>than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35" dirty="0">
                <a:solidFill>
                  <a:srgbClr val="3C3C3C"/>
                </a:solidFill>
                <a:latin typeface="SimSun"/>
                <a:cs typeface="SimSun"/>
              </a:rPr>
              <a:t>full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0" dirty="0">
                <a:solidFill>
                  <a:srgbClr val="3C3C3C"/>
                </a:solidFill>
                <a:latin typeface="SimSun"/>
                <a:cs typeface="SimSun"/>
              </a:rPr>
              <a:t>binary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65" dirty="0">
                <a:solidFill>
                  <a:srgbClr val="3C3C3C"/>
                </a:solidFill>
                <a:latin typeface="SimSun"/>
                <a:cs typeface="SimSun"/>
              </a:rPr>
              <a:t>trees,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majority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5" dirty="0">
                <a:solidFill>
                  <a:srgbClr val="FF0000"/>
                </a:solidFill>
                <a:latin typeface="SimSun"/>
                <a:cs typeface="SimSun"/>
              </a:rPr>
              <a:t>array</a:t>
            </a:r>
            <a:r>
              <a:rPr sz="1800" spc="-114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35" dirty="0">
                <a:solidFill>
                  <a:srgbClr val="FF0000"/>
                </a:solidFill>
                <a:latin typeface="SimSun"/>
                <a:cs typeface="SimSun"/>
              </a:rPr>
              <a:t>entries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229" dirty="0">
                <a:solidFill>
                  <a:srgbClr val="FF0000"/>
                </a:solidFill>
                <a:latin typeface="SimSun"/>
                <a:cs typeface="SimSun"/>
              </a:rPr>
              <a:t>may</a:t>
            </a:r>
            <a:r>
              <a:rPr sz="1800" spc="-11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35" dirty="0">
                <a:solidFill>
                  <a:srgbClr val="FF0000"/>
                </a:solidFill>
                <a:latin typeface="SimSun"/>
                <a:cs typeface="SimSun"/>
              </a:rPr>
              <a:t>be</a:t>
            </a:r>
            <a:r>
              <a:rPr sz="1800" spc="-8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25" dirty="0">
                <a:solidFill>
                  <a:srgbClr val="FF0000"/>
                </a:solidFill>
                <a:latin typeface="SimSun"/>
                <a:cs typeface="SimSun"/>
              </a:rPr>
              <a:t>empty</a:t>
            </a:r>
            <a:r>
              <a:rPr sz="1800" spc="25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800">
              <a:latin typeface="SimSun"/>
              <a:cs typeface="SimSun"/>
            </a:endParaRPr>
          </a:p>
          <a:p>
            <a:pPr marL="355600" indent="-342900">
              <a:lnSpc>
                <a:spcPct val="100000"/>
              </a:lnSpc>
              <a:spcBef>
                <a:spcPts val="1030"/>
              </a:spcBef>
              <a:buClr>
                <a:srgbClr val="903062"/>
              </a:buClr>
              <a:buSzPct val="91666"/>
              <a:buAutoNum type="arabicPeriod"/>
              <a:tabLst>
                <a:tab pos="354965" algn="l"/>
                <a:tab pos="355600" algn="l"/>
              </a:tabLst>
            </a:pPr>
            <a:r>
              <a:rPr sz="1800" spc="-310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800" spc="-290" dirty="0">
                <a:solidFill>
                  <a:srgbClr val="3C3C3C"/>
                </a:solidFill>
                <a:latin typeface="SimSun"/>
                <a:cs typeface="SimSun"/>
              </a:rPr>
              <a:t>t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40" dirty="0">
                <a:solidFill>
                  <a:srgbClr val="3C3C3C"/>
                </a:solidFill>
                <a:latin typeface="SimSun"/>
                <a:cs typeface="SimSun"/>
              </a:rPr>
              <a:t>al</a:t>
            </a:r>
            <a:r>
              <a:rPr sz="1800" spc="-235" dirty="0">
                <a:solidFill>
                  <a:srgbClr val="3C3C3C"/>
                </a:solidFill>
                <a:latin typeface="SimSun"/>
                <a:cs typeface="SimSun"/>
              </a:rPr>
              <a:t>l</a:t>
            </a:r>
            <a:r>
              <a:rPr sz="1800" spc="135" dirty="0">
                <a:solidFill>
                  <a:srgbClr val="3C3C3C"/>
                </a:solidFill>
                <a:latin typeface="SimSun"/>
                <a:cs typeface="SimSun"/>
              </a:rPr>
              <a:t>ows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on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l</a:t>
            </a:r>
            <a:r>
              <a:rPr sz="1800" spc="50" dirty="0">
                <a:solidFill>
                  <a:srgbClr val="3C3C3C"/>
                </a:solidFill>
                <a:latin typeface="SimSun"/>
                <a:cs typeface="SimSun"/>
              </a:rPr>
              <a:t>y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20" dirty="0">
                <a:solidFill>
                  <a:srgbClr val="FF0000"/>
                </a:solidFill>
                <a:latin typeface="SimSun"/>
                <a:cs typeface="SimSun"/>
              </a:rPr>
              <a:t>stat</a:t>
            </a:r>
            <a:r>
              <a:rPr sz="1800" spc="-229" dirty="0">
                <a:solidFill>
                  <a:srgbClr val="FF0000"/>
                </a:solidFill>
                <a:latin typeface="SimSun"/>
                <a:cs typeface="SimSun"/>
              </a:rPr>
              <a:t>i</a:t>
            </a:r>
            <a:r>
              <a:rPr sz="1800" spc="-65" dirty="0">
                <a:solidFill>
                  <a:srgbClr val="FF0000"/>
                </a:solidFill>
                <a:latin typeface="SimSun"/>
                <a:cs typeface="SimSun"/>
              </a:rPr>
              <a:t>c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14" dirty="0">
                <a:solidFill>
                  <a:srgbClr val="FF0000"/>
                </a:solidFill>
                <a:latin typeface="SimSun"/>
                <a:cs typeface="SimSun"/>
              </a:rPr>
              <a:t>r</a:t>
            </a:r>
            <a:r>
              <a:rPr sz="1800" spc="-105" dirty="0">
                <a:solidFill>
                  <a:srgbClr val="FF0000"/>
                </a:solidFill>
                <a:latin typeface="SimSun"/>
                <a:cs typeface="SimSun"/>
              </a:rPr>
              <a:t>e</a:t>
            </a:r>
            <a:r>
              <a:rPr sz="1800" spc="-50" dirty="0">
                <a:solidFill>
                  <a:srgbClr val="FF0000"/>
                </a:solidFill>
                <a:latin typeface="SimSun"/>
                <a:cs typeface="SimSun"/>
              </a:rPr>
              <a:t>p</a:t>
            </a:r>
            <a:r>
              <a:rPr sz="1800" spc="-45" dirty="0">
                <a:solidFill>
                  <a:srgbClr val="FF0000"/>
                </a:solidFill>
                <a:latin typeface="SimSun"/>
                <a:cs typeface="SimSun"/>
              </a:rPr>
              <a:t>r</a:t>
            </a:r>
            <a:r>
              <a:rPr sz="1800" spc="-20" dirty="0">
                <a:solidFill>
                  <a:srgbClr val="FF0000"/>
                </a:solidFill>
                <a:latin typeface="SimSun"/>
                <a:cs typeface="SimSun"/>
              </a:rPr>
              <a:t>e</a:t>
            </a:r>
            <a:r>
              <a:rPr sz="1800" spc="-105" dirty="0">
                <a:solidFill>
                  <a:srgbClr val="FF0000"/>
                </a:solidFill>
                <a:latin typeface="SimSun"/>
                <a:cs typeface="SimSun"/>
              </a:rPr>
              <a:t>s</a:t>
            </a:r>
            <a:r>
              <a:rPr sz="1800" spc="-100" dirty="0">
                <a:solidFill>
                  <a:srgbClr val="FF0000"/>
                </a:solidFill>
                <a:latin typeface="SimSun"/>
                <a:cs typeface="SimSun"/>
              </a:rPr>
              <a:t>e</a:t>
            </a:r>
            <a:r>
              <a:rPr sz="1800" spc="-160" dirty="0">
                <a:solidFill>
                  <a:srgbClr val="FF0000"/>
                </a:solidFill>
                <a:latin typeface="SimSun"/>
                <a:cs typeface="SimSun"/>
              </a:rPr>
              <a:t>ntat</a:t>
            </a:r>
            <a:r>
              <a:rPr sz="1800" spc="-175" dirty="0">
                <a:solidFill>
                  <a:srgbClr val="FF0000"/>
                </a:solidFill>
                <a:latin typeface="SimSun"/>
                <a:cs typeface="SimSun"/>
              </a:rPr>
              <a:t>i</a:t>
            </a:r>
            <a:r>
              <a:rPr sz="1800" spc="95" dirty="0">
                <a:solidFill>
                  <a:srgbClr val="FF0000"/>
                </a:solidFill>
                <a:latin typeface="SimSun"/>
                <a:cs typeface="SimSun"/>
              </a:rPr>
              <a:t>o</a:t>
            </a:r>
            <a:r>
              <a:rPr sz="1800" spc="110" dirty="0">
                <a:solidFill>
                  <a:srgbClr val="FF0000"/>
                </a:solidFill>
                <a:latin typeface="SimSun"/>
                <a:cs typeface="SimSun"/>
              </a:rPr>
              <a:t>n</a:t>
            </a:r>
            <a:r>
              <a:rPr sz="1800" spc="-330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800">
              <a:latin typeface="SimSun"/>
              <a:cs typeface="SimSun"/>
            </a:endParaRPr>
          </a:p>
          <a:p>
            <a:pPr marL="355600" indent="-342900">
              <a:lnSpc>
                <a:spcPct val="100000"/>
              </a:lnSpc>
              <a:spcBef>
                <a:spcPts val="1035"/>
              </a:spcBef>
              <a:buClr>
                <a:srgbClr val="903062"/>
              </a:buClr>
              <a:buSzPct val="91666"/>
              <a:buAutoNum type="arabicPeriod"/>
              <a:tabLst>
                <a:tab pos="354965" algn="l"/>
                <a:tab pos="355600" algn="l"/>
              </a:tabLst>
            </a:pP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Insertion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80" dirty="0">
                <a:solidFill>
                  <a:srgbClr val="3C3C3C"/>
                </a:solidFill>
                <a:latin typeface="SimSun"/>
                <a:cs typeface="SimSun"/>
              </a:rPr>
              <a:t>and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deletion 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operation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0" dirty="0">
                <a:solidFill>
                  <a:srgbClr val="FF0000"/>
                </a:solidFill>
                <a:latin typeface="SimSun"/>
                <a:cs typeface="SimSun"/>
              </a:rPr>
              <a:t>requires</a:t>
            </a:r>
            <a:r>
              <a:rPr sz="1800" spc="-8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90" dirty="0">
                <a:solidFill>
                  <a:srgbClr val="FF0000"/>
                </a:solidFill>
                <a:latin typeface="SimSun"/>
                <a:cs typeface="SimSun"/>
              </a:rPr>
              <a:t>lots</a:t>
            </a:r>
            <a:r>
              <a:rPr sz="1800" spc="-10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FF0000"/>
                </a:solidFill>
                <a:latin typeface="SimSun"/>
                <a:cs typeface="SimSun"/>
              </a:rPr>
              <a:t>of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40" dirty="0">
                <a:solidFill>
                  <a:srgbClr val="FF0000"/>
                </a:solidFill>
                <a:latin typeface="SimSun"/>
                <a:cs typeface="SimSun"/>
              </a:rPr>
              <a:t>data</a:t>
            </a:r>
            <a:r>
              <a:rPr sz="1800" spc="-9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95" dirty="0">
                <a:solidFill>
                  <a:srgbClr val="FF0000"/>
                </a:solidFill>
                <a:latin typeface="SimSun"/>
                <a:cs typeface="SimSun"/>
              </a:rPr>
              <a:t>movement</a:t>
            </a:r>
            <a:r>
              <a:rPr sz="1800" spc="95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9993" y="6050076"/>
            <a:ext cx="19538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5" dirty="0">
                <a:solidFill>
                  <a:srgbClr val="903062"/>
                </a:solidFill>
                <a:latin typeface="Trebuchet MS"/>
                <a:cs typeface="Trebuchet MS"/>
              </a:rPr>
              <a:t>DATA</a:t>
            </a:r>
            <a:r>
              <a:rPr sz="900" spc="-4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903062"/>
                </a:solidFill>
                <a:latin typeface="Trebuchet MS"/>
                <a:cs typeface="Trebuchet MS"/>
              </a:rPr>
              <a:t>STRUCTURE</a:t>
            </a:r>
            <a:r>
              <a:rPr sz="900" spc="-4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105" dirty="0">
                <a:solidFill>
                  <a:srgbClr val="903062"/>
                </a:solidFill>
                <a:latin typeface="Trebuchet MS"/>
                <a:cs typeface="Trebuchet MS"/>
              </a:rPr>
              <a:t>AND</a:t>
            </a:r>
            <a:r>
              <a:rPr sz="900" spc="-35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40" dirty="0">
                <a:solidFill>
                  <a:srgbClr val="903062"/>
                </a:solidFill>
                <a:latin typeface="Trebuchet MS"/>
                <a:cs typeface="Trebuchet MS"/>
              </a:rPr>
              <a:t>ALGORITHM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91392" y="6054344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903062"/>
                </a:solidFill>
                <a:latin typeface="Trebuchet MS"/>
                <a:cs typeface="Trebuchet MS"/>
              </a:rPr>
              <a:t>42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54373" y="6112255"/>
            <a:ext cx="5026025" cy="56959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120"/>
              </a:lnSpc>
              <a:spcBef>
                <a:spcPts val="200"/>
              </a:spcBef>
            </a:pPr>
            <a:r>
              <a:rPr sz="1800" spc="-65" dirty="0">
                <a:solidFill>
                  <a:srgbClr val="221F1F"/>
                </a:solidFill>
                <a:latin typeface="Trebuchet MS"/>
                <a:cs typeface="Trebuchet MS"/>
              </a:rPr>
              <a:t>These</a:t>
            </a:r>
            <a:r>
              <a:rPr sz="1800" spc="-60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221F1F"/>
                </a:solidFill>
                <a:latin typeface="Trebuchet MS"/>
                <a:cs typeface="Trebuchet MS"/>
              </a:rPr>
              <a:t>problems</a:t>
            </a:r>
            <a:r>
              <a:rPr sz="1800" spc="-50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125" dirty="0">
                <a:solidFill>
                  <a:srgbClr val="221F1F"/>
                </a:solidFill>
                <a:latin typeface="Trebuchet MS"/>
                <a:cs typeface="Trebuchet MS"/>
              </a:rPr>
              <a:t>can</a:t>
            </a:r>
            <a:r>
              <a:rPr sz="1800" spc="-50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114" dirty="0">
                <a:solidFill>
                  <a:srgbClr val="221F1F"/>
                </a:solidFill>
                <a:latin typeface="Trebuchet MS"/>
                <a:cs typeface="Trebuchet MS"/>
              </a:rPr>
              <a:t>be</a:t>
            </a:r>
            <a:r>
              <a:rPr sz="1800" spc="-50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221F1F"/>
                </a:solidFill>
                <a:latin typeface="Trebuchet MS"/>
                <a:cs typeface="Trebuchet MS"/>
              </a:rPr>
              <a:t>overcome</a:t>
            </a:r>
            <a:r>
              <a:rPr sz="1800" spc="-70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221F1F"/>
                </a:solidFill>
                <a:latin typeface="Trebuchet MS"/>
                <a:cs typeface="Trebuchet MS"/>
              </a:rPr>
              <a:t>by</a:t>
            </a:r>
            <a:r>
              <a:rPr sz="1800" spc="-45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221F1F"/>
                </a:solidFill>
                <a:latin typeface="Trebuchet MS"/>
                <a:cs typeface="Trebuchet MS"/>
              </a:rPr>
              <a:t>the</a:t>
            </a:r>
            <a:r>
              <a:rPr sz="1800" spc="-45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221F1F"/>
                </a:solidFill>
                <a:latin typeface="Trebuchet MS"/>
                <a:cs typeface="Trebuchet MS"/>
              </a:rPr>
              <a:t>use</a:t>
            </a:r>
            <a:r>
              <a:rPr sz="1800" spc="-50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221F1F"/>
                </a:solidFill>
                <a:latin typeface="Trebuchet MS"/>
                <a:cs typeface="Trebuchet MS"/>
              </a:rPr>
              <a:t>of</a:t>
            </a:r>
            <a:r>
              <a:rPr sz="1800" spc="-55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221F1F"/>
                </a:solidFill>
                <a:latin typeface="Trebuchet MS"/>
                <a:cs typeface="Trebuchet MS"/>
              </a:rPr>
              <a:t>linked </a:t>
            </a:r>
            <a:r>
              <a:rPr sz="1800" spc="-525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100" dirty="0">
                <a:solidFill>
                  <a:srgbClr val="221F1F"/>
                </a:solidFill>
                <a:latin typeface="Trebuchet MS"/>
                <a:cs typeface="Trebuchet MS"/>
              </a:rPr>
              <a:t>representation.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10" dirty="0">
                <a:solidFill>
                  <a:srgbClr val="FFFFFF"/>
                </a:solidFill>
              </a:rPr>
              <a:t>BST-LINKED</a:t>
            </a:r>
            <a:r>
              <a:rPr sz="2800" spc="-75" dirty="0">
                <a:solidFill>
                  <a:srgbClr val="FFFFFF"/>
                </a:solidFill>
              </a:rPr>
              <a:t> </a:t>
            </a:r>
            <a:r>
              <a:rPr sz="2800" spc="-40" dirty="0">
                <a:solidFill>
                  <a:srgbClr val="FFFFFF"/>
                </a:solidFill>
              </a:rPr>
              <a:t>LIST</a:t>
            </a:r>
            <a:r>
              <a:rPr sz="2800" spc="-75" dirty="0">
                <a:solidFill>
                  <a:srgbClr val="FFFFFF"/>
                </a:solidFill>
              </a:rPr>
              <a:t> </a:t>
            </a:r>
            <a:r>
              <a:rPr sz="2800" spc="60" dirty="0">
                <a:solidFill>
                  <a:srgbClr val="FFFFFF"/>
                </a:solidFill>
              </a:rPr>
              <a:t>IMPLEMENTATION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59993" y="1835912"/>
            <a:ext cx="8740775" cy="1613535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113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-5" dirty="0">
                <a:solidFill>
                  <a:srgbClr val="3C3C3C"/>
                </a:solidFill>
                <a:latin typeface="SimSun"/>
                <a:cs typeface="SimSun"/>
              </a:rPr>
              <a:t>Using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linked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00" dirty="0">
                <a:solidFill>
                  <a:srgbClr val="3C3C3C"/>
                </a:solidFill>
                <a:latin typeface="SimSun"/>
                <a:cs typeface="SimSun"/>
              </a:rPr>
              <a:t>list,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each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0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50" dirty="0">
                <a:solidFill>
                  <a:srgbClr val="3C3C3C"/>
                </a:solidFill>
                <a:latin typeface="SimSun"/>
                <a:cs typeface="SimSun"/>
              </a:rPr>
              <a:t>will</a:t>
            </a:r>
            <a:r>
              <a:rPr sz="18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40" dirty="0">
                <a:solidFill>
                  <a:srgbClr val="3C3C3C"/>
                </a:solidFill>
                <a:latin typeface="SimSun"/>
                <a:cs typeface="SimSun"/>
              </a:rPr>
              <a:t>have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three </a:t>
            </a:r>
            <a:r>
              <a:rPr sz="1800" spc="-190" dirty="0">
                <a:solidFill>
                  <a:srgbClr val="3C3C3C"/>
                </a:solidFill>
                <a:latin typeface="SimSun"/>
                <a:cs typeface="SimSun"/>
              </a:rPr>
              <a:t>fields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54" dirty="0">
                <a:solidFill>
                  <a:srgbClr val="3C3C3C"/>
                </a:solidFill>
                <a:latin typeface="Georgia"/>
                <a:cs typeface="Georgia"/>
              </a:rPr>
              <a:t>—</a:t>
            </a:r>
            <a:r>
              <a:rPr sz="1800" spc="390" dirty="0">
                <a:solidFill>
                  <a:srgbClr val="3C3C3C"/>
                </a:solidFill>
                <a:latin typeface="Georgia"/>
                <a:cs typeface="Georgia"/>
              </a:rPr>
              <a:t> 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Lchild,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45" dirty="0">
                <a:solidFill>
                  <a:srgbClr val="3C3C3C"/>
                </a:solidFill>
                <a:latin typeface="SimSun"/>
                <a:cs typeface="SimSun"/>
              </a:rPr>
              <a:t>Data,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80" dirty="0">
                <a:solidFill>
                  <a:srgbClr val="3C3C3C"/>
                </a:solidFill>
                <a:latin typeface="SimSun"/>
                <a:cs typeface="SimSun"/>
              </a:rPr>
              <a:t>and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Rchild.</a:t>
            </a:r>
            <a:endParaRPr sz="18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103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-310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800" spc="-315" dirty="0">
                <a:solidFill>
                  <a:srgbClr val="3C3C3C"/>
                </a:solidFill>
                <a:latin typeface="SimSun"/>
                <a:cs typeface="SimSun"/>
              </a:rPr>
              <a:t>f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50" dirty="0">
                <a:solidFill>
                  <a:srgbClr val="3C3C3C"/>
                </a:solidFill>
                <a:latin typeface="SimSun"/>
                <a:cs typeface="SimSun"/>
              </a:rPr>
              <a:t>ne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45" dirty="0">
                <a:solidFill>
                  <a:srgbClr val="3C3C3C"/>
                </a:solidFill>
                <a:latin typeface="SimSun"/>
                <a:cs typeface="SimSun"/>
              </a:rPr>
              <a:t>d</a:t>
            </a:r>
            <a:r>
              <a:rPr sz="1800" spc="5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d,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5" dirty="0">
                <a:solidFill>
                  <a:srgbClr val="3C3C3C"/>
                </a:solidFill>
                <a:latin typeface="SimSun"/>
                <a:cs typeface="SimSun"/>
              </a:rPr>
              <a:t>f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o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urth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0" dirty="0">
                <a:solidFill>
                  <a:srgbClr val="3C3C3C"/>
                </a:solidFill>
                <a:latin typeface="SimSun"/>
                <a:cs typeface="SimSun"/>
              </a:rPr>
              <a:t>par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nt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0" dirty="0">
                <a:solidFill>
                  <a:srgbClr val="3C3C3C"/>
                </a:solidFill>
                <a:latin typeface="SimSun"/>
                <a:cs typeface="SimSun"/>
              </a:rPr>
              <a:t>fie</a:t>
            </a:r>
            <a:r>
              <a:rPr sz="1800" spc="-260" dirty="0">
                <a:solidFill>
                  <a:srgbClr val="3C3C3C"/>
                </a:solidFill>
                <a:latin typeface="SimSun"/>
                <a:cs typeface="SimSun"/>
              </a:rPr>
              <a:t>l</a:t>
            </a:r>
            <a:r>
              <a:rPr sz="1800" spc="114" dirty="0">
                <a:solidFill>
                  <a:srgbClr val="3C3C3C"/>
                </a:solidFill>
                <a:latin typeface="SimSun"/>
                <a:cs typeface="SimSun"/>
              </a:rPr>
              <a:t>d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0" dirty="0">
                <a:solidFill>
                  <a:srgbClr val="3C3C3C"/>
                </a:solidFill>
                <a:latin typeface="SimSun"/>
                <a:cs typeface="SimSun"/>
              </a:rPr>
              <a:t>can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35" dirty="0">
                <a:solidFill>
                  <a:srgbClr val="3C3C3C"/>
                </a:solidFill>
                <a:latin typeface="SimSun"/>
                <a:cs typeface="SimSun"/>
              </a:rPr>
              <a:t>b</a:t>
            </a:r>
            <a:r>
              <a:rPr sz="1800" spc="4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5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800" spc="-215" dirty="0">
                <a:solidFill>
                  <a:srgbClr val="3C3C3C"/>
                </a:solidFill>
                <a:latin typeface="SimSun"/>
                <a:cs typeface="SimSun"/>
              </a:rPr>
              <a:t>c</a:t>
            </a:r>
            <a:r>
              <a:rPr sz="1800" spc="-210" dirty="0">
                <a:solidFill>
                  <a:srgbClr val="3C3C3C"/>
                </a:solidFill>
                <a:latin typeface="SimSun"/>
                <a:cs typeface="SimSun"/>
              </a:rPr>
              <a:t>l</a:t>
            </a:r>
            <a:r>
              <a:rPr sz="1800" spc="70" dirty="0">
                <a:solidFill>
                  <a:srgbClr val="3C3C3C"/>
                </a:solidFill>
                <a:latin typeface="SimSun"/>
                <a:cs typeface="SimSun"/>
              </a:rPr>
              <a:t>ud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140" dirty="0">
                <a:solidFill>
                  <a:srgbClr val="3C3C3C"/>
                </a:solidFill>
                <a:latin typeface="SimSun"/>
                <a:cs typeface="SimSun"/>
              </a:rPr>
              <a:t>d</a:t>
            </a:r>
            <a:r>
              <a:rPr sz="1800" spc="-330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8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1035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9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root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stored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 in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40" dirty="0">
                <a:solidFill>
                  <a:srgbClr val="3C3C3C"/>
                </a:solidFill>
                <a:latin typeface="SimSun"/>
                <a:cs typeface="SimSun"/>
              </a:rPr>
              <a:t>data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85" dirty="0">
                <a:solidFill>
                  <a:srgbClr val="3C3C3C"/>
                </a:solidFill>
                <a:latin typeface="SimSun"/>
                <a:cs typeface="SimSun"/>
              </a:rPr>
              <a:t>member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root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70" dirty="0">
                <a:solidFill>
                  <a:srgbClr val="3C3C3C"/>
                </a:solidFill>
                <a:latin typeface="SimSun"/>
                <a:cs typeface="SimSun"/>
              </a:rPr>
              <a:t>tree.</a:t>
            </a:r>
            <a:endParaRPr sz="1800">
              <a:latin typeface="SimSun"/>
              <a:cs typeface="SimSun"/>
            </a:endParaRPr>
          </a:p>
          <a:p>
            <a:pPr marL="641985" lvl="1" indent="-305435">
              <a:lnSpc>
                <a:spcPct val="100000"/>
              </a:lnSpc>
              <a:spcBef>
                <a:spcPts val="1005"/>
              </a:spcBef>
              <a:buClr>
                <a:srgbClr val="903062"/>
              </a:buClr>
              <a:buSzPct val="90625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This</a:t>
            </a:r>
            <a:r>
              <a:rPr sz="16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35" dirty="0">
                <a:solidFill>
                  <a:srgbClr val="3C3C3C"/>
                </a:solidFill>
                <a:latin typeface="SimSun"/>
                <a:cs typeface="SimSun"/>
              </a:rPr>
              <a:t>data</a:t>
            </a:r>
            <a:r>
              <a:rPr sz="16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160" dirty="0">
                <a:solidFill>
                  <a:srgbClr val="3C3C3C"/>
                </a:solidFill>
                <a:latin typeface="SimSun"/>
                <a:cs typeface="SimSun"/>
              </a:rPr>
              <a:t>member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provides</a:t>
            </a:r>
            <a:r>
              <a:rPr sz="1600" spc="-2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55" dirty="0">
                <a:solidFill>
                  <a:srgbClr val="3C3C3C"/>
                </a:solidFill>
                <a:latin typeface="SimSun"/>
                <a:cs typeface="SimSun"/>
              </a:rPr>
              <a:t>an</a:t>
            </a:r>
            <a:r>
              <a:rPr sz="16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75" dirty="0">
                <a:solidFill>
                  <a:srgbClr val="3C3C3C"/>
                </a:solidFill>
                <a:latin typeface="SimSun"/>
                <a:cs typeface="SimSun"/>
              </a:rPr>
              <a:t>access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80" dirty="0">
                <a:solidFill>
                  <a:srgbClr val="3C3C3C"/>
                </a:solidFill>
                <a:latin typeface="SimSun"/>
                <a:cs typeface="SimSun"/>
              </a:rPr>
              <a:t>pointer</a:t>
            </a:r>
            <a:r>
              <a:rPr sz="1600" spc="-3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95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6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55" dirty="0">
                <a:solidFill>
                  <a:srgbClr val="3C3C3C"/>
                </a:solidFill>
                <a:latin typeface="SimSun"/>
                <a:cs typeface="SimSun"/>
              </a:rPr>
              <a:t>tree.</a:t>
            </a:r>
            <a:endParaRPr sz="16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91392" y="6054344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903062"/>
                </a:solidFill>
                <a:latin typeface="Trebuchet MS"/>
                <a:cs typeface="Trebuchet MS"/>
              </a:rPr>
              <a:t>43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360" y="3678935"/>
            <a:ext cx="4076700" cy="20665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44184" y="3678935"/>
            <a:ext cx="5239512" cy="257251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59993" y="6025083"/>
            <a:ext cx="9420225" cy="78168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900" spc="65" dirty="0">
                <a:solidFill>
                  <a:srgbClr val="903062"/>
                </a:solidFill>
                <a:latin typeface="Trebuchet MS"/>
                <a:cs typeface="Trebuchet MS"/>
              </a:rPr>
              <a:t>DATA</a:t>
            </a:r>
            <a:r>
              <a:rPr sz="900" spc="-35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903062"/>
                </a:solidFill>
                <a:latin typeface="Trebuchet MS"/>
                <a:cs typeface="Trebuchet MS"/>
              </a:rPr>
              <a:t>STRUCTURE</a:t>
            </a:r>
            <a:r>
              <a:rPr sz="900" spc="-4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105" dirty="0">
                <a:solidFill>
                  <a:srgbClr val="903062"/>
                </a:solidFill>
                <a:latin typeface="Trebuchet MS"/>
                <a:cs typeface="Trebuchet MS"/>
              </a:rPr>
              <a:t>AND</a:t>
            </a:r>
            <a:r>
              <a:rPr sz="900" spc="-35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40" dirty="0">
                <a:solidFill>
                  <a:srgbClr val="903062"/>
                </a:solidFill>
                <a:latin typeface="Trebuchet MS"/>
                <a:cs typeface="Trebuchet MS"/>
              </a:rPr>
              <a:t>ALGORITHM</a:t>
            </a:r>
            <a:endParaRPr sz="900">
              <a:latin typeface="Trebuchet MS"/>
              <a:cs typeface="Trebuchet MS"/>
            </a:endParaRPr>
          </a:p>
          <a:p>
            <a:pPr marL="1222375" marR="5080">
              <a:lnSpc>
                <a:spcPts val="2120"/>
              </a:lnSpc>
              <a:spcBef>
                <a:spcPts val="500"/>
              </a:spcBef>
            </a:pPr>
            <a:r>
              <a:rPr sz="1800" spc="-75" dirty="0">
                <a:solidFill>
                  <a:srgbClr val="221F1F"/>
                </a:solidFill>
                <a:latin typeface="Trebuchet MS"/>
                <a:cs typeface="Trebuchet MS"/>
              </a:rPr>
              <a:t>Here,</a:t>
            </a:r>
            <a:r>
              <a:rPr sz="1800" spc="-225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221F1F"/>
                </a:solidFill>
                <a:latin typeface="Trebuchet MS"/>
                <a:cs typeface="Trebuchet MS"/>
              </a:rPr>
              <a:t>0</a:t>
            </a:r>
            <a:r>
              <a:rPr sz="1800" spc="-30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221F1F"/>
                </a:solidFill>
                <a:latin typeface="Trebuchet MS"/>
                <a:cs typeface="Trebuchet MS"/>
              </a:rPr>
              <a:t>(zero)</a:t>
            </a:r>
            <a:r>
              <a:rPr sz="1800" spc="-30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221F1F"/>
                </a:solidFill>
                <a:latin typeface="Trebuchet MS"/>
                <a:cs typeface="Trebuchet MS"/>
              </a:rPr>
              <a:t>stored</a:t>
            </a:r>
            <a:r>
              <a:rPr sz="1800" spc="-50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150" dirty="0">
                <a:solidFill>
                  <a:srgbClr val="221F1F"/>
                </a:solidFill>
                <a:latin typeface="Trebuchet MS"/>
                <a:cs typeface="Trebuchet MS"/>
              </a:rPr>
              <a:t>at</a:t>
            </a:r>
            <a:r>
              <a:rPr sz="1800" spc="-40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221F1F"/>
                </a:solidFill>
                <a:latin typeface="Trebuchet MS"/>
                <a:cs typeface="Trebuchet MS"/>
              </a:rPr>
              <a:t>Lchild</a:t>
            </a:r>
            <a:r>
              <a:rPr sz="1800" spc="-35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221F1F"/>
                </a:solidFill>
                <a:latin typeface="Trebuchet MS"/>
                <a:cs typeface="Trebuchet MS"/>
              </a:rPr>
              <a:t>or</a:t>
            </a:r>
            <a:r>
              <a:rPr sz="1800" spc="-45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221F1F"/>
                </a:solidFill>
                <a:latin typeface="Trebuchet MS"/>
                <a:cs typeface="Trebuchet MS"/>
              </a:rPr>
              <a:t>Rchild</a:t>
            </a:r>
            <a:r>
              <a:rPr sz="1800" spc="-35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125" dirty="0">
                <a:solidFill>
                  <a:srgbClr val="221F1F"/>
                </a:solidFill>
                <a:latin typeface="Trebuchet MS"/>
                <a:cs typeface="Trebuchet MS"/>
              </a:rPr>
              <a:t>fields</a:t>
            </a:r>
            <a:r>
              <a:rPr sz="1800" spc="-40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221F1F"/>
                </a:solidFill>
                <a:latin typeface="Trebuchet MS"/>
                <a:cs typeface="Trebuchet MS"/>
              </a:rPr>
              <a:t>represents</a:t>
            </a:r>
            <a:r>
              <a:rPr sz="1800" spc="-55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125" dirty="0">
                <a:solidFill>
                  <a:srgbClr val="221F1F"/>
                </a:solidFill>
                <a:latin typeface="Trebuchet MS"/>
                <a:cs typeface="Trebuchet MS"/>
              </a:rPr>
              <a:t>that</a:t>
            </a:r>
            <a:r>
              <a:rPr sz="1800" spc="-30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105" dirty="0">
                <a:solidFill>
                  <a:srgbClr val="221F1F"/>
                </a:solidFill>
                <a:latin typeface="Trebuchet MS"/>
                <a:cs typeface="Trebuchet MS"/>
              </a:rPr>
              <a:t>the</a:t>
            </a:r>
            <a:r>
              <a:rPr sz="1800" spc="-40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100" dirty="0">
                <a:solidFill>
                  <a:srgbClr val="221F1F"/>
                </a:solidFill>
                <a:latin typeface="Trebuchet MS"/>
                <a:cs typeface="Trebuchet MS"/>
              </a:rPr>
              <a:t>respective</a:t>
            </a:r>
            <a:r>
              <a:rPr sz="1800" spc="-40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221F1F"/>
                </a:solidFill>
                <a:latin typeface="Trebuchet MS"/>
                <a:cs typeface="Trebuchet MS"/>
              </a:rPr>
              <a:t>child</a:t>
            </a:r>
            <a:r>
              <a:rPr sz="1800" spc="-40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221F1F"/>
                </a:solidFill>
                <a:latin typeface="Trebuchet MS"/>
                <a:cs typeface="Trebuchet MS"/>
              </a:rPr>
              <a:t>is</a:t>
            </a:r>
            <a:r>
              <a:rPr sz="1800" spc="-40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221F1F"/>
                </a:solidFill>
                <a:latin typeface="Trebuchet MS"/>
                <a:cs typeface="Trebuchet MS"/>
              </a:rPr>
              <a:t>not </a:t>
            </a:r>
            <a:r>
              <a:rPr sz="1800" spc="-525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221F1F"/>
                </a:solidFill>
                <a:latin typeface="Trebuchet MS"/>
                <a:cs typeface="Trebuchet MS"/>
              </a:rPr>
              <a:t>present.</a:t>
            </a:r>
            <a:r>
              <a:rPr sz="1800" spc="-409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221F1F"/>
                </a:solidFill>
                <a:latin typeface="Trebuchet MS"/>
                <a:cs typeface="Trebuchet MS"/>
              </a:rPr>
              <a:t>Alternately</a:t>
            </a:r>
            <a:r>
              <a:rPr sz="1800" spc="-40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221F1F"/>
                </a:solidFill>
                <a:latin typeface="Trebuchet MS"/>
                <a:cs typeface="Trebuchet MS"/>
              </a:rPr>
              <a:t>NULL</a:t>
            </a:r>
            <a:r>
              <a:rPr sz="1800" spc="-50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125" dirty="0">
                <a:solidFill>
                  <a:srgbClr val="221F1F"/>
                </a:solidFill>
                <a:latin typeface="Trebuchet MS"/>
                <a:cs typeface="Trebuchet MS"/>
              </a:rPr>
              <a:t>can</a:t>
            </a:r>
            <a:r>
              <a:rPr sz="1800" spc="-50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114" dirty="0">
                <a:solidFill>
                  <a:srgbClr val="221F1F"/>
                </a:solidFill>
                <a:latin typeface="Trebuchet MS"/>
                <a:cs typeface="Trebuchet MS"/>
              </a:rPr>
              <a:t>be</a:t>
            </a:r>
            <a:r>
              <a:rPr sz="1800" spc="-50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221F1F"/>
                </a:solidFill>
                <a:latin typeface="Trebuchet MS"/>
                <a:cs typeface="Trebuchet MS"/>
              </a:rPr>
              <a:t>used</a:t>
            </a:r>
            <a:r>
              <a:rPr sz="1800" spc="-55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221F1F"/>
                </a:solidFill>
                <a:latin typeface="Trebuchet MS"/>
                <a:cs typeface="Trebuchet MS"/>
              </a:rPr>
              <a:t>instead</a:t>
            </a:r>
            <a:r>
              <a:rPr sz="1800" spc="-55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221F1F"/>
                </a:solidFill>
                <a:latin typeface="Trebuchet MS"/>
                <a:cs typeface="Trebuchet MS"/>
              </a:rPr>
              <a:t>of</a:t>
            </a:r>
            <a:r>
              <a:rPr sz="1800" spc="-45" dirty="0">
                <a:solidFill>
                  <a:srgbClr val="221F1F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221F1F"/>
                </a:solidFill>
                <a:latin typeface="Trebuchet MS"/>
                <a:cs typeface="Trebuchet MS"/>
              </a:rPr>
              <a:t>zero.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51703" y="4872228"/>
            <a:ext cx="626745" cy="149860"/>
          </a:xfrm>
          <a:custGeom>
            <a:avLst/>
            <a:gdLst/>
            <a:ahLst/>
            <a:cxnLst/>
            <a:rect l="l" t="t" r="r" b="b"/>
            <a:pathLst>
              <a:path w="626745" h="149860">
                <a:moveTo>
                  <a:pt x="0" y="37338"/>
                </a:moveTo>
                <a:lnTo>
                  <a:pt x="551688" y="37338"/>
                </a:lnTo>
                <a:lnTo>
                  <a:pt x="551688" y="0"/>
                </a:lnTo>
                <a:lnTo>
                  <a:pt x="626363" y="74676"/>
                </a:lnTo>
                <a:lnTo>
                  <a:pt x="551688" y="149352"/>
                </a:lnTo>
                <a:lnTo>
                  <a:pt x="551688" y="112014"/>
                </a:lnTo>
                <a:lnTo>
                  <a:pt x="0" y="112014"/>
                </a:lnTo>
                <a:lnTo>
                  <a:pt x="0" y="3733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0735" y="1062227"/>
            <a:ext cx="2950464" cy="196138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11083" y="1062227"/>
            <a:ext cx="2647187" cy="47152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6780" y="3634740"/>
            <a:ext cx="6266688" cy="191414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/>
              <a:t>DATA</a:t>
            </a:r>
            <a:r>
              <a:rPr spc="-40" dirty="0"/>
              <a:t> </a:t>
            </a:r>
            <a:r>
              <a:rPr spc="20" dirty="0"/>
              <a:t>STRUCTURE</a:t>
            </a:r>
            <a:r>
              <a:rPr spc="-40" dirty="0"/>
              <a:t> </a:t>
            </a:r>
            <a:r>
              <a:rPr spc="105" dirty="0"/>
              <a:t>AND</a:t>
            </a:r>
            <a:r>
              <a:rPr spc="-35" dirty="0"/>
              <a:t> </a:t>
            </a:r>
            <a:r>
              <a:rPr spc="40" dirty="0"/>
              <a:t>ALGORITHM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44</a:t>
            </a:fld>
            <a:endParaRPr spc="-25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210" dirty="0">
                <a:solidFill>
                  <a:srgbClr val="FFFFFF"/>
                </a:solidFill>
              </a:rPr>
              <a:t>A</a:t>
            </a:r>
            <a:r>
              <a:rPr sz="2800" spc="225" dirty="0">
                <a:solidFill>
                  <a:srgbClr val="FFFFFF"/>
                </a:solidFill>
              </a:rPr>
              <a:t>D</a:t>
            </a:r>
            <a:r>
              <a:rPr sz="2800" spc="-185" dirty="0">
                <a:solidFill>
                  <a:srgbClr val="FFFFFF"/>
                </a:solidFill>
              </a:rPr>
              <a:t>V</a:t>
            </a:r>
            <a:r>
              <a:rPr sz="2800" spc="300" dirty="0">
                <a:solidFill>
                  <a:srgbClr val="FFFFFF"/>
                </a:solidFill>
              </a:rPr>
              <a:t>AN</a:t>
            </a:r>
            <a:r>
              <a:rPr sz="2800" spc="-220" dirty="0">
                <a:solidFill>
                  <a:srgbClr val="FFFFFF"/>
                </a:solidFill>
              </a:rPr>
              <a:t>T</a:t>
            </a:r>
            <a:r>
              <a:rPr sz="2800" spc="95" dirty="0">
                <a:solidFill>
                  <a:srgbClr val="FFFFFF"/>
                </a:solidFill>
              </a:rPr>
              <a:t>A</a:t>
            </a:r>
            <a:r>
              <a:rPr sz="2800" spc="-5" dirty="0">
                <a:solidFill>
                  <a:srgbClr val="FFFFFF"/>
                </a:solidFill>
              </a:rPr>
              <a:t>GE</a:t>
            </a:r>
            <a:r>
              <a:rPr sz="2800" dirty="0">
                <a:solidFill>
                  <a:srgbClr val="FFFFFF"/>
                </a:solidFill>
              </a:rPr>
              <a:t>S</a:t>
            </a:r>
            <a:r>
              <a:rPr sz="2800" spc="-340" dirty="0">
                <a:solidFill>
                  <a:srgbClr val="FFFFFF"/>
                </a:solidFill>
              </a:rPr>
              <a:t> </a:t>
            </a:r>
            <a:r>
              <a:rPr sz="2800" spc="325" dirty="0">
                <a:solidFill>
                  <a:srgbClr val="FFFFFF"/>
                </a:solidFill>
              </a:rPr>
              <a:t>AND</a:t>
            </a:r>
            <a:r>
              <a:rPr sz="2800" spc="-70" dirty="0">
                <a:solidFill>
                  <a:srgbClr val="FFFFFF"/>
                </a:solidFill>
              </a:rPr>
              <a:t> </a:t>
            </a:r>
            <a:r>
              <a:rPr sz="2800" spc="110" dirty="0">
                <a:solidFill>
                  <a:srgbClr val="FFFFFF"/>
                </a:solidFill>
              </a:rPr>
              <a:t>DISA</a:t>
            </a:r>
            <a:r>
              <a:rPr sz="2800" spc="229" dirty="0">
                <a:solidFill>
                  <a:srgbClr val="FFFFFF"/>
                </a:solidFill>
              </a:rPr>
              <a:t>D</a:t>
            </a:r>
            <a:r>
              <a:rPr sz="2800" spc="-185" dirty="0">
                <a:solidFill>
                  <a:srgbClr val="FFFFFF"/>
                </a:solidFill>
              </a:rPr>
              <a:t>V</a:t>
            </a:r>
            <a:r>
              <a:rPr sz="2800" spc="300" dirty="0">
                <a:solidFill>
                  <a:srgbClr val="FFFFFF"/>
                </a:solidFill>
              </a:rPr>
              <a:t>AN</a:t>
            </a:r>
            <a:r>
              <a:rPr sz="2800" spc="-220" dirty="0">
                <a:solidFill>
                  <a:srgbClr val="FFFFFF"/>
                </a:solidFill>
              </a:rPr>
              <a:t>T</a:t>
            </a:r>
            <a:r>
              <a:rPr sz="2800" spc="95" dirty="0">
                <a:solidFill>
                  <a:srgbClr val="FFFFFF"/>
                </a:solidFill>
              </a:rPr>
              <a:t>A</a:t>
            </a:r>
            <a:r>
              <a:rPr sz="2800" spc="-5" dirty="0">
                <a:solidFill>
                  <a:srgbClr val="FFFFFF"/>
                </a:solidFill>
              </a:rPr>
              <a:t>GES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/>
              <a:t>DATA</a:t>
            </a:r>
            <a:r>
              <a:rPr spc="-40" dirty="0"/>
              <a:t> </a:t>
            </a:r>
            <a:r>
              <a:rPr spc="20" dirty="0"/>
              <a:t>STRUCTURE</a:t>
            </a:r>
            <a:r>
              <a:rPr spc="-40" dirty="0"/>
              <a:t> </a:t>
            </a:r>
            <a:r>
              <a:rPr spc="105" dirty="0"/>
              <a:t>AND</a:t>
            </a:r>
            <a:r>
              <a:rPr spc="-35" dirty="0"/>
              <a:t> </a:t>
            </a:r>
            <a:r>
              <a:rPr spc="40" dirty="0"/>
              <a:t>ALGORITHM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45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59993" y="2113889"/>
            <a:ext cx="10769600" cy="364426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1700" b="1" spc="5" dirty="0">
                <a:solidFill>
                  <a:srgbClr val="3C3C3C"/>
                </a:solidFill>
                <a:latin typeface="Times New Roman"/>
                <a:cs typeface="Times New Roman"/>
              </a:rPr>
              <a:t>Advantages:</a:t>
            </a:r>
            <a:endParaRPr sz="1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3062"/>
              </a:buClr>
              <a:buSzPct val="91176"/>
              <a:buAutoNum type="arabicPeriod"/>
              <a:tabLst>
                <a:tab pos="354965" algn="l"/>
                <a:tab pos="355600" algn="l"/>
              </a:tabLst>
            </a:pPr>
            <a:r>
              <a:rPr sz="1700" spc="9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40" dirty="0">
                <a:solidFill>
                  <a:srgbClr val="3C3C3C"/>
                </a:solidFill>
                <a:latin typeface="SimSun"/>
                <a:cs typeface="SimSun"/>
              </a:rPr>
              <a:t>drawbacks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1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7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7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85" dirty="0">
                <a:solidFill>
                  <a:srgbClr val="3C3C3C"/>
                </a:solidFill>
                <a:latin typeface="SimSun"/>
                <a:cs typeface="SimSun"/>
              </a:rPr>
              <a:t>sequential</a:t>
            </a:r>
            <a:r>
              <a:rPr sz="1700" spc="-114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80" dirty="0">
                <a:solidFill>
                  <a:srgbClr val="3C3C3C"/>
                </a:solidFill>
                <a:latin typeface="SimSun"/>
                <a:cs typeface="SimSun"/>
              </a:rPr>
              <a:t>representation</a:t>
            </a:r>
            <a:r>
              <a:rPr sz="1700" spc="-114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65" dirty="0">
                <a:solidFill>
                  <a:srgbClr val="3C3C3C"/>
                </a:solidFill>
                <a:latin typeface="SimSun"/>
                <a:cs typeface="SimSun"/>
              </a:rPr>
              <a:t>are</a:t>
            </a:r>
            <a:r>
              <a:rPr sz="17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65" dirty="0">
                <a:solidFill>
                  <a:srgbClr val="3C3C3C"/>
                </a:solidFill>
                <a:latin typeface="SimSun"/>
                <a:cs typeface="SimSun"/>
              </a:rPr>
              <a:t>overcome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14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7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65" dirty="0">
                <a:solidFill>
                  <a:srgbClr val="3C3C3C"/>
                </a:solidFill>
                <a:latin typeface="SimSun"/>
                <a:cs typeface="SimSun"/>
              </a:rPr>
              <a:t>this</a:t>
            </a:r>
            <a:r>
              <a:rPr sz="17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representation.</a:t>
            </a:r>
            <a:r>
              <a:rPr sz="1700" spc="-12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90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7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addition,</a:t>
            </a:r>
            <a:r>
              <a:rPr sz="17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40" dirty="0">
                <a:solidFill>
                  <a:srgbClr val="3C3C3C"/>
                </a:solidFill>
                <a:latin typeface="SimSun"/>
                <a:cs typeface="SimSun"/>
              </a:rPr>
              <a:t>for</a:t>
            </a:r>
            <a:endParaRPr sz="1700">
              <a:latin typeface="SimSun"/>
              <a:cs typeface="SimSun"/>
            </a:endParaRPr>
          </a:p>
          <a:p>
            <a:pPr marL="355600">
              <a:lnSpc>
                <a:spcPct val="100000"/>
              </a:lnSpc>
            </a:pPr>
            <a:r>
              <a:rPr sz="1700" spc="10" dirty="0">
                <a:solidFill>
                  <a:srgbClr val="3C3C3C"/>
                </a:solidFill>
                <a:latin typeface="SimSun"/>
                <a:cs typeface="SimSun"/>
              </a:rPr>
              <a:t>unbalanced</a:t>
            </a:r>
            <a:r>
              <a:rPr sz="1700" spc="-11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55" dirty="0">
                <a:solidFill>
                  <a:srgbClr val="3C3C3C"/>
                </a:solidFill>
                <a:latin typeface="SimSun"/>
                <a:cs typeface="SimSun"/>
              </a:rPr>
              <a:t>trees,</a:t>
            </a:r>
            <a:r>
              <a:rPr sz="1700" spc="-11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7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185" dirty="0">
                <a:solidFill>
                  <a:srgbClr val="FF0000"/>
                </a:solidFill>
                <a:latin typeface="SimSun"/>
                <a:cs typeface="SimSun"/>
              </a:rPr>
              <a:t>memory</a:t>
            </a:r>
            <a:r>
              <a:rPr sz="1700" spc="-9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254" dirty="0">
                <a:solidFill>
                  <a:srgbClr val="FF0000"/>
                </a:solidFill>
                <a:latin typeface="SimSun"/>
                <a:cs typeface="SimSun"/>
              </a:rPr>
              <a:t>is</a:t>
            </a:r>
            <a:r>
              <a:rPr sz="1700" spc="-10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30" dirty="0">
                <a:solidFill>
                  <a:srgbClr val="FF0000"/>
                </a:solidFill>
                <a:latin typeface="SimSun"/>
                <a:cs typeface="SimSun"/>
              </a:rPr>
              <a:t>not</a:t>
            </a:r>
            <a:r>
              <a:rPr sz="1700" spc="-9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25" dirty="0">
                <a:solidFill>
                  <a:srgbClr val="FF0000"/>
                </a:solidFill>
                <a:latin typeface="SimSun"/>
                <a:cs typeface="SimSun"/>
              </a:rPr>
              <a:t>wasted</a:t>
            </a:r>
            <a:r>
              <a:rPr sz="1700" spc="-25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700">
              <a:latin typeface="SimSun"/>
              <a:cs typeface="SimSun"/>
            </a:endParaRPr>
          </a:p>
          <a:p>
            <a:pPr marL="355600" indent="-342900">
              <a:lnSpc>
                <a:spcPct val="100000"/>
              </a:lnSpc>
              <a:spcBef>
                <a:spcPts val="1115"/>
              </a:spcBef>
              <a:buClr>
                <a:srgbClr val="903062"/>
              </a:buClr>
              <a:buSzPct val="91176"/>
              <a:buAutoNum type="arabicPeriod" startAt="2"/>
              <a:tabLst>
                <a:tab pos="354965" algn="l"/>
                <a:tab pos="355600" algn="l"/>
              </a:tabLst>
            </a:pPr>
            <a:r>
              <a:rPr sz="1700" spc="-55" dirty="0">
                <a:solidFill>
                  <a:srgbClr val="FF0000"/>
                </a:solidFill>
                <a:latin typeface="Trebuchet MS"/>
                <a:cs typeface="Trebuchet MS"/>
              </a:rPr>
              <a:t>Insertion</a:t>
            </a:r>
            <a:r>
              <a:rPr sz="1700" spc="-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00" spc="-110" dirty="0">
                <a:solidFill>
                  <a:srgbClr val="FF0000"/>
                </a:solidFill>
                <a:latin typeface="Trebuchet MS"/>
                <a:cs typeface="Trebuchet MS"/>
              </a:rPr>
              <a:t>and</a:t>
            </a:r>
            <a:r>
              <a:rPr sz="1700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00" spc="-95" dirty="0">
                <a:solidFill>
                  <a:srgbClr val="FF0000"/>
                </a:solidFill>
                <a:latin typeface="Trebuchet MS"/>
                <a:cs typeface="Trebuchet MS"/>
              </a:rPr>
              <a:t>deletion</a:t>
            </a:r>
            <a:r>
              <a:rPr sz="1700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00" spc="-65" dirty="0">
                <a:solidFill>
                  <a:srgbClr val="3C3C3C"/>
                </a:solidFill>
                <a:latin typeface="Trebuchet MS"/>
                <a:cs typeface="Trebuchet MS"/>
              </a:rPr>
              <a:t>operations</a:t>
            </a:r>
            <a:r>
              <a:rPr sz="1700" spc="-50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100" dirty="0">
                <a:solidFill>
                  <a:srgbClr val="3C3C3C"/>
                </a:solidFill>
                <a:latin typeface="Trebuchet MS"/>
                <a:cs typeface="Trebuchet MS"/>
              </a:rPr>
              <a:t>are</a:t>
            </a:r>
            <a:r>
              <a:rPr sz="1700" spc="-40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60" dirty="0">
                <a:solidFill>
                  <a:srgbClr val="3C3C3C"/>
                </a:solidFill>
                <a:latin typeface="Trebuchet MS"/>
                <a:cs typeface="Trebuchet MS"/>
              </a:rPr>
              <a:t>more</a:t>
            </a:r>
            <a:r>
              <a:rPr sz="1700" spc="-35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130" dirty="0">
                <a:solidFill>
                  <a:srgbClr val="FF0000"/>
                </a:solidFill>
                <a:latin typeface="Trebuchet MS"/>
                <a:cs typeface="Trebuchet MS"/>
              </a:rPr>
              <a:t>efficient</a:t>
            </a:r>
            <a:r>
              <a:rPr sz="1700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00" spc="-100" dirty="0">
                <a:solidFill>
                  <a:srgbClr val="3C3C3C"/>
                </a:solidFill>
                <a:latin typeface="Trebuchet MS"/>
                <a:cs typeface="Trebuchet MS"/>
              </a:rPr>
              <a:t>in</a:t>
            </a:r>
            <a:r>
              <a:rPr sz="1700" spc="-35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85" dirty="0">
                <a:solidFill>
                  <a:srgbClr val="3C3C3C"/>
                </a:solidFill>
                <a:latin typeface="Trebuchet MS"/>
                <a:cs typeface="Trebuchet MS"/>
              </a:rPr>
              <a:t>this</a:t>
            </a:r>
            <a:r>
              <a:rPr sz="1700" spc="-55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95" dirty="0">
                <a:solidFill>
                  <a:srgbClr val="3C3C3C"/>
                </a:solidFill>
                <a:latin typeface="Trebuchet MS"/>
                <a:cs typeface="Trebuchet MS"/>
              </a:rPr>
              <a:t>representation.</a:t>
            </a:r>
            <a:endParaRPr sz="17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3062"/>
              </a:buClr>
              <a:buSzPct val="91176"/>
              <a:buAutoNum type="arabicPeriod" startAt="2"/>
              <a:tabLst>
                <a:tab pos="354965" algn="l"/>
                <a:tab pos="355600" algn="l"/>
              </a:tabLst>
            </a:pPr>
            <a:r>
              <a:rPr sz="1700" spc="-45" dirty="0">
                <a:solidFill>
                  <a:srgbClr val="3C3C3C"/>
                </a:solidFill>
                <a:latin typeface="Trebuchet MS"/>
                <a:cs typeface="Trebuchet MS"/>
              </a:rPr>
              <a:t>I</a:t>
            </a:r>
            <a:r>
              <a:rPr sz="1700" spc="-110" dirty="0">
                <a:solidFill>
                  <a:srgbClr val="3C3C3C"/>
                </a:solidFill>
                <a:latin typeface="Trebuchet MS"/>
                <a:cs typeface="Trebuchet MS"/>
              </a:rPr>
              <a:t>t</a:t>
            </a:r>
            <a:r>
              <a:rPr sz="1700" spc="-50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65" dirty="0">
                <a:solidFill>
                  <a:srgbClr val="3C3C3C"/>
                </a:solidFill>
                <a:latin typeface="Trebuchet MS"/>
                <a:cs typeface="Trebuchet MS"/>
              </a:rPr>
              <a:t>i</a:t>
            </a:r>
            <a:r>
              <a:rPr sz="1700" spc="-85" dirty="0">
                <a:solidFill>
                  <a:srgbClr val="3C3C3C"/>
                </a:solidFill>
                <a:latin typeface="Trebuchet MS"/>
                <a:cs typeface="Trebuchet MS"/>
              </a:rPr>
              <a:t>s</a:t>
            </a:r>
            <a:r>
              <a:rPr sz="1700" spc="-40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114" dirty="0">
                <a:solidFill>
                  <a:srgbClr val="3C3C3C"/>
                </a:solidFill>
                <a:latin typeface="Trebuchet MS"/>
                <a:cs typeface="Trebuchet MS"/>
              </a:rPr>
              <a:t>use</a:t>
            </a:r>
            <a:r>
              <a:rPr sz="1700" spc="-80" dirty="0">
                <a:solidFill>
                  <a:srgbClr val="3C3C3C"/>
                </a:solidFill>
                <a:latin typeface="Trebuchet MS"/>
                <a:cs typeface="Trebuchet MS"/>
              </a:rPr>
              <a:t>f</a:t>
            </a:r>
            <a:r>
              <a:rPr sz="1700" spc="-105" dirty="0">
                <a:solidFill>
                  <a:srgbClr val="3C3C3C"/>
                </a:solidFill>
                <a:latin typeface="Trebuchet MS"/>
                <a:cs typeface="Trebuchet MS"/>
              </a:rPr>
              <a:t>ul</a:t>
            </a:r>
            <a:r>
              <a:rPr sz="1700" spc="-60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215" dirty="0">
                <a:solidFill>
                  <a:srgbClr val="3C3C3C"/>
                </a:solidFill>
                <a:latin typeface="Trebuchet MS"/>
                <a:cs typeface="Trebuchet MS"/>
              </a:rPr>
              <a:t>f</a:t>
            </a:r>
            <a:r>
              <a:rPr sz="1700" spc="20" dirty="0">
                <a:solidFill>
                  <a:srgbClr val="3C3C3C"/>
                </a:solidFill>
                <a:latin typeface="Trebuchet MS"/>
                <a:cs typeface="Trebuchet MS"/>
              </a:rPr>
              <a:t>or</a:t>
            </a:r>
            <a:r>
              <a:rPr sz="1700" spc="-50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95" dirty="0">
                <a:solidFill>
                  <a:srgbClr val="FF0000"/>
                </a:solidFill>
                <a:latin typeface="Trebuchet MS"/>
                <a:cs typeface="Trebuchet MS"/>
              </a:rPr>
              <a:t>dy</a:t>
            </a:r>
            <a:r>
              <a:rPr sz="1700" spc="-110" dirty="0">
                <a:solidFill>
                  <a:srgbClr val="FF0000"/>
                </a:solidFill>
                <a:latin typeface="Trebuchet MS"/>
                <a:cs typeface="Trebuchet MS"/>
              </a:rPr>
              <a:t>namic</a:t>
            </a:r>
            <a:r>
              <a:rPr sz="1700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00" spc="-130" dirty="0">
                <a:solidFill>
                  <a:srgbClr val="FF0000"/>
                </a:solidFill>
                <a:latin typeface="Trebuchet MS"/>
                <a:cs typeface="Trebuchet MS"/>
              </a:rPr>
              <a:t>data</a:t>
            </a:r>
            <a:r>
              <a:rPr sz="1700" spc="-254" dirty="0">
                <a:solidFill>
                  <a:srgbClr val="3C3C3C"/>
                </a:solidFill>
                <a:latin typeface="Trebuchet MS"/>
                <a:cs typeface="Trebuchet MS"/>
              </a:rPr>
              <a:t>.</a:t>
            </a: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700" b="1" spc="-5" dirty="0">
                <a:solidFill>
                  <a:srgbClr val="3C3C3C"/>
                </a:solidFill>
                <a:latin typeface="Trebuchet MS"/>
                <a:cs typeface="Trebuchet MS"/>
              </a:rPr>
              <a:t>Disadvantages:</a:t>
            </a:r>
            <a:endParaRPr sz="17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3062"/>
              </a:buClr>
              <a:buSzPct val="91176"/>
              <a:buAutoNum type="arabicPeriod"/>
              <a:tabLst>
                <a:tab pos="354965" algn="l"/>
                <a:tab pos="355600" algn="l"/>
              </a:tabLst>
            </a:pPr>
            <a:r>
              <a:rPr sz="1700" spc="-45" dirty="0">
                <a:solidFill>
                  <a:srgbClr val="3C3C3C"/>
                </a:solidFill>
                <a:latin typeface="Trebuchet MS"/>
                <a:cs typeface="Trebuchet MS"/>
              </a:rPr>
              <a:t>I</a:t>
            </a:r>
            <a:r>
              <a:rPr sz="1700" spc="-80" dirty="0">
                <a:solidFill>
                  <a:srgbClr val="3C3C3C"/>
                </a:solidFill>
                <a:latin typeface="Trebuchet MS"/>
                <a:cs typeface="Trebuchet MS"/>
              </a:rPr>
              <a:t>n</a:t>
            </a:r>
            <a:r>
              <a:rPr sz="1700" spc="-45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85" dirty="0">
                <a:solidFill>
                  <a:srgbClr val="3C3C3C"/>
                </a:solidFill>
                <a:latin typeface="Trebuchet MS"/>
                <a:cs typeface="Trebuchet MS"/>
              </a:rPr>
              <a:t>this</a:t>
            </a:r>
            <a:r>
              <a:rPr sz="1700" spc="-50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30" dirty="0">
                <a:solidFill>
                  <a:srgbClr val="3C3C3C"/>
                </a:solidFill>
                <a:latin typeface="Trebuchet MS"/>
                <a:cs typeface="Trebuchet MS"/>
              </a:rPr>
              <a:t>r</a:t>
            </a:r>
            <a:r>
              <a:rPr sz="1700" spc="-75" dirty="0">
                <a:solidFill>
                  <a:srgbClr val="3C3C3C"/>
                </a:solidFill>
                <a:latin typeface="Trebuchet MS"/>
                <a:cs typeface="Trebuchet MS"/>
              </a:rPr>
              <a:t>ep</a:t>
            </a:r>
            <a:r>
              <a:rPr sz="1700" spc="-95" dirty="0">
                <a:solidFill>
                  <a:srgbClr val="3C3C3C"/>
                </a:solidFill>
                <a:latin typeface="Trebuchet MS"/>
                <a:cs typeface="Trebuchet MS"/>
              </a:rPr>
              <a:t>r</a:t>
            </a:r>
            <a:r>
              <a:rPr sz="1700" spc="-105" dirty="0">
                <a:solidFill>
                  <a:srgbClr val="3C3C3C"/>
                </a:solidFill>
                <a:latin typeface="Trebuchet MS"/>
                <a:cs typeface="Trebuchet MS"/>
              </a:rPr>
              <a:t>esentation,</a:t>
            </a:r>
            <a:r>
              <a:rPr sz="1700" spc="-245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75" dirty="0">
                <a:solidFill>
                  <a:srgbClr val="3C3C3C"/>
                </a:solidFill>
                <a:latin typeface="Trebuchet MS"/>
                <a:cs typeface="Trebuchet MS"/>
              </a:rPr>
              <a:t>the</a:t>
            </a:r>
            <a:r>
              <a:rPr sz="1700" spc="-105" dirty="0">
                <a:solidFill>
                  <a:srgbClr val="3C3C3C"/>
                </a:solidFill>
                <a:latin typeface="Trebuchet MS"/>
                <a:cs typeface="Trebuchet MS"/>
              </a:rPr>
              <a:t>r</a:t>
            </a:r>
            <a:r>
              <a:rPr sz="1700" spc="-114" dirty="0">
                <a:solidFill>
                  <a:srgbClr val="3C3C3C"/>
                </a:solidFill>
                <a:latin typeface="Trebuchet MS"/>
                <a:cs typeface="Trebuchet MS"/>
              </a:rPr>
              <a:t>e</a:t>
            </a:r>
            <a:r>
              <a:rPr sz="1700" spc="-35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65" dirty="0">
                <a:solidFill>
                  <a:srgbClr val="3C3C3C"/>
                </a:solidFill>
                <a:latin typeface="Trebuchet MS"/>
                <a:cs typeface="Trebuchet MS"/>
              </a:rPr>
              <a:t>i</a:t>
            </a:r>
            <a:r>
              <a:rPr sz="1700" spc="-85" dirty="0">
                <a:solidFill>
                  <a:srgbClr val="3C3C3C"/>
                </a:solidFill>
                <a:latin typeface="Trebuchet MS"/>
                <a:cs typeface="Trebuchet MS"/>
              </a:rPr>
              <a:t>s</a:t>
            </a:r>
            <a:r>
              <a:rPr sz="1700" spc="-40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25" dirty="0">
                <a:solidFill>
                  <a:srgbClr val="FF0000"/>
                </a:solidFill>
                <a:latin typeface="Trebuchet MS"/>
                <a:cs typeface="Trebuchet MS"/>
              </a:rPr>
              <a:t>no</a:t>
            </a:r>
            <a:r>
              <a:rPr sz="1700" spc="-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00" spc="-130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700" spc="-75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700" spc="-30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700" spc="-105" dirty="0">
                <a:solidFill>
                  <a:srgbClr val="FF0000"/>
                </a:solidFill>
                <a:latin typeface="Trebuchet MS"/>
                <a:cs typeface="Trebuchet MS"/>
              </a:rPr>
              <a:t>ect</a:t>
            </a:r>
            <a:r>
              <a:rPr sz="1700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00" spc="-90" dirty="0">
                <a:solidFill>
                  <a:srgbClr val="FF0000"/>
                </a:solidFill>
                <a:latin typeface="Trebuchet MS"/>
                <a:cs typeface="Trebuchet MS"/>
              </a:rPr>
              <a:t>access</a:t>
            </a:r>
            <a:r>
              <a:rPr sz="1700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00" spc="-40" dirty="0">
                <a:solidFill>
                  <a:srgbClr val="3C3C3C"/>
                </a:solidFill>
                <a:latin typeface="Trebuchet MS"/>
                <a:cs typeface="Trebuchet MS"/>
              </a:rPr>
              <a:t>to</a:t>
            </a:r>
            <a:r>
              <a:rPr sz="1700" spc="-45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120" dirty="0">
                <a:solidFill>
                  <a:srgbClr val="3C3C3C"/>
                </a:solidFill>
                <a:latin typeface="Trebuchet MS"/>
                <a:cs typeface="Trebuchet MS"/>
              </a:rPr>
              <a:t>a</a:t>
            </a:r>
            <a:r>
              <a:rPr sz="1700" spc="-160" dirty="0">
                <a:solidFill>
                  <a:srgbClr val="3C3C3C"/>
                </a:solidFill>
                <a:latin typeface="Trebuchet MS"/>
                <a:cs typeface="Trebuchet MS"/>
              </a:rPr>
              <a:t>n</a:t>
            </a:r>
            <a:r>
              <a:rPr sz="1700" spc="-95" dirty="0">
                <a:solidFill>
                  <a:srgbClr val="3C3C3C"/>
                </a:solidFill>
                <a:latin typeface="Trebuchet MS"/>
                <a:cs typeface="Trebuchet MS"/>
              </a:rPr>
              <a:t>y</a:t>
            </a:r>
            <a:r>
              <a:rPr sz="1700" spc="-50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45" dirty="0">
                <a:solidFill>
                  <a:srgbClr val="3C3C3C"/>
                </a:solidFill>
                <a:latin typeface="Trebuchet MS"/>
                <a:cs typeface="Trebuchet MS"/>
              </a:rPr>
              <a:t>no</a:t>
            </a:r>
            <a:r>
              <a:rPr sz="1700" spc="-60" dirty="0">
                <a:solidFill>
                  <a:srgbClr val="3C3C3C"/>
                </a:solidFill>
                <a:latin typeface="Trebuchet MS"/>
                <a:cs typeface="Trebuchet MS"/>
              </a:rPr>
              <a:t>d</a:t>
            </a:r>
            <a:r>
              <a:rPr sz="1700" spc="-85" dirty="0">
                <a:solidFill>
                  <a:srgbClr val="3C3C3C"/>
                </a:solidFill>
                <a:latin typeface="Trebuchet MS"/>
                <a:cs typeface="Trebuchet MS"/>
              </a:rPr>
              <a:t>e</a:t>
            </a:r>
            <a:r>
              <a:rPr sz="1700" spc="-254" dirty="0">
                <a:solidFill>
                  <a:srgbClr val="3C3C3C"/>
                </a:solidFill>
                <a:latin typeface="Trebuchet MS"/>
                <a:cs typeface="Trebuchet MS"/>
              </a:rPr>
              <a:t>.</a:t>
            </a:r>
            <a:endParaRPr sz="1700">
              <a:latin typeface="Trebuchet MS"/>
              <a:cs typeface="Trebuchet MS"/>
            </a:endParaRPr>
          </a:p>
          <a:p>
            <a:pPr marL="355600" marR="335280" indent="-342900">
              <a:lnSpc>
                <a:spcPct val="100000"/>
              </a:lnSpc>
              <a:spcBef>
                <a:spcPts val="1005"/>
              </a:spcBef>
              <a:buClr>
                <a:srgbClr val="903062"/>
              </a:buClr>
              <a:buSzPct val="91176"/>
              <a:buAutoNum type="arabicPeriod"/>
              <a:tabLst>
                <a:tab pos="354965" algn="l"/>
                <a:tab pos="355600" algn="l"/>
              </a:tabLst>
            </a:pPr>
            <a:r>
              <a:rPr sz="1700" spc="50" dirty="0">
                <a:solidFill>
                  <a:srgbClr val="3C3C3C"/>
                </a:solidFill>
                <a:latin typeface="Trebuchet MS"/>
                <a:cs typeface="Trebuchet MS"/>
              </a:rPr>
              <a:t>As</a:t>
            </a:r>
            <a:r>
              <a:rPr sz="1700" spc="-35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85" dirty="0">
                <a:solidFill>
                  <a:srgbClr val="3C3C3C"/>
                </a:solidFill>
                <a:latin typeface="Trebuchet MS"/>
                <a:cs typeface="Trebuchet MS"/>
              </a:rPr>
              <a:t>compared</a:t>
            </a:r>
            <a:r>
              <a:rPr sz="1700" spc="-45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40" dirty="0">
                <a:solidFill>
                  <a:srgbClr val="3C3C3C"/>
                </a:solidFill>
                <a:latin typeface="Trebuchet MS"/>
                <a:cs typeface="Trebuchet MS"/>
              </a:rPr>
              <a:t>to </a:t>
            </a:r>
            <a:r>
              <a:rPr sz="1700" spc="-105" dirty="0">
                <a:solidFill>
                  <a:srgbClr val="3C3C3C"/>
                </a:solidFill>
                <a:latin typeface="Trebuchet MS"/>
                <a:cs typeface="Trebuchet MS"/>
              </a:rPr>
              <a:t>sequential</a:t>
            </a:r>
            <a:r>
              <a:rPr sz="1700" spc="-60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95" dirty="0">
                <a:solidFill>
                  <a:srgbClr val="3C3C3C"/>
                </a:solidFill>
                <a:latin typeface="Trebuchet MS"/>
                <a:cs typeface="Trebuchet MS"/>
              </a:rPr>
              <a:t>representation,</a:t>
            </a:r>
            <a:r>
              <a:rPr sz="1700" spc="-225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100" dirty="0">
                <a:solidFill>
                  <a:srgbClr val="3C3C3C"/>
                </a:solidFill>
                <a:latin typeface="Trebuchet MS"/>
                <a:cs typeface="Trebuchet MS"/>
              </a:rPr>
              <a:t>the</a:t>
            </a:r>
            <a:r>
              <a:rPr sz="1700" spc="-45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60" dirty="0">
                <a:solidFill>
                  <a:srgbClr val="3C3C3C"/>
                </a:solidFill>
                <a:latin typeface="Trebuchet MS"/>
                <a:cs typeface="Trebuchet MS"/>
              </a:rPr>
              <a:t>memory</a:t>
            </a:r>
            <a:r>
              <a:rPr sz="1700" spc="-15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100" dirty="0">
                <a:solidFill>
                  <a:srgbClr val="3C3C3C"/>
                </a:solidFill>
                <a:latin typeface="Trebuchet MS"/>
                <a:cs typeface="Trebuchet MS"/>
              </a:rPr>
              <a:t>needed</a:t>
            </a:r>
            <a:r>
              <a:rPr sz="1700" spc="-45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65" dirty="0">
                <a:solidFill>
                  <a:srgbClr val="3C3C3C"/>
                </a:solidFill>
                <a:latin typeface="Trebuchet MS"/>
                <a:cs typeface="Trebuchet MS"/>
              </a:rPr>
              <a:t>per</a:t>
            </a:r>
            <a:r>
              <a:rPr sz="1700" spc="-45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65" dirty="0">
                <a:solidFill>
                  <a:srgbClr val="3C3C3C"/>
                </a:solidFill>
                <a:latin typeface="Trebuchet MS"/>
                <a:cs typeface="Trebuchet MS"/>
              </a:rPr>
              <a:t>node</a:t>
            </a:r>
            <a:r>
              <a:rPr sz="1700" spc="-40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75" dirty="0">
                <a:solidFill>
                  <a:srgbClr val="3C3C3C"/>
                </a:solidFill>
                <a:latin typeface="Trebuchet MS"/>
                <a:cs typeface="Trebuchet MS"/>
              </a:rPr>
              <a:t>is</a:t>
            </a:r>
            <a:r>
              <a:rPr sz="1700" spc="-30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90" dirty="0">
                <a:solidFill>
                  <a:srgbClr val="3C3C3C"/>
                </a:solidFill>
                <a:latin typeface="Trebuchet MS"/>
                <a:cs typeface="Trebuchet MS"/>
              </a:rPr>
              <a:t>more.</a:t>
            </a:r>
            <a:r>
              <a:rPr sz="1700" spc="-405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45" dirty="0">
                <a:solidFill>
                  <a:srgbClr val="3C3C3C"/>
                </a:solidFill>
                <a:latin typeface="Trebuchet MS"/>
                <a:cs typeface="Trebuchet MS"/>
              </a:rPr>
              <a:t>This</a:t>
            </a:r>
            <a:r>
              <a:rPr sz="1700" spc="-50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75" dirty="0">
                <a:solidFill>
                  <a:srgbClr val="3C3C3C"/>
                </a:solidFill>
                <a:latin typeface="Trebuchet MS"/>
                <a:cs typeface="Trebuchet MS"/>
              </a:rPr>
              <a:t>is</a:t>
            </a:r>
            <a:r>
              <a:rPr sz="1700" spc="-35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90" dirty="0">
                <a:solidFill>
                  <a:srgbClr val="FF0000"/>
                </a:solidFill>
                <a:latin typeface="Trebuchet MS"/>
                <a:cs typeface="Trebuchet MS"/>
              </a:rPr>
              <a:t>due</a:t>
            </a:r>
            <a:r>
              <a:rPr sz="1700" spc="-40" dirty="0">
                <a:solidFill>
                  <a:srgbClr val="FF0000"/>
                </a:solidFill>
                <a:latin typeface="Trebuchet MS"/>
                <a:cs typeface="Trebuchet MS"/>
              </a:rPr>
              <a:t> to</a:t>
            </a:r>
            <a:r>
              <a:rPr sz="1700" spc="-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00" spc="-55" dirty="0">
                <a:solidFill>
                  <a:srgbClr val="FF0000"/>
                </a:solidFill>
                <a:latin typeface="Trebuchet MS"/>
                <a:cs typeface="Trebuchet MS"/>
              </a:rPr>
              <a:t>two</a:t>
            </a:r>
            <a:r>
              <a:rPr sz="1700" spc="-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00" spc="-95" dirty="0">
                <a:solidFill>
                  <a:srgbClr val="FF0000"/>
                </a:solidFill>
                <a:latin typeface="Trebuchet MS"/>
                <a:cs typeface="Trebuchet MS"/>
              </a:rPr>
              <a:t>link</a:t>
            </a:r>
            <a:r>
              <a:rPr sz="1700" spc="-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00" spc="-114" dirty="0">
                <a:solidFill>
                  <a:srgbClr val="FF0000"/>
                </a:solidFill>
                <a:latin typeface="Trebuchet MS"/>
                <a:cs typeface="Trebuchet MS"/>
              </a:rPr>
              <a:t>fields</a:t>
            </a:r>
            <a:r>
              <a:rPr sz="1700" spc="-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700" spc="-130" dirty="0">
                <a:solidFill>
                  <a:srgbClr val="3C3C3C"/>
                </a:solidFill>
                <a:latin typeface="Trebuchet MS"/>
                <a:cs typeface="Trebuchet MS"/>
              </a:rPr>
              <a:t>(left </a:t>
            </a:r>
            <a:r>
              <a:rPr sz="1700" spc="-500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100" dirty="0">
                <a:solidFill>
                  <a:srgbClr val="3C3C3C"/>
                </a:solidFill>
                <a:latin typeface="Trebuchet MS"/>
                <a:cs typeface="Trebuchet MS"/>
              </a:rPr>
              <a:t>child</a:t>
            </a:r>
            <a:r>
              <a:rPr sz="1700" spc="-45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110" dirty="0">
                <a:solidFill>
                  <a:srgbClr val="3C3C3C"/>
                </a:solidFill>
                <a:latin typeface="Trebuchet MS"/>
                <a:cs typeface="Trebuchet MS"/>
              </a:rPr>
              <a:t>and</a:t>
            </a:r>
            <a:r>
              <a:rPr sz="1700" spc="-45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85" dirty="0">
                <a:solidFill>
                  <a:srgbClr val="3C3C3C"/>
                </a:solidFill>
                <a:latin typeface="Trebuchet MS"/>
                <a:cs typeface="Trebuchet MS"/>
              </a:rPr>
              <a:t>right</a:t>
            </a:r>
            <a:r>
              <a:rPr sz="1700" spc="-50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100" dirty="0">
                <a:solidFill>
                  <a:srgbClr val="3C3C3C"/>
                </a:solidFill>
                <a:latin typeface="Trebuchet MS"/>
                <a:cs typeface="Trebuchet MS"/>
              </a:rPr>
              <a:t>child</a:t>
            </a:r>
            <a:r>
              <a:rPr sz="1700" spc="-35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60" dirty="0">
                <a:solidFill>
                  <a:srgbClr val="3C3C3C"/>
                </a:solidFill>
                <a:latin typeface="Trebuchet MS"/>
                <a:cs typeface="Trebuchet MS"/>
              </a:rPr>
              <a:t>for</a:t>
            </a:r>
            <a:r>
              <a:rPr sz="1700" spc="-50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85" dirty="0">
                <a:solidFill>
                  <a:srgbClr val="3C3C3C"/>
                </a:solidFill>
                <a:latin typeface="Trebuchet MS"/>
                <a:cs typeface="Trebuchet MS"/>
              </a:rPr>
              <a:t>binary</a:t>
            </a:r>
            <a:r>
              <a:rPr sz="1700" spc="-50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80" dirty="0">
                <a:solidFill>
                  <a:srgbClr val="3C3C3C"/>
                </a:solidFill>
                <a:latin typeface="Trebuchet MS"/>
                <a:cs typeface="Trebuchet MS"/>
              </a:rPr>
              <a:t>trees)</a:t>
            </a:r>
            <a:r>
              <a:rPr sz="1700" spc="-45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100" dirty="0">
                <a:solidFill>
                  <a:srgbClr val="3C3C3C"/>
                </a:solidFill>
                <a:latin typeface="Trebuchet MS"/>
                <a:cs typeface="Trebuchet MS"/>
              </a:rPr>
              <a:t>in</a:t>
            </a:r>
            <a:r>
              <a:rPr sz="1700" spc="-50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100" dirty="0">
                <a:solidFill>
                  <a:srgbClr val="3C3C3C"/>
                </a:solidFill>
                <a:latin typeface="Trebuchet MS"/>
                <a:cs typeface="Trebuchet MS"/>
              </a:rPr>
              <a:t>the</a:t>
            </a:r>
            <a:r>
              <a:rPr sz="1700" spc="-50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95" dirty="0">
                <a:solidFill>
                  <a:srgbClr val="3C3C3C"/>
                </a:solidFill>
                <a:latin typeface="Trebuchet MS"/>
                <a:cs typeface="Trebuchet MS"/>
              </a:rPr>
              <a:t>node.</a:t>
            </a:r>
            <a:endParaRPr sz="17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25"/>
              </a:spcBef>
              <a:buClr>
                <a:srgbClr val="903062"/>
              </a:buClr>
              <a:buSzPct val="91176"/>
              <a:buAutoNum type="arabicPeriod"/>
              <a:tabLst>
                <a:tab pos="354965" algn="l"/>
                <a:tab pos="355600" algn="l"/>
              </a:tabLst>
            </a:pPr>
            <a:r>
              <a:rPr sz="1700" spc="-50" dirty="0">
                <a:solidFill>
                  <a:srgbClr val="3C3C3C"/>
                </a:solidFill>
                <a:latin typeface="Trebuchet MS"/>
                <a:cs typeface="Trebuchet MS"/>
              </a:rPr>
              <a:t>The</a:t>
            </a:r>
            <a:r>
              <a:rPr sz="1700" spc="-45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85" dirty="0">
                <a:solidFill>
                  <a:srgbClr val="3C3C3C"/>
                </a:solidFill>
                <a:latin typeface="Trebuchet MS"/>
                <a:cs typeface="Trebuchet MS"/>
              </a:rPr>
              <a:t>programming</a:t>
            </a:r>
            <a:r>
              <a:rPr sz="1700" spc="-35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114" dirty="0">
                <a:solidFill>
                  <a:srgbClr val="3C3C3C"/>
                </a:solidFill>
                <a:latin typeface="Trebuchet MS"/>
                <a:cs typeface="Trebuchet MS"/>
              </a:rPr>
              <a:t>languages</a:t>
            </a:r>
            <a:r>
              <a:rPr sz="1700" spc="-70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55" dirty="0">
                <a:solidFill>
                  <a:srgbClr val="3C3C3C"/>
                </a:solidFill>
                <a:latin typeface="Trebuchet MS"/>
                <a:cs typeface="Trebuchet MS"/>
              </a:rPr>
              <a:t>not</a:t>
            </a:r>
            <a:r>
              <a:rPr sz="1700" spc="-35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70" dirty="0">
                <a:solidFill>
                  <a:srgbClr val="3C3C3C"/>
                </a:solidFill>
                <a:latin typeface="Trebuchet MS"/>
                <a:cs typeface="Trebuchet MS"/>
              </a:rPr>
              <a:t>supporting</a:t>
            </a:r>
            <a:r>
              <a:rPr sz="1700" spc="-60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105" dirty="0">
                <a:solidFill>
                  <a:srgbClr val="3C3C3C"/>
                </a:solidFill>
                <a:latin typeface="Trebuchet MS"/>
                <a:cs typeface="Trebuchet MS"/>
              </a:rPr>
              <a:t>dynamic</a:t>
            </a:r>
            <a:r>
              <a:rPr sz="1700" spc="-20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60" dirty="0">
                <a:solidFill>
                  <a:srgbClr val="3C3C3C"/>
                </a:solidFill>
                <a:latin typeface="Trebuchet MS"/>
                <a:cs typeface="Trebuchet MS"/>
              </a:rPr>
              <a:t>memory</a:t>
            </a:r>
            <a:r>
              <a:rPr sz="1700" spc="-25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114" dirty="0">
                <a:solidFill>
                  <a:srgbClr val="3C3C3C"/>
                </a:solidFill>
                <a:latin typeface="Trebuchet MS"/>
                <a:cs typeface="Trebuchet MS"/>
              </a:rPr>
              <a:t>management</a:t>
            </a:r>
            <a:r>
              <a:rPr sz="1700" spc="-75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70" dirty="0">
                <a:solidFill>
                  <a:srgbClr val="3C3C3C"/>
                </a:solidFill>
                <a:latin typeface="Trebuchet MS"/>
                <a:cs typeface="Trebuchet MS"/>
              </a:rPr>
              <a:t>would</a:t>
            </a:r>
            <a:r>
              <a:rPr sz="1700" spc="-20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55" dirty="0">
                <a:solidFill>
                  <a:srgbClr val="3C3C3C"/>
                </a:solidFill>
                <a:latin typeface="Trebuchet MS"/>
                <a:cs typeface="Trebuchet MS"/>
              </a:rPr>
              <a:t>not</a:t>
            </a:r>
            <a:r>
              <a:rPr sz="1700" spc="-30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105" dirty="0">
                <a:solidFill>
                  <a:srgbClr val="3C3C3C"/>
                </a:solidFill>
                <a:latin typeface="Trebuchet MS"/>
                <a:cs typeface="Trebuchet MS"/>
              </a:rPr>
              <a:t>be</a:t>
            </a:r>
            <a:r>
              <a:rPr sz="1700" spc="-45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105" dirty="0">
                <a:solidFill>
                  <a:srgbClr val="3C3C3C"/>
                </a:solidFill>
                <a:latin typeface="Trebuchet MS"/>
                <a:cs typeface="Trebuchet MS"/>
              </a:rPr>
              <a:t>useful</a:t>
            </a:r>
            <a:r>
              <a:rPr sz="1700" spc="-50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60" dirty="0">
                <a:solidFill>
                  <a:srgbClr val="3C3C3C"/>
                </a:solidFill>
                <a:latin typeface="Trebuchet MS"/>
                <a:cs typeface="Trebuchet MS"/>
              </a:rPr>
              <a:t>for</a:t>
            </a:r>
            <a:r>
              <a:rPr sz="1700" spc="-45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85" dirty="0">
                <a:solidFill>
                  <a:srgbClr val="3C3C3C"/>
                </a:solidFill>
                <a:latin typeface="Trebuchet MS"/>
                <a:cs typeface="Trebuchet MS"/>
              </a:rPr>
              <a:t>this</a:t>
            </a:r>
            <a:r>
              <a:rPr sz="1700" spc="-50" dirty="0">
                <a:solidFill>
                  <a:srgbClr val="3C3C3C"/>
                </a:solidFill>
                <a:latin typeface="Trebuchet MS"/>
                <a:cs typeface="Trebuchet MS"/>
              </a:rPr>
              <a:t> </a:t>
            </a:r>
            <a:r>
              <a:rPr sz="1700" spc="-95" dirty="0">
                <a:solidFill>
                  <a:srgbClr val="3C3C3C"/>
                </a:solidFill>
                <a:latin typeface="Trebuchet MS"/>
                <a:cs typeface="Trebuchet MS"/>
              </a:rPr>
              <a:t>representation.</a:t>
            </a:r>
            <a:endParaRPr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-25" dirty="0">
                <a:solidFill>
                  <a:srgbClr val="FFFFFF"/>
                </a:solidFill>
              </a:rPr>
              <a:t>A</a:t>
            </a:r>
            <a:r>
              <a:rPr sz="2800" spc="-5" dirty="0">
                <a:solidFill>
                  <a:srgbClr val="FFFFFF"/>
                </a:solidFill>
              </a:rPr>
              <a:t>VL</a:t>
            </a:r>
            <a:r>
              <a:rPr sz="2800" spc="-415" dirty="0">
                <a:solidFill>
                  <a:srgbClr val="FFFFFF"/>
                </a:solidFill>
              </a:rPr>
              <a:t> </a:t>
            </a:r>
            <a:r>
              <a:rPr sz="2800" spc="5" dirty="0">
                <a:solidFill>
                  <a:srgbClr val="FFFFFF"/>
                </a:solidFill>
              </a:rPr>
              <a:t>TR</a:t>
            </a:r>
            <a:r>
              <a:rPr sz="2800" spc="10" dirty="0">
                <a:solidFill>
                  <a:srgbClr val="FFFFFF"/>
                </a:solidFill>
              </a:rPr>
              <a:t>E</a:t>
            </a:r>
            <a:r>
              <a:rPr sz="2800" spc="-85" dirty="0">
                <a:solidFill>
                  <a:srgbClr val="FFFFFF"/>
                </a:solidFill>
              </a:rPr>
              <a:t>ES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59993" y="2131568"/>
            <a:ext cx="10020935" cy="3604260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113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220" dirty="0">
                <a:solidFill>
                  <a:srgbClr val="3C3C3C"/>
                </a:solidFill>
                <a:latin typeface="SimSun"/>
                <a:cs typeface="SimSun"/>
              </a:rPr>
              <a:t>AVL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0" dirty="0">
                <a:solidFill>
                  <a:srgbClr val="FF0000"/>
                </a:solidFill>
                <a:latin typeface="SimSun"/>
                <a:cs typeface="SimSun"/>
              </a:rPr>
              <a:t>self-balancing</a:t>
            </a:r>
            <a:r>
              <a:rPr sz="1800" spc="-8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binary</a:t>
            </a:r>
            <a:r>
              <a:rPr sz="1800" b="1" spc="3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search</a:t>
            </a:r>
            <a:r>
              <a:rPr sz="1800" b="1" spc="3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tree</a:t>
            </a:r>
            <a:r>
              <a:rPr sz="1800" spc="-45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8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103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200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800" spc="19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630" dirty="0">
                <a:solidFill>
                  <a:srgbClr val="3C3C3C"/>
                </a:solidFill>
                <a:latin typeface="SimSun"/>
                <a:cs typeface="SimSun"/>
              </a:rPr>
              <a:t>m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114" dirty="0">
                <a:solidFill>
                  <a:srgbClr val="3C3C3C"/>
                </a:solidFill>
                <a:latin typeface="SimSun"/>
                <a:cs typeface="SimSun"/>
              </a:rPr>
              <a:t>d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60" dirty="0">
                <a:solidFill>
                  <a:srgbClr val="3C3C3C"/>
                </a:solidFill>
                <a:latin typeface="SimSun"/>
                <a:cs typeface="SimSun"/>
              </a:rPr>
              <a:t>after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305" dirty="0">
                <a:solidFill>
                  <a:srgbClr val="FF0000"/>
                </a:solidFill>
                <a:latin typeface="SimSun"/>
                <a:cs typeface="SimSun"/>
              </a:rPr>
              <a:t>A</a:t>
            </a:r>
            <a:r>
              <a:rPr sz="1800" spc="45" dirty="0">
                <a:solidFill>
                  <a:srgbClr val="3C3C3C"/>
                </a:solidFill>
                <a:latin typeface="SimSun"/>
                <a:cs typeface="SimSun"/>
              </a:rPr>
              <a:t>d</a:t>
            </a:r>
            <a:r>
              <a:rPr sz="1800" spc="5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370" dirty="0">
                <a:solidFill>
                  <a:srgbClr val="3C3C3C"/>
                </a:solidFill>
                <a:latin typeface="SimSun"/>
                <a:cs typeface="SimSun"/>
              </a:rPr>
              <a:t>l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s</a:t>
            </a:r>
            <a:r>
              <a:rPr sz="1800" spc="-50" dirty="0">
                <a:solidFill>
                  <a:srgbClr val="3C3C3C"/>
                </a:solidFill>
                <a:latin typeface="SimSun"/>
                <a:cs typeface="SimSun"/>
              </a:rPr>
              <a:t>o</a:t>
            </a:r>
            <a:r>
              <a:rPr sz="1800" spc="120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800" spc="-245" dirty="0">
                <a:solidFill>
                  <a:srgbClr val="3C3C3C"/>
                </a:solidFill>
                <a:latin typeface="SimSun"/>
                <a:cs typeface="SimSun"/>
              </a:rPr>
              <a:t>-</a:t>
            </a:r>
            <a:r>
              <a:rPr sz="1800" spc="295" dirty="0">
                <a:solidFill>
                  <a:srgbClr val="FF0000"/>
                </a:solidFill>
                <a:latin typeface="SimSun"/>
                <a:cs typeface="SimSun"/>
              </a:rPr>
              <a:t>V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370" dirty="0">
                <a:solidFill>
                  <a:srgbClr val="3C3C3C"/>
                </a:solidFill>
                <a:latin typeface="SimSun"/>
                <a:cs typeface="SimSun"/>
              </a:rPr>
              <a:t>l</a:t>
            </a:r>
            <a:r>
              <a:rPr sz="1800" spc="-210" dirty="0">
                <a:solidFill>
                  <a:srgbClr val="3C3C3C"/>
                </a:solidFill>
                <a:latin typeface="SimSun"/>
                <a:cs typeface="SimSun"/>
              </a:rPr>
              <a:t>skii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80" dirty="0">
                <a:solidFill>
                  <a:srgbClr val="3C3C3C"/>
                </a:solidFill>
                <a:latin typeface="SimSun"/>
                <a:cs typeface="SimSun"/>
              </a:rPr>
              <a:t>and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55" dirty="0">
                <a:solidFill>
                  <a:srgbClr val="FF0000"/>
                </a:solidFill>
                <a:latin typeface="SimSun"/>
                <a:cs typeface="SimSun"/>
              </a:rPr>
              <a:t>L</a:t>
            </a:r>
            <a:r>
              <a:rPr sz="1800" spc="-30" dirty="0">
                <a:solidFill>
                  <a:srgbClr val="3C3C3C"/>
                </a:solidFill>
                <a:latin typeface="SimSun"/>
                <a:cs typeface="SimSun"/>
              </a:rPr>
              <a:t>and</a:t>
            </a:r>
            <a:r>
              <a:rPr sz="1800" spc="-35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800" spc="-185" dirty="0">
                <a:solidFill>
                  <a:srgbClr val="3C3C3C"/>
                </a:solidFill>
                <a:latin typeface="SimSun"/>
                <a:cs typeface="SimSun"/>
              </a:rPr>
              <a:t>s</a:t>
            </a:r>
            <a:endParaRPr sz="18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1035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-15" dirty="0">
                <a:solidFill>
                  <a:srgbClr val="3C3C3C"/>
                </a:solidFill>
                <a:latin typeface="SimSun"/>
                <a:cs typeface="SimSun"/>
              </a:rPr>
              <a:t>Balance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defined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0" dirty="0">
                <a:solidFill>
                  <a:srgbClr val="3C3C3C"/>
                </a:solidFill>
                <a:latin typeface="SimSun"/>
                <a:cs typeface="SimSun"/>
              </a:rPr>
              <a:t>by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40" dirty="0">
                <a:solidFill>
                  <a:srgbClr val="FF0000"/>
                </a:solidFill>
                <a:latin typeface="SimSun"/>
                <a:cs typeface="SimSun"/>
              </a:rPr>
              <a:t>comparing</a:t>
            </a:r>
            <a:r>
              <a:rPr sz="1800" spc="-10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FF0000"/>
                </a:solidFill>
                <a:latin typeface="SimSun"/>
                <a:cs typeface="SimSun"/>
              </a:rPr>
              <a:t>the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65" dirty="0">
                <a:solidFill>
                  <a:srgbClr val="FF0000"/>
                </a:solidFill>
                <a:latin typeface="SimSun"/>
                <a:cs typeface="SimSun"/>
              </a:rPr>
              <a:t>height</a:t>
            </a:r>
            <a:r>
              <a:rPr sz="1800" spc="-6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FF0000"/>
                </a:solidFill>
                <a:latin typeface="SimSun"/>
                <a:cs typeface="SimSun"/>
              </a:rPr>
              <a:t>of</a:t>
            </a:r>
            <a:r>
              <a:rPr sz="1800" spc="-9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FF0000"/>
                </a:solidFill>
                <a:latin typeface="SimSun"/>
                <a:cs typeface="SimSun"/>
              </a:rPr>
              <a:t>the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95" dirty="0">
                <a:solidFill>
                  <a:srgbClr val="FF0000"/>
                </a:solidFill>
                <a:latin typeface="SimSun"/>
                <a:cs typeface="SimSun"/>
              </a:rPr>
              <a:t>two</a:t>
            </a:r>
            <a:r>
              <a:rPr sz="1800" spc="-6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FF0000"/>
                </a:solidFill>
                <a:latin typeface="SimSun"/>
                <a:cs typeface="SimSun"/>
              </a:rPr>
              <a:t>sub-trees</a:t>
            </a:r>
            <a:endParaRPr sz="18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1035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20" dirty="0">
                <a:solidFill>
                  <a:srgbClr val="3C3C3C"/>
                </a:solidFill>
                <a:latin typeface="SimSun"/>
                <a:cs typeface="SimSun"/>
              </a:rPr>
              <a:t>AVL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65" dirty="0">
                <a:solidFill>
                  <a:srgbClr val="3C3C3C"/>
                </a:solidFill>
                <a:latin typeface="SimSun"/>
                <a:cs typeface="SimSun"/>
              </a:rPr>
              <a:t>tree,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heights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95" dirty="0">
                <a:solidFill>
                  <a:srgbClr val="3C3C3C"/>
                </a:solidFill>
                <a:latin typeface="SimSun"/>
                <a:cs typeface="SimSun"/>
              </a:rPr>
              <a:t>two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child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subtrees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60" dirty="0">
                <a:solidFill>
                  <a:srgbClr val="3C3C3C"/>
                </a:solidFill>
                <a:latin typeface="SimSun"/>
                <a:cs typeface="SimSun"/>
              </a:rPr>
              <a:t>any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80" dirty="0">
                <a:solidFill>
                  <a:srgbClr val="3C3C3C"/>
                </a:solidFill>
                <a:latin typeface="SimSun"/>
                <a:cs typeface="SimSun"/>
              </a:rPr>
              <a:t>differ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0" dirty="0">
                <a:solidFill>
                  <a:srgbClr val="3C3C3C"/>
                </a:solidFill>
                <a:latin typeface="SimSun"/>
                <a:cs typeface="SimSun"/>
              </a:rPr>
              <a:t>by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40" dirty="0">
                <a:solidFill>
                  <a:srgbClr val="FF0000"/>
                </a:solidFill>
                <a:latin typeface="SimSun"/>
                <a:cs typeface="SimSun"/>
              </a:rPr>
              <a:t>at</a:t>
            </a:r>
            <a:r>
              <a:rPr sz="1800" spc="-9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60" dirty="0">
                <a:solidFill>
                  <a:srgbClr val="FF0000"/>
                </a:solidFill>
                <a:latin typeface="SimSun"/>
                <a:cs typeface="SimSun"/>
              </a:rPr>
              <a:t>most</a:t>
            </a:r>
            <a:r>
              <a:rPr sz="1800" spc="-114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35" dirty="0">
                <a:solidFill>
                  <a:srgbClr val="FF0000"/>
                </a:solidFill>
                <a:latin typeface="SimSun"/>
                <a:cs typeface="SimSun"/>
              </a:rPr>
              <a:t>one</a:t>
            </a:r>
            <a:r>
              <a:rPr sz="1800" spc="-35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8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103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-310" dirty="0">
                <a:solidFill>
                  <a:srgbClr val="3C3C3C"/>
                </a:solidFill>
                <a:latin typeface="SimSun"/>
                <a:cs typeface="SimSun"/>
              </a:rPr>
              <a:t>If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40" dirty="0">
                <a:solidFill>
                  <a:srgbClr val="3C3C3C"/>
                </a:solidFill>
                <a:latin typeface="SimSun"/>
                <a:cs typeface="SimSun"/>
              </a:rPr>
              <a:t>at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60" dirty="0">
                <a:solidFill>
                  <a:srgbClr val="3C3C3C"/>
                </a:solidFill>
                <a:latin typeface="SimSun"/>
                <a:cs typeface="SimSun"/>
              </a:rPr>
              <a:t>any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" dirty="0">
                <a:solidFill>
                  <a:srgbClr val="3C3C3C"/>
                </a:solidFill>
                <a:latin typeface="SimSun"/>
                <a:cs typeface="SimSun"/>
              </a:rPr>
              <a:t>time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0" dirty="0">
                <a:solidFill>
                  <a:srgbClr val="3C3C3C"/>
                </a:solidFill>
                <a:latin typeface="SimSun"/>
                <a:cs typeface="SimSun"/>
              </a:rPr>
              <a:t>they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80" dirty="0">
                <a:solidFill>
                  <a:srgbClr val="3C3C3C"/>
                </a:solidFill>
                <a:latin typeface="SimSun"/>
                <a:cs typeface="SimSun"/>
              </a:rPr>
              <a:t>differ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0" dirty="0">
                <a:solidFill>
                  <a:srgbClr val="3C3C3C"/>
                </a:solidFill>
                <a:latin typeface="SimSun"/>
                <a:cs typeface="SimSun"/>
              </a:rPr>
              <a:t>by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25" dirty="0">
                <a:solidFill>
                  <a:srgbClr val="3C3C3C"/>
                </a:solidFill>
                <a:latin typeface="SimSun"/>
                <a:cs typeface="SimSun"/>
              </a:rPr>
              <a:t>more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" dirty="0">
                <a:solidFill>
                  <a:srgbClr val="3C3C3C"/>
                </a:solidFill>
                <a:latin typeface="SimSun"/>
                <a:cs typeface="SimSun"/>
              </a:rPr>
              <a:t>than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0" dirty="0">
                <a:solidFill>
                  <a:srgbClr val="3C3C3C"/>
                </a:solidFill>
                <a:latin typeface="SimSun"/>
                <a:cs typeface="SimSun"/>
              </a:rPr>
              <a:t>one,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5" dirty="0">
                <a:solidFill>
                  <a:srgbClr val="FF0000"/>
                </a:solidFill>
                <a:latin typeface="SimSun"/>
                <a:cs typeface="SimSun"/>
              </a:rPr>
              <a:t>rebalancing</a:t>
            </a:r>
            <a:r>
              <a:rPr sz="1800" spc="-6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done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restore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80" dirty="0">
                <a:solidFill>
                  <a:srgbClr val="3C3C3C"/>
                </a:solidFill>
                <a:latin typeface="SimSun"/>
                <a:cs typeface="SimSun"/>
              </a:rPr>
              <a:t>this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property.</a:t>
            </a:r>
            <a:endParaRPr sz="18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1035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Insertion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80" dirty="0">
                <a:solidFill>
                  <a:srgbClr val="3C3C3C"/>
                </a:solidFill>
                <a:latin typeface="SimSun"/>
                <a:cs typeface="SimSun"/>
              </a:rPr>
              <a:t>and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deletion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25" dirty="0">
                <a:solidFill>
                  <a:srgbClr val="3C3C3C"/>
                </a:solidFill>
                <a:latin typeface="SimSun"/>
                <a:cs typeface="SimSun"/>
              </a:rPr>
              <a:t>may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require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35" dirty="0">
                <a:solidFill>
                  <a:srgbClr val="3C3C3C"/>
                </a:solidFill>
                <a:latin typeface="SimSun"/>
                <a:cs typeface="SimSun"/>
              </a:rPr>
              <a:t>be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5" dirty="0">
                <a:solidFill>
                  <a:srgbClr val="3C3C3C"/>
                </a:solidFill>
                <a:latin typeface="SimSun"/>
                <a:cs typeface="SimSun"/>
              </a:rPr>
              <a:t>rebalanced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0" dirty="0">
                <a:solidFill>
                  <a:srgbClr val="3C3C3C"/>
                </a:solidFill>
                <a:latin typeface="SimSun"/>
                <a:cs typeface="SimSun"/>
              </a:rPr>
              <a:t>by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60" dirty="0">
                <a:solidFill>
                  <a:srgbClr val="3C3C3C"/>
                </a:solidFill>
                <a:latin typeface="SimSun"/>
                <a:cs typeface="SimSun"/>
              </a:rPr>
              <a:t>one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or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25" dirty="0">
                <a:solidFill>
                  <a:srgbClr val="3C3C3C"/>
                </a:solidFill>
                <a:latin typeface="SimSun"/>
                <a:cs typeface="SimSun"/>
              </a:rPr>
              <a:t>more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FF0000"/>
                </a:solidFill>
                <a:latin typeface="SimSun"/>
                <a:cs typeface="SimSun"/>
              </a:rPr>
              <a:t>tree</a:t>
            </a:r>
            <a:r>
              <a:rPr sz="1800" spc="-8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35" dirty="0">
                <a:solidFill>
                  <a:srgbClr val="FF0000"/>
                </a:solidFill>
                <a:latin typeface="SimSun"/>
                <a:cs typeface="SimSun"/>
              </a:rPr>
              <a:t>rotation</a:t>
            </a:r>
            <a:r>
              <a:rPr sz="1800" spc="-135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8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103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-135" dirty="0">
                <a:solidFill>
                  <a:srgbClr val="3C3C3C"/>
                </a:solidFill>
                <a:latin typeface="SimSun"/>
                <a:cs typeface="SimSun"/>
              </a:rPr>
              <a:t>Recall:</a:t>
            </a:r>
            <a:endParaRPr sz="1800">
              <a:latin typeface="SimSun"/>
              <a:cs typeface="SimSun"/>
            </a:endParaRPr>
          </a:p>
          <a:p>
            <a:pPr marL="641985" lvl="1" indent="-305435">
              <a:lnSpc>
                <a:spcPct val="100000"/>
              </a:lnSpc>
              <a:spcBef>
                <a:spcPts val="1005"/>
              </a:spcBef>
              <a:buClr>
                <a:srgbClr val="903062"/>
              </a:buClr>
              <a:buSzPct val="90625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600" spc="190" dirty="0">
                <a:solidFill>
                  <a:srgbClr val="3C3C3C"/>
                </a:solidFill>
                <a:latin typeface="SimSun"/>
                <a:cs typeface="SimSun"/>
              </a:rPr>
              <a:t>An</a:t>
            </a:r>
            <a:r>
              <a:rPr sz="16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75" dirty="0">
                <a:solidFill>
                  <a:srgbClr val="3C3C3C"/>
                </a:solidFill>
                <a:latin typeface="SimSun"/>
                <a:cs typeface="SimSun"/>
              </a:rPr>
              <a:t>empty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2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20" dirty="0">
                <a:solidFill>
                  <a:srgbClr val="3C3C3C"/>
                </a:solidFill>
                <a:latin typeface="SimSun"/>
                <a:cs typeface="SimSun"/>
              </a:rPr>
              <a:t>has</a:t>
            </a:r>
            <a:r>
              <a:rPr sz="16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height</a:t>
            </a:r>
            <a:r>
              <a:rPr sz="1600" spc="-2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dirty="0">
                <a:solidFill>
                  <a:srgbClr val="3C3C3C"/>
                </a:solidFill>
                <a:latin typeface="Georgia"/>
                <a:cs typeface="Georgia"/>
              </a:rPr>
              <a:t>–</a:t>
            </a:r>
            <a:r>
              <a:rPr sz="1600" dirty="0">
                <a:solidFill>
                  <a:srgbClr val="3C3C3C"/>
                </a:solidFill>
                <a:latin typeface="SimSun"/>
                <a:cs typeface="SimSun"/>
              </a:rPr>
              <a:t>1</a:t>
            </a:r>
            <a:endParaRPr sz="1600">
              <a:latin typeface="SimSun"/>
              <a:cs typeface="SimSun"/>
            </a:endParaRPr>
          </a:p>
          <a:p>
            <a:pPr marL="641985" lvl="1" indent="-305435">
              <a:lnSpc>
                <a:spcPct val="100000"/>
              </a:lnSpc>
              <a:spcBef>
                <a:spcPts val="985"/>
              </a:spcBef>
              <a:buClr>
                <a:srgbClr val="903062"/>
              </a:buClr>
              <a:buSzPct val="90625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600" spc="27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6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2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5" dirty="0">
                <a:solidFill>
                  <a:srgbClr val="3C3C3C"/>
                </a:solidFill>
                <a:latin typeface="SimSun"/>
                <a:cs typeface="SimSun"/>
              </a:rPr>
              <a:t>with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10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6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20" dirty="0">
                <a:solidFill>
                  <a:srgbClr val="3C3C3C"/>
                </a:solidFill>
                <a:latin typeface="SimSun"/>
                <a:cs typeface="SimSun"/>
              </a:rPr>
              <a:t>single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60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5" dirty="0">
                <a:solidFill>
                  <a:srgbClr val="3C3C3C"/>
                </a:solidFill>
                <a:latin typeface="SimSun"/>
                <a:cs typeface="SimSun"/>
              </a:rPr>
              <a:t>has</a:t>
            </a:r>
            <a:r>
              <a:rPr sz="16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height</a:t>
            </a:r>
            <a:r>
              <a:rPr sz="1600" spc="-2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60" dirty="0">
                <a:solidFill>
                  <a:srgbClr val="3C3C3C"/>
                </a:solidFill>
                <a:latin typeface="SimSun"/>
                <a:cs typeface="SimSun"/>
              </a:rPr>
              <a:t>0</a:t>
            </a:r>
            <a:endParaRPr sz="16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9993" y="6050076"/>
            <a:ext cx="19538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5" dirty="0">
                <a:solidFill>
                  <a:srgbClr val="903062"/>
                </a:solidFill>
                <a:latin typeface="Trebuchet MS"/>
                <a:cs typeface="Trebuchet MS"/>
              </a:rPr>
              <a:t>DATA</a:t>
            </a:r>
            <a:r>
              <a:rPr sz="900" spc="-4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903062"/>
                </a:solidFill>
                <a:latin typeface="Trebuchet MS"/>
                <a:cs typeface="Trebuchet MS"/>
              </a:rPr>
              <a:t>STRUCTURE</a:t>
            </a:r>
            <a:r>
              <a:rPr sz="900" spc="-4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105" dirty="0">
                <a:solidFill>
                  <a:srgbClr val="903062"/>
                </a:solidFill>
                <a:latin typeface="Trebuchet MS"/>
                <a:cs typeface="Trebuchet MS"/>
              </a:rPr>
              <a:t>AND</a:t>
            </a:r>
            <a:r>
              <a:rPr sz="900" spc="-35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40" dirty="0">
                <a:solidFill>
                  <a:srgbClr val="903062"/>
                </a:solidFill>
                <a:latin typeface="Trebuchet MS"/>
                <a:cs typeface="Trebuchet MS"/>
              </a:rPr>
              <a:t>ALGORITHM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91392" y="6054344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903062"/>
                </a:solidFill>
                <a:latin typeface="Trebuchet MS"/>
                <a:cs typeface="Trebuchet MS"/>
              </a:rPr>
              <a:t>46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55629" y="4972682"/>
            <a:ext cx="3545092" cy="129718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331965" y="6371959"/>
            <a:ext cx="3567429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135" dirty="0">
                <a:latin typeface="Arial MT"/>
                <a:cs typeface="Arial MT"/>
              </a:rPr>
              <a:t>A</a:t>
            </a:r>
            <a:r>
              <a:rPr sz="1800" spc="-5" dirty="0">
                <a:latin typeface="Arial MT"/>
                <a:cs typeface="Arial MT"/>
              </a:rPr>
              <a:t>VL</a:t>
            </a:r>
            <a:r>
              <a:rPr sz="1800" spc="-80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t</a:t>
            </a:r>
            <a:r>
              <a:rPr sz="1800" spc="-5" dirty="0">
                <a:latin typeface="Arial MT"/>
                <a:cs typeface="Arial MT"/>
              </a:rPr>
              <a:t>re</a:t>
            </a:r>
            <a:r>
              <a:rPr sz="1800" spc="-15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s </a:t>
            </a:r>
            <a:r>
              <a:rPr sz="1800" spc="-45" dirty="0">
                <a:latin typeface="Arial MT"/>
                <a:cs typeface="Arial MT"/>
              </a:rPr>
              <a:t>w</a:t>
            </a:r>
            <a:r>
              <a:rPr sz="1800" spc="-5" dirty="0">
                <a:latin typeface="Arial MT"/>
                <a:cs typeface="Arial MT"/>
              </a:rPr>
              <a:t>ith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-15" dirty="0">
                <a:latin typeface="Arial MT"/>
                <a:cs typeface="Arial MT"/>
              </a:rPr>
              <a:t>n</a:t>
            </a:r>
            <a:r>
              <a:rPr sz="1800" spc="-5" dirty="0">
                <a:latin typeface="Arial MT"/>
                <a:cs typeface="Arial MT"/>
              </a:rPr>
              <a:t>d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4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 MT"/>
                <a:cs typeface="Arial MT"/>
              </a:rPr>
              <a:t>n</a:t>
            </a:r>
            <a:r>
              <a:rPr sz="1800" spc="-15" dirty="0">
                <a:latin typeface="Arial MT"/>
                <a:cs typeface="Arial MT"/>
              </a:rPr>
              <a:t>o</a:t>
            </a:r>
            <a:r>
              <a:rPr sz="1800" spc="-5" dirty="0">
                <a:latin typeface="Arial MT"/>
                <a:cs typeface="Arial MT"/>
              </a:rPr>
              <a:t>d</a:t>
            </a:r>
            <a:r>
              <a:rPr sz="1800" spc="-15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s: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069" y="2781892"/>
            <a:ext cx="10708497" cy="191143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19802" y="1607565"/>
            <a:ext cx="1663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5" dirty="0">
                <a:latin typeface="Arial MT"/>
                <a:cs typeface="Arial MT"/>
              </a:rPr>
              <a:t>A</a:t>
            </a:r>
            <a:r>
              <a:rPr sz="1800" spc="-5" dirty="0">
                <a:latin typeface="Arial MT"/>
                <a:cs typeface="Arial MT"/>
              </a:rPr>
              <a:t>VL</a:t>
            </a:r>
            <a:r>
              <a:rPr sz="1800" spc="-80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t</a:t>
            </a:r>
            <a:r>
              <a:rPr sz="1800" spc="-5" dirty="0">
                <a:latin typeface="Arial MT"/>
                <a:cs typeface="Arial MT"/>
              </a:rPr>
              <a:t>ree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n</a:t>
            </a:r>
            <a:r>
              <a:rPr sz="1800" spc="-5" dirty="0">
                <a:latin typeface="Arial MT"/>
                <a:cs typeface="Arial MT"/>
              </a:rPr>
              <a:t>ot?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/>
              <a:t>DATA</a:t>
            </a:r>
            <a:r>
              <a:rPr spc="-40" dirty="0"/>
              <a:t> </a:t>
            </a:r>
            <a:r>
              <a:rPr spc="20" dirty="0"/>
              <a:t>STRUCTURE</a:t>
            </a:r>
            <a:r>
              <a:rPr spc="-40" dirty="0"/>
              <a:t> </a:t>
            </a:r>
            <a:r>
              <a:rPr spc="105" dirty="0"/>
              <a:t>AND</a:t>
            </a:r>
            <a:r>
              <a:rPr spc="-35" dirty="0"/>
              <a:t> </a:t>
            </a:r>
            <a:r>
              <a:rPr spc="40" dirty="0"/>
              <a:t>ALGORITHM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47</a:t>
            </a:fld>
            <a:endParaRPr spc="-25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275" dirty="0">
                <a:solidFill>
                  <a:srgbClr val="FFFFFF"/>
                </a:solidFill>
              </a:rPr>
              <a:t>WHY</a:t>
            </a:r>
            <a:r>
              <a:rPr sz="2800" spc="-360" dirty="0">
                <a:solidFill>
                  <a:srgbClr val="FFFFFF"/>
                </a:solidFill>
              </a:rPr>
              <a:t> </a:t>
            </a:r>
            <a:r>
              <a:rPr sz="2800" spc="-25" dirty="0">
                <a:solidFill>
                  <a:srgbClr val="FFFFFF"/>
                </a:solidFill>
              </a:rPr>
              <a:t>A</a:t>
            </a:r>
            <a:r>
              <a:rPr sz="2800" spc="-5" dirty="0">
                <a:solidFill>
                  <a:srgbClr val="FFFFFF"/>
                </a:solidFill>
              </a:rPr>
              <a:t>VL</a:t>
            </a:r>
            <a:r>
              <a:rPr sz="2800" spc="-415" dirty="0">
                <a:solidFill>
                  <a:srgbClr val="FFFFFF"/>
                </a:solidFill>
              </a:rPr>
              <a:t> </a:t>
            </a:r>
            <a:r>
              <a:rPr sz="2800" spc="5" dirty="0">
                <a:solidFill>
                  <a:srgbClr val="FFFFFF"/>
                </a:solidFill>
              </a:rPr>
              <a:t>TR</a:t>
            </a:r>
            <a:r>
              <a:rPr sz="2800" spc="10" dirty="0">
                <a:solidFill>
                  <a:srgbClr val="FFFFFF"/>
                </a:solidFill>
              </a:rPr>
              <a:t>E</a:t>
            </a:r>
            <a:r>
              <a:rPr sz="2800" spc="-100" dirty="0">
                <a:solidFill>
                  <a:srgbClr val="FFFFFF"/>
                </a:solidFill>
              </a:rPr>
              <a:t>E?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/>
              <a:t>DATA</a:t>
            </a:r>
            <a:r>
              <a:rPr spc="-40" dirty="0"/>
              <a:t> </a:t>
            </a:r>
            <a:r>
              <a:rPr spc="20" dirty="0"/>
              <a:t>STRUCTURE</a:t>
            </a:r>
            <a:r>
              <a:rPr spc="-40" dirty="0"/>
              <a:t> </a:t>
            </a:r>
            <a:r>
              <a:rPr spc="105" dirty="0"/>
              <a:t>AND</a:t>
            </a:r>
            <a:r>
              <a:rPr spc="-35" dirty="0"/>
              <a:t> </a:t>
            </a:r>
            <a:r>
              <a:rPr spc="40" dirty="0"/>
              <a:t>ALGORITHM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48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59993" y="2622296"/>
            <a:ext cx="10720070" cy="288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10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70" dirty="0">
                <a:solidFill>
                  <a:srgbClr val="3C3C3C"/>
                </a:solidFill>
                <a:latin typeface="SimSun"/>
                <a:cs typeface="SimSun"/>
              </a:rPr>
              <a:t>Most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35" dirty="0">
                <a:solidFill>
                  <a:srgbClr val="3C3C3C"/>
                </a:solidFill>
                <a:latin typeface="SimSun"/>
                <a:cs typeface="SimSun"/>
              </a:rPr>
              <a:t>BST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operations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takes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O(h)</a:t>
            </a:r>
            <a:r>
              <a:rPr sz="1800" b="1" spc="3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C3C3C"/>
                </a:solidFill>
                <a:latin typeface="SimSun"/>
                <a:cs typeface="SimSun"/>
              </a:rPr>
              <a:t>time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where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30" dirty="0">
                <a:solidFill>
                  <a:srgbClr val="3C3C3C"/>
                </a:solidFill>
                <a:latin typeface="SimSun"/>
                <a:cs typeface="SimSun"/>
              </a:rPr>
              <a:t>h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height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BST.</a:t>
            </a:r>
            <a:endParaRPr sz="18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903062"/>
              </a:buClr>
              <a:buFont typeface="Cambria"/>
              <a:buChar char="◾"/>
            </a:pPr>
            <a:endParaRPr sz="245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5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9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cost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80" dirty="0">
                <a:solidFill>
                  <a:srgbClr val="3C3C3C"/>
                </a:solidFill>
                <a:latin typeface="SimSun"/>
                <a:cs typeface="SimSun"/>
              </a:rPr>
              <a:t>this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operations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29" dirty="0">
                <a:solidFill>
                  <a:srgbClr val="3C3C3C"/>
                </a:solidFill>
                <a:latin typeface="SimSun"/>
                <a:cs typeface="SimSun"/>
              </a:rPr>
              <a:t>may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14" dirty="0">
                <a:solidFill>
                  <a:srgbClr val="3C3C3C"/>
                </a:solidFill>
                <a:latin typeface="SimSun"/>
                <a:cs typeface="SimSun"/>
              </a:rPr>
              <a:t>become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O(n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)</a:t>
            </a:r>
            <a:r>
              <a:rPr sz="1800" spc="-12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45" dirty="0">
                <a:solidFill>
                  <a:srgbClr val="3C3C3C"/>
                </a:solidFill>
                <a:latin typeface="SimSun"/>
                <a:cs typeface="SimSun"/>
              </a:rPr>
              <a:t>for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skewed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0" dirty="0">
                <a:solidFill>
                  <a:srgbClr val="3C3C3C"/>
                </a:solidFill>
                <a:latin typeface="SimSun"/>
                <a:cs typeface="SimSun"/>
              </a:rPr>
              <a:t>binary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70" dirty="0">
                <a:solidFill>
                  <a:srgbClr val="3C3C3C"/>
                </a:solidFill>
                <a:latin typeface="SimSun"/>
                <a:cs typeface="SimSun"/>
              </a:rPr>
              <a:t>tree.</a:t>
            </a:r>
            <a:endParaRPr sz="1800">
              <a:latin typeface="SimSun"/>
              <a:cs typeface="SimSun"/>
            </a:endParaRPr>
          </a:p>
          <a:p>
            <a:pPr marL="318770" marR="5080" indent="-306705">
              <a:lnSpc>
                <a:spcPct val="200100"/>
              </a:lnSpc>
              <a:spcBef>
                <a:spcPts val="103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-310" dirty="0">
                <a:solidFill>
                  <a:srgbClr val="3C3C3C"/>
                </a:solidFill>
                <a:latin typeface="SimSun"/>
                <a:cs typeface="SimSun"/>
              </a:rPr>
              <a:t>If </a:t>
            </a:r>
            <a:r>
              <a:rPr sz="1800" spc="240" dirty="0">
                <a:solidFill>
                  <a:srgbClr val="3C3C3C"/>
                </a:solidFill>
                <a:latin typeface="SimSun"/>
                <a:cs typeface="SimSun"/>
              </a:rPr>
              <a:t>we </a:t>
            </a:r>
            <a:r>
              <a:rPr sz="1800" spc="170" dirty="0">
                <a:solidFill>
                  <a:srgbClr val="3C3C3C"/>
                </a:solidFill>
                <a:latin typeface="SimSun"/>
                <a:cs typeface="SimSun"/>
              </a:rPr>
              <a:t>make 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sure 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that 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height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of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tree </a:t>
            </a:r>
            <a:r>
              <a:rPr sz="1800" dirty="0">
                <a:solidFill>
                  <a:srgbClr val="3C3C3C"/>
                </a:solidFill>
                <a:latin typeface="SimSun"/>
                <a:cs typeface="SimSun"/>
              </a:rPr>
              <a:t>remains </a:t>
            </a:r>
            <a:r>
              <a:rPr sz="18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O(Log</a:t>
            </a:r>
            <a:r>
              <a:rPr sz="1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n) </a:t>
            </a:r>
            <a:r>
              <a:rPr sz="1800" spc="-160" dirty="0">
                <a:solidFill>
                  <a:srgbClr val="3C3C3C"/>
                </a:solidFill>
                <a:latin typeface="SimSun"/>
                <a:cs typeface="SimSun"/>
              </a:rPr>
              <a:t>after </a:t>
            </a:r>
            <a:r>
              <a:rPr sz="1800" spc="-30" dirty="0">
                <a:solidFill>
                  <a:srgbClr val="3C3C3C"/>
                </a:solidFill>
                <a:latin typeface="SimSun"/>
                <a:cs typeface="SimSun"/>
              </a:rPr>
              <a:t>every </a:t>
            </a:r>
            <a:r>
              <a:rPr sz="1800" spc="-125" dirty="0">
                <a:solidFill>
                  <a:srgbClr val="3C3C3C"/>
                </a:solidFill>
                <a:latin typeface="SimSun"/>
                <a:cs typeface="SimSun"/>
              </a:rPr>
              <a:t>insertion </a:t>
            </a:r>
            <a:r>
              <a:rPr sz="1800" spc="80" dirty="0">
                <a:solidFill>
                  <a:srgbClr val="3C3C3C"/>
                </a:solidFill>
                <a:latin typeface="SimSun"/>
                <a:cs typeface="SimSun"/>
              </a:rPr>
              <a:t>and 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deletion, </a:t>
            </a:r>
            <a:r>
              <a:rPr sz="1800" spc="-15" dirty="0">
                <a:solidFill>
                  <a:srgbClr val="3C3C3C"/>
                </a:solidFill>
                <a:latin typeface="SimSun"/>
                <a:cs typeface="SimSun"/>
              </a:rPr>
              <a:t>then </a:t>
            </a:r>
            <a:r>
              <a:rPr sz="1800" spc="-8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40" dirty="0">
                <a:solidFill>
                  <a:srgbClr val="3C3C3C"/>
                </a:solidFill>
                <a:latin typeface="SimSun"/>
                <a:cs typeface="SimSun"/>
              </a:rPr>
              <a:t>we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0" dirty="0">
                <a:solidFill>
                  <a:srgbClr val="3C3C3C"/>
                </a:solidFill>
                <a:latin typeface="SimSun"/>
                <a:cs typeface="SimSun"/>
              </a:rPr>
              <a:t>can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5" dirty="0">
                <a:solidFill>
                  <a:srgbClr val="3C3C3C"/>
                </a:solidFill>
                <a:latin typeface="SimSun"/>
                <a:cs typeface="SimSun"/>
              </a:rPr>
              <a:t>guarantee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65" dirty="0">
                <a:solidFill>
                  <a:srgbClr val="3C3C3C"/>
                </a:solidFill>
                <a:latin typeface="SimSun"/>
                <a:cs typeface="SimSun"/>
              </a:rPr>
              <a:t>an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0" dirty="0">
                <a:solidFill>
                  <a:srgbClr val="3C3C3C"/>
                </a:solidFill>
                <a:latin typeface="SimSun"/>
                <a:cs typeface="SimSun"/>
              </a:rPr>
              <a:t>upper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00" dirty="0">
                <a:solidFill>
                  <a:srgbClr val="3C3C3C"/>
                </a:solidFill>
                <a:latin typeface="SimSun"/>
                <a:cs typeface="SimSun"/>
              </a:rPr>
              <a:t>bound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O(Log</a:t>
            </a:r>
            <a:r>
              <a:rPr sz="1800" b="1" spc="3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n)</a:t>
            </a:r>
            <a:r>
              <a:rPr sz="1800" b="1" spc="3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45" dirty="0">
                <a:solidFill>
                  <a:srgbClr val="3C3C3C"/>
                </a:solidFill>
                <a:latin typeface="SimSun"/>
                <a:cs typeface="SimSun"/>
              </a:rPr>
              <a:t>for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40" dirty="0">
                <a:solidFill>
                  <a:srgbClr val="3C3C3C"/>
                </a:solidFill>
                <a:latin typeface="SimSun"/>
                <a:cs typeface="SimSun"/>
              </a:rPr>
              <a:t>all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these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operations.</a:t>
            </a:r>
            <a:endParaRPr sz="18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903062"/>
              </a:buClr>
              <a:buFont typeface="Cambria"/>
              <a:buChar char="◾"/>
            </a:pPr>
            <a:endParaRPr sz="245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9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height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20" dirty="0">
                <a:solidFill>
                  <a:srgbClr val="3C3C3C"/>
                </a:solidFill>
                <a:latin typeface="SimSun"/>
                <a:cs typeface="SimSun"/>
              </a:rPr>
              <a:t>AVL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dirty="0">
                <a:solidFill>
                  <a:srgbClr val="3C3C3C"/>
                </a:solidFill>
                <a:latin typeface="SimSun"/>
                <a:cs typeface="SimSun"/>
              </a:rPr>
              <a:t>always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O(Log</a:t>
            </a:r>
            <a:r>
              <a:rPr sz="1800" b="1" spc="3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n)</a:t>
            </a:r>
            <a:r>
              <a:rPr sz="1800" b="1" spc="3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where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20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25" dirty="0">
                <a:solidFill>
                  <a:srgbClr val="3C3C3C"/>
                </a:solidFill>
                <a:latin typeface="SimSun"/>
                <a:cs typeface="SimSun"/>
              </a:rPr>
              <a:t>number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0" dirty="0">
                <a:solidFill>
                  <a:srgbClr val="3C3C3C"/>
                </a:solidFill>
                <a:latin typeface="SimSun"/>
                <a:cs typeface="SimSun"/>
              </a:rPr>
              <a:t>nodes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70" dirty="0">
                <a:solidFill>
                  <a:srgbClr val="3C3C3C"/>
                </a:solidFill>
                <a:latin typeface="SimSun"/>
                <a:cs typeface="SimSun"/>
              </a:rPr>
              <a:t>tree.</a:t>
            </a:r>
            <a:endParaRPr sz="18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0436" y="614172"/>
            <a:ext cx="11309985" cy="1190625"/>
          </a:xfrm>
          <a:custGeom>
            <a:avLst/>
            <a:gdLst/>
            <a:ahLst/>
            <a:cxnLst/>
            <a:rect l="l" t="t" r="r" b="b"/>
            <a:pathLst>
              <a:path w="11309985" h="1190625">
                <a:moveTo>
                  <a:pt x="11309604" y="0"/>
                </a:moveTo>
                <a:lnTo>
                  <a:pt x="0" y="0"/>
                </a:lnTo>
                <a:lnTo>
                  <a:pt x="0" y="1190243"/>
                </a:lnTo>
                <a:lnTo>
                  <a:pt x="11309604" y="1190243"/>
                </a:lnTo>
                <a:lnTo>
                  <a:pt x="11309604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9993" y="2188565"/>
            <a:ext cx="10778490" cy="3568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 marR="29209" indent="-306705">
              <a:lnSpc>
                <a:spcPct val="140000"/>
              </a:lnSpc>
              <a:spcBef>
                <a:spcPts val="100"/>
              </a:spcBef>
              <a:buClr>
                <a:srgbClr val="903062"/>
              </a:buClr>
              <a:buSzPct val="9117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700" spc="120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30" dirty="0">
                <a:solidFill>
                  <a:srgbClr val="3C3C3C"/>
                </a:solidFill>
                <a:latin typeface="SimSun"/>
                <a:cs typeface="SimSun"/>
              </a:rPr>
              <a:t>keep</a:t>
            </a:r>
            <a:r>
              <a:rPr sz="17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7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2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60" dirty="0">
                <a:solidFill>
                  <a:srgbClr val="3C3C3C"/>
                </a:solidFill>
                <a:latin typeface="SimSun"/>
                <a:cs typeface="SimSun"/>
              </a:rPr>
              <a:t>height-balanced,</a:t>
            </a:r>
            <a:r>
              <a:rPr sz="1700" spc="-12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229" dirty="0">
                <a:solidFill>
                  <a:srgbClr val="3C3C3C"/>
                </a:solidFill>
                <a:latin typeface="SimSun"/>
                <a:cs typeface="SimSun"/>
              </a:rPr>
              <a:t>we</a:t>
            </a:r>
            <a:r>
              <a:rPr sz="17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45" dirty="0">
                <a:solidFill>
                  <a:srgbClr val="3C3C3C"/>
                </a:solidFill>
                <a:latin typeface="SimSun"/>
                <a:cs typeface="SimSun"/>
              </a:rPr>
              <a:t>have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to</a:t>
            </a:r>
            <a:r>
              <a:rPr sz="17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10" dirty="0">
                <a:solidFill>
                  <a:srgbClr val="3C3C3C"/>
                </a:solidFill>
                <a:latin typeface="SimSun"/>
                <a:cs typeface="SimSun"/>
              </a:rPr>
              <a:t>find</a:t>
            </a:r>
            <a:r>
              <a:rPr sz="17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25" dirty="0">
                <a:solidFill>
                  <a:srgbClr val="3C3C3C"/>
                </a:solidFill>
                <a:latin typeface="SimSun"/>
                <a:cs typeface="SimSun"/>
              </a:rPr>
              <a:t>out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30" dirty="0">
                <a:solidFill>
                  <a:srgbClr val="FF0000"/>
                </a:solidFill>
                <a:latin typeface="SimSun"/>
                <a:cs typeface="SimSun"/>
              </a:rPr>
              <a:t>balance</a:t>
            </a:r>
            <a:r>
              <a:rPr sz="1700" spc="-9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125" dirty="0">
                <a:solidFill>
                  <a:srgbClr val="FF0000"/>
                </a:solidFill>
                <a:latin typeface="SimSun"/>
                <a:cs typeface="SimSun"/>
              </a:rPr>
              <a:t>factor</a:t>
            </a:r>
            <a:r>
              <a:rPr sz="1700" spc="-10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11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7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15" dirty="0">
                <a:solidFill>
                  <a:srgbClr val="3C3C3C"/>
                </a:solidFill>
                <a:latin typeface="SimSun"/>
                <a:cs typeface="SimSun"/>
              </a:rPr>
              <a:t>each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65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7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14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7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2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55" dirty="0">
                <a:solidFill>
                  <a:srgbClr val="3C3C3C"/>
                </a:solidFill>
                <a:latin typeface="SimSun"/>
                <a:cs typeface="SimSun"/>
              </a:rPr>
              <a:t>after </a:t>
            </a:r>
            <a:r>
              <a:rPr sz="1700" spc="-83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dirty="0">
                <a:solidFill>
                  <a:srgbClr val="3C3C3C"/>
                </a:solidFill>
                <a:latin typeface="SimSun"/>
                <a:cs typeface="SimSun"/>
              </a:rPr>
              <a:t>ev</a:t>
            </a:r>
            <a:r>
              <a:rPr sz="1700" spc="1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700" spc="-185" dirty="0">
                <a:solidFill>
                  <a:srgbClr val="3C3C3C"/>
                </a:solidFill>
                <a:latin typeface="SimSun"/>
                <a:cs typeface="SimSun"/>
              </a:rPr>
              <a:t>r</a:t>
            </a:r>
            <a:r>
              <a:rPr sz="1700" spc="50" dirty="0">
                <a:solidFill>
                  <a:srgbClr val="3C3C3C"/>
                </a:solidFill>
                <a:latin typeface="SimSun"/>
                <a:cs typeface="SimSun"/>
              </a:rPr>
              <a:t>y</a:t>
            </a:r>
            <a:r>
              <a:rPr sz="1700" spc="-11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14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700" spc="-120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700" spc="-175" dirty="0">
                <a:solidFill>
                  <a:srgbClr val="3C3C3C"/>
                </a:solidFill>
                <a:latin typeface="SimSun"/>
                <a:cs typeface="SimSun"/>
              </a:rPr>
              <a:t>s</a:t>
            </a:r>
            <a:r>
              <a:rPr sz="1700" spc="-10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r</a:t>
            </a:r>
            <a:r>
              <a:rPr sz="1700" spc="-180" dirty="0">
                <a:solidFill>
                  <a:srgbClr val="3C3C3C"/>
                </a:solidFill>
                <a:latin typeface="SimSun"/>
                <a:cs typeface="SimSun"/>
              </a:rPr>
              <a:t>ti</a:t>
            </a:r>
            <a:r>
              <a:rPr sz="1700" spc="-190" dirty="0">
                <a:solidFill>
                  <a:srgbClr val="3C3C3C"/>
                </a:solidFill>
                <a:latin typeface="SimSun"/>
                <a:cs typeface="SimSun"/>
              </a:rPr>
              <a:t>o</a:t>
            </a:r>
            <a:r>
              <a:rPr sz="1700" spc="114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700" spc="-114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3C3C3C"/>
                </a:solidFill>
                <a:latin typeface="SimSun"/>
                <a:cs typeface="SimSun"/>
              </a:rPr>
              <a:t>or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70" dirty="0">
                <a:solidFill>
                  <a:srgbClr val="3C3C3C"/>
                </a:solidFill>
                <a:latin typeface="SimSun"/>
                <a:cs typeface="SimSun"/>
              </a:rPr>
              <a:t>del</a:t>
            </a:r>
            <a:r>
              <a:rPr sz="1700" spc="-6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700" spc="-180" dirty="0">
                <a:solidFill>
                  <a:srgbClr val="3C3C3C"/>
                </a:solidFill>
                <a:latin typeface="SimSun"/>
                <a:cs typeface="SimSun"/>
              </a:rPr>
              <a:t>ti</a:t>
            </a:r>
            <a:r>
              <a:rPr sz="1700" spc="-190" dirty="0">
                <a:solidFill>
                  <a:srgbClr val="3C3C3C"/>
                </a:solidFill>
                <a:latin typeface="SimSun"/>
                <a:cs typeface="SimSun"/>
              </a:rPr>
              <a:t>o</a:t>
            </a:r>
            <a:r>
              <a:rPr sz="1700" spc="120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700" spc="-310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700">
              <a:latin typeface="SimSun"/>
              <a:cs typeface="SimSun"/>
            </a:endParaRPr>
          </a:p>
          <a:p>
            <a:pPr marL="318770" marR="5080" indent="-306705">
              <a:lnSpc>
                <a:spcPct val="140000"/>
              </a:lnSpc>
              <a:spcBef>
                <a:spcPts val="1010"/>
              </a:spcBef>
              <a:buClr>
                <a:srgbClr val="903062"/>
              </a:buClr>
              <a:buSzPct val="9117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700" spc="9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7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30" dirty="0">
                <a:solidFill>
                  <a:srgbClr val="3C3C3C"/>
                </a:solidFill>
                <a:latin typeface="SimSun"/>
                <a:cs typeface="SimSun"/>
              </a:rPr>
              <a:t>balance</a:t>
            </a:r>
            <a:r>
              <a:rPr sz="17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25" dirty="0">
                <a:solidFill>
                  <a:srgbClr val="3C3C3C"/>
                </a:solidFill>
                <a:latin typeface="SimSun"/>
                <a:cs typeface="SimSun"/>
              </a:rPr>
              <a:t>factor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1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7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65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7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3C3C3C"/>
                </a:solidFill>
                <a:latin typeface="SimSun"/>
                <a:cs typeface="SimSun"/>
              </a:rPr>
              <a:t>T,</a:t>
            </a:r>
            <a:r>
              <a:rPr sz="1700" spc="-11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70" dirty="0">
                <a:solidFill>
                  <a:srgbClr val="3C3C3C"/>
                </a:solidFill>
                <a:latin typeface="SimSun"/>
                <a:cs typeface="SimSun"/>
              </a:rPr>
              <a:t>BF(T),</a:t>
            </a:r>
            <a:r>
              <a:rPr sz="1700" spc="-11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14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7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45" dirty="0">
                <a:solidFill>
                  <a:srgbClr val="3C3C3C"/>
                </a:solidFill>
                <a:latin typeface="SimSun"/>
                <a:cs typeface="SimSun"/>
              </a:rPr>
              <a:t>binary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2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7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260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7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90" dirty="0">
                <a:solidFill>
                  <a:srgbClr val="FF0000"/>
                </a:solidFill>
                <a:latin typeface="SimSun"/>
                <a:cs typeface="SimSun"/>
              </a:rPr>
              <a:t>hL</a:t>
            </a:r>
            <a:r>
              <a:rPr sz="1700" spc="-9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225" dirty="0">
                <a:solidFill>
                  <a:srgbClr val="FF0000"/>
                </a:solidFill>
                <a:latin typeface="SimSun"/>
                <a:cs typeface="SimSun"/>
              </a:rPr>
              <a:t>-</a:t>
            </a:r>
            <a:r>
              <a:rPr sz="1700" spc="-9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35" dirty="0">
                <a:solidFill>
                  <a:srgbClr val="FF0000"/>
                </a:solidFill>
                <a:latin typeface="SimSun"/>
                <a:cs typeface="SimSun"/>
              </a:rPr>
              <a:t>hR</a:t>
            </a:r>
            <a:r>
              <a:rPr sz="1700" spc="35" dirty="0">
                <a:solidFill>
                  <a:srgbClr val="3C3C3C"/>
                </a:solidFill>
                <a:latin typeface="SimSun"/>
                <a:cs typeface="SimSun"/>
              </a:rPr>
              <a:t>,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75" dirty="0">
                <a:solidFill>
                  <a:srgbClr val="3C3C3C"/>
                </a:solidFill>
                <a:latin typeface="SimSun"/>
                <a:cs typeface="SimSun"/>
              </a:rPr>
              <a:t>where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90" dirty="0">
                <a:solidFill>
                  <a:srgbClr val="3C3C3C"/>
                </a:solidFill>
                <a:latin typeface="SimSun"/>
                <a:cs typeface="SimSun"/>
              </a:rPr>
              <a:t>hL</a:t>
            </a:r>
            <a:r>
              <a:rPr sz="1700" spc="-114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75" dirty="0">
                <a:solidFill>
                  <a:srgbClr val="3C3C3C"/>
                </a:solidFill>
                <a:latin typeface="SimSun"/>
                <a:cs typeface="SimSun"/>
              </a:rPr>
              <a:t>and</a:t>
            </a:r>
            <a:r>
              <a:rPr sz="17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190" dirty="0">
                <a:solidFill>
                  <a:srgbClr val="3C3C3C"/>
                </a:solidFill>
                <a:latin typeface="SimSun"/>
                <a:cs typeface="SimSun"/>
              </a:rPr>
              <a:t>hR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65" dirty="0">
                <a:solidFill>
                  <a:srgbClr val="3C3C3C"/>
                </a:solidFill>
                <a:latin typeface="SimSun"/>
                <a:cs typeface="SimSun"/>
              </a:rPr>
              <a:t>are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7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75" dirty="0">
                <a:solidFill>
                  <a:srgbClr val="3C3C3C"/>
                </a:solidFill>
                <a:latin typeface="SimSun"/>
                <a:cs typeface="SimSun"/>
              </a:rPr>
              <a:t>heights</a:t>
            </a:r>
            <a:r>
              <a:rPr sz="1700" spc="-12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10" dirty="0">
                <a:solidFill>
                  <a:srgbClr val="3C3C3C"/>
                </a:solidFill>
                <a:latin typeface="SimSun"/>
                <a:cs typeface="SimSun"/>
              </a:rPr>
              <a:t>of </a:t>
            </a:r>
            <a:r>
              <a:rPr sz="1700" spc="-83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235" dirty="0">
                <a:solidFill>
                  <a:srgbClr val="3C3C3C"/>
                </a:solidFill>
                <a:latin typeface="SimSun"/>
                <a:cs typeface="SimSun"/>
              </a:rPr>
              <a:t>left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75" dirty="0">
                <a:solidFill>
                  <a:srgbClr val="3C3C3C"/>
                </a:solidFill>
                <a:latin typeface="SimSun"/>
                <a:cs typeface="SimSun"/>
              </a:rPr>
              <a:t>and</a:t>
            </a:r>
            <a:r>
              <a:rPr sz="17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25" dirty="0">
                <a:solidFill>
                  <a:srgbClr val="3C3C3C"/>
                </a:solidFill>
                <a:latin typeface="SimSun"/>
                <a:cs typeface="SimSun"/>
              </a:rPr>
              <a:t>right </a:t>
            </a:r>
            <a:r>
              <a:rPr sz="1700" spc="-80" dirty="0">
                <a:solidFill>
                  <a:srgbClr val="3C3C3C"/>
                </a:solidFill>
                <a:latin typeface="SimSun"/>
                <a:cs typeface="SimSun"/>
              </a:rPr>
              <a:t>subtrees</a:t>
            </a:r>
            <a:r>
              <a:rPr sz="1700" spc="-12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1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7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3C3C3C"/>
                </a:solidFill>
                <a:latin typeface="SimSun"/>
                <a:cs typeface="SimSun"/>
              </a:rPr>
              <a:t>T,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20" dirty="0">
                <a:solidFill>
                  <a:srgbClr val="3C3C3C"/>
                </a:solidFill>
                <a:latin typeface="SimSun"/>
                <a:cs typeface="SimSun"/>
              </a:rPr>
              <a:t>respectively.</a:t>
            </a:r>
            <a:endParaRPr sz="17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903062"/>
              </a:buClr>
              <a:buFont typeface="Cambria"/>
              <a:buChar char="◾"/>
            </a:pPr>
            <a:endParaRPr sz="14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5"/>
              </a:spcBef>
              <a:buClr>
                <a:srgbClr val="903062"/>
              </a:buClr>
              <a:buSzPct val="9117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700" spc="-15" dirty="0">
                <a:solidFill>
                  <a:srgbClr val="3C3C3C"/>
                </a:solidFill>
                <a:latin typeface="SimSun"/>
                <a:cs typeface="SimSun"/>
              </a:rPr>
              <a:t>For</a:t>
            </a:r>
            <a:r>
              <a:rPr sz="17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55" dirty="0">
                <a:solidFill>
                  <a:srgbClr val="3C3C3C"/>
                </a:solidFill>
                <a:latin typeface="SimSun"/>
                <a:cs typeface="SimSun"/>
              </a:rPr>
              <a:t>any</a:t>
            </a:r>
            <a:r>
              <a:rPr sz="17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65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7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170" dirty="0">
                <a:solidFill>
                  <a:srgbClr val="3C3C3C"/>
                </a:solidFill>
                <a:latin typeface="SimSun"/>
                <a:cs typeface="SimSun"/>
              </a:rPr>
              <a:t>T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14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65" dirty="0">
                <a:solidFill>
                  <a:srgbClr val="3C3C3C"/>
                </a:solidFill>
                <a:latin typeface="SimSun"/>
                <a:cs typeface="SimSun"/>
              </a:rPr>
              <a:t>an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210" dirty="0">
                <a:solidFill>
                  <a:srgbClr val="3C3C3C"/>
                </a:solidFill>
                <a:latin typeface="SimSun"/>
                <a:cs typeface="SimSun"/>
              </a:rPr>
              <a:t>AVL</a:t>
            </a:r>
            <a:r>
              <a:rPr sz="17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55" dirty="0">
                <a:solidFill>
                  <a:srgbClr val="3C3C3C"/>
                </a:solidFill>
                <a:latin typeface="SimSun"/>
                <a:cs typeface="SimSun"/>
              </a:rPr>
              <a:t>tree,</a:t>
            </a:r>
            <a:r>
              <a:rPr sz="17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30" dirty="0">
                <a:solidFill>
                  <a:srgbClr val="3C3C3C"/>
                </a:solidFill>
                <a:latin typeface="SimSun"/>
                <a:cs typeface="SimSun"/>
              </a:rPr>
              <a:t>BF(T)</a:t>
            </a:r>
            <a:r>
              <a:rPr sz="1700" spc="-11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260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7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30" dirty="0">
                <a:solidFill>
                  <a:srgbClr val="3C3C3C"/>
                </a:solidFill>
                <a:latin typeface="SimSun"/>
                <a:cs typeface="SimSun"/>
              </a:rPr>
              <a:t>equal</a:t>
            </a:r>
            <a:r>
              <a:rPr sz="1700" spc="-11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7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40" dirty="0">
                <a:solidFill>
                  <a:srgbClr val="3C3C3C"/>
                </a:solidFill>
                <a:latin typeface="SimSun"/>
                <a:cs typeface="SimSun"/>
              </a:rPr>
              <a:t>-</a:t>
            </a:r>
            <a:r>
              <a:rPr sz="1700" b="1" spc="-14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1700" spc="-140" dirty="0">
                <a:solidFill>
                  <a:srgbClr val="3C3C3C"/>
                </a:solidFill>
                <a:latin typeface="SimSun"/>
                <a:cs typeface="SimSun"/>
              </a:rPr>
              <a:t>,</a:t>
            </a:r>
            <a:r>
              <a:rPr sz="1700" spc="-11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,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3C3C3C"/>
                </a:solidFill>
                <a:latin typeface="SimSun"/>
                <a:cs typeface="SimSun"/>
              </a:rPr>
              <a:t>or</a:t>
            </a:r>
            <a:r>
              <a:rPr sz="17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b="1" spc="-114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1700" spc="-114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7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903062"/>
              </a:buClr>
              <a:buFont typeface="Cambria"/>
              <a:buChar char="◾"/>
            </a:pPr>
            <a:endParaRPr sz="14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buClr>
                <a:srgbClr val="903062"/>
              </a:buClr>
              <a:buSzPct val="9117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700" spc="-295" dirty="0">
                <a:solidFill>
                  <a:srgbClr val="3C3C3C"/>
                </a:solidFill>
                <a:latin typeface="SimSun"/>
                <a:cs typeface="SimSun"/>
              </a:rPr>
              <a:t>If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7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65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7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260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7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inserted </a:t>
            </a:r>
            <a:r>
              <a:rPr sz="1700" spc="-55" dirty="0">
                <a:solidFill>
                  <a:srgbClr val="3C3C3C"/>
                </a:solidFill>
                <a:latin typeface="SimSun"/>
                <a:cs typeface="SimSun"/>
              </a:rPr>
              <a:t>or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65" dirty="0">
                <a:solidFill>
                  <a:srgbClr val="3C3C3C"/>
                </a:solidFill>
                <a:latin typeface="SimSun"/>
                <a:cs typeface="SimSun"/>
              </a:rPr>
              <a:t>deleted</a:t>
            </a:r>
            <a:r>
              <a:rPr sz="17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45" dirty="0">
                <a:solidFill>
                  <a:srgbClr val="3C3C3C"/>
                </a:solidFill>
                <a:latin typeface="SimSun"/>
                <a:cs typeface="SimSun"/>
              </a:rPr>
              <a:t>from</a:t>
            </a:r>
            <a:r>
              <a:rPr sz="17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5" dirty="0">
                <a:solidFill>
                  <a:srgbClr val="3C3C3C"/>
                </a:solidFill>
                <a:latin typeface="SimSun"/>
                <a:cs typeface="SimSun"/>
              </a:rPr>
              <a:t>balanced</a:t>
            </a:r>
            <a:r>
              <a:rPr sz="17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55" dirty="0">
                <a:solidFill>
                  <a:srgbClr val="3C3C3C"/>
                </a:solidFill>
                <a:latin typeface="SimSun"/>
                <a:cs typeface="SimSun"/>
              </a:rPr>
              <a:t>tree,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0" dirty="0">
                <a:solidFill>
                  <a:srgbClr val="3C3C3C"/>
                </a:solidFill>
                <a:latin typeface="SimSun"/>
                <a:cs typeface="SimSun"/>
              </a:rPr>
              <a:t>then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305" dirty="0">
                <a:solidFill>
                  <a:srgbClr val="3C3C3C"/>
                </a:solidFill>
                <a:latin typeface="SimSun"/>
                <a:cs typeface="SimSun"/>
              </a:rPr>
              <a:t>it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215" dirty="0">
                <a:solidFill>
                  <a:srgbClr val="3C3C3C"/>
                </a:solidFill>
                <a:latin typeface="SimSun"/>
                <a:cs typeface="SimSun"/>
              </a:rPr>
              <a:t>may</a:t>
            </a:r>
            <a:r>
              <a:rPr sz="17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110" dirty="0">
                <a:solidFill>
                  <a:srgbClr val="3C3C3C"/>
                </a:solidFill>
                <a:latin typeface="SimSun"/>
                <a:cs typeface="SimSun"/>
              </a:rPr>
              <a:t>become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5" dirty="0">
                <a:solidFill>
                  <a:srgbClr val="3C3C3C"/>
                </a:solidFill>
                <a:latin typeface="SimSun"/>
                <a:cs typeface="SimSun"/>
              </a:rPr>
              <a:t>unbalanced.</a:t>
            </a:r>
            <a:endParaRPr sz="17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903062"/>
              </a:buClr>
              <a:buFont typeface="Cambria"/>
              <a:buChar char="◾"/>
            </a:pPr>
            <a:endParaRPr sz="14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buClr>
                <a:srgbClr val="903062"/>
              </a:buClr>
              <a:buSzPct val="9117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700" spc="55" dirty="0">
                <a:solidFill>
                  <a:srgbClr val="3C3C3C"/>
                </a:solidFill>
                <a:latin typeface="SimSun"/>
                <a:cs typeface="SimSun"/>
              </a:rPr>
              <a:t>So</a:t>
            </a:r>
            <a:r>
              <a:rPr sz="17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to </a:t>
            </a:r>
            <a:r>
              <a:rPr sz="1700" spc="-45" dirty="0">
                <a:solidFill>
                  <a:srgbClr val="3C3C3C"/>
                </a:solidFill>
                <a:latin typeface="SimSun"/>
                <a:cs typeface="SimSun"/>
              </a:rPr>
              <a:t>rebalance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295" dirty="0">
                <a:solidFill>
                  <a:srgbClr val="3C3C3C"/>
                </a:solidFill>
                <a:latin typeface="SimSun"/>
                <a:cs typeface="SimSun"/>
              </a:rPr>
              <a:t>it,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FF0000"/>
                </a:solidFill>
                <a:latin typeface="SimSun"/>
                <a:cs typeface="SimSun"/>
              </a:rPr>
              <a:t>the</a:t>
            </a:r>
            <a:r>
              <a:rPr sz="1700" spc="-100" dirty="0">
                <a:solidFill>
                  <a:srgbClr val="FF0000"/>
                </a:solidFill>
                <a:latin typeface="SimSun"/>
                <a:cs typeface="SimSun"/>
              </a:rPr>
              <a:t> position </a:t>
            </a:r>
            <a:r>
              <a:rPr sz="1700" spc="-110" dirty="0">
                <a:solidFill>
                  <a:srgbClr val="FF0000"/>
                </a:solidFill>
                <a:latin typeface="SimSun"/>
                <a:cs typeface="SimSun"/>
              </a:rPr>
              <a:t>of</a:t>
            </a:r>
            <a:r>
              <a:rPr sz="1700" spc="-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120" dirty="0">
                <a:solidFill>
                  <a:srgbClr val="FF0000"/>
                </a:solidFill>
                <a:latin typeface="SimSun"/>
                <a:cs typeface="SimSun"/>
              </a:rPr>
              <a:t>some</a:t>
            </a:r>
            <a:r>
              <a:rPr sz="1700" spc="-10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20" dirty="0">
                <a:solidFill>
                  <a:srgbClr val="FF0000"/>
                </a:solidFill>
                <a:latin typeface="SimSun"/>
                <a:cs typeface="SimSun"/>
              </a:rPr>
              <a:t>nodes</a:t>
            </a:r>
            <a:r>
              <a:rPr sz="1700" spc="-9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20" dirty="0">
                <a:solidFill>
                  <a:srgbClr val="FF0000"/>
                </a:solidFill>
                <a:latin typeface="SimSun"/>
                <a:cs typeface="SimSun"/>
              </a:rPr>
              <a:t>can</a:t>
            </a:r>
            <a:r>
              <a:rPr sz="1700" spc="-10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35" dirty="0">
                <a:solidFill>
                  <a:srgbClr val="FF0000"/>
                </a:solidFill>
                <a:latin typeface="SimSun"/>
                <a:cs typeface="SimSun"/>
              </a:rPr>
              <a:t>be</a:t>
            </a:r>
            <a:r>
              <a:rPr sz="1700" spc="-7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50" dirty="0">
                <a:solidFill>
                  <a:srgbClr val="FF0000"/>
                </a:solidFill>
                <a:latin typeface="SimSun"/>
                <a:cs typeface="SimSun"/>
              </a:rPr>
              <a:t>changed</a:t>
            </a:r>
            <a:r>
              <a:rPr sz="1700" spc="-114" dirty="0">
                <a:solidFill>
                  <a:srgbClr val="FF0000"/>
                </a:solidFill>
                <a:latin typeface="SimSun"/>
                <a:cs typeface="SimSun"/>
              </a:rPr>
              <a:t> in</a:t>
            </a:r>
            <a:r>
              <a:rPr sz="1700" spc="-9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25" dirty="0">
                <a:solidFill>
                  <a:srgbClr val="FF0000"/>
                </a:solidFill>
                <a:latin typeface="SimSun"/>
                <a:cs typeface="SimSun"/>
              </a:rPr>
              <a:t>proper</a:t>
            </a:r>
            <a:r>
              <a:rPr sz="1700" spc="-10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30" dirty="0">
                <a:solidFill>
                  <a:srgbClr val="FF0000"/>
                </a:solidFill>
                <a:latin typeface="SimSun"/>
                <a:cs typeface="SimSun"/>
              </a:rPr>
              <a:t>sequence</a:t>
            </a:r>
            <a:r>
              <a:rPr sz="1700" spc="-30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7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903062"/>
              </a:buClr>
              <a:buFont typeface="Cambria"/>
              <a:buChar char="◾"/>
            </a:pPr>
            <a:endParaRPr sz="14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buClr>
                <a:srgbClr val="903062"/>
              </a:buClr>
              <a:buSzPct val="9117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700" spc="-55" dirty="0">
                <a:solidFill>
                  <a:srgbClr val="3C3C3C"/>
                </a:solidFill>
                <a:latin typeface="SimSun"/>
                <a:cs typeface="SimSun"/>
              </a:rPr>
              <a:t>This</a:t>
            </a:r>
            <a:r>
              <a:rPr sz="1700" spc="-114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20" dirty="0">
                <a:solidFill>
                  <a:srgbClr val="3C3C3C"/>
                </a:solidFill>
                <a:latin typeface="SimSun"/>
                <a:cs typeface="SimSun"/>
              </a:rPr>
              <a:t>can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35" dirty="0">
                <a:solidFill>
                  <a:srgbClr val="3C3C3C"/>
                </a:solidFill>
                <a:latin typeface="SimSun"/>
                <a:cs typeface="SimSun"/>
              </a:rPr>
              <a:t>be</a:t>
            </a:r>
            <a:r>
              <a:rPr sz="17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5" dirty="0">
                <a:solidFill>
                  <a:srgbClr val="3C3C3C"/>
                </a:solidFill>
                <a:latin typeface="SimSun"/>
                <a:cs typeface="SimSun"/>
              </a:rPr>
              <a:t>achieved</a:t>
            </a:r>
            <a:r>
              <a:rPr sz="1700" spc="-11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70" dirty="0">
                <a:solidFill>
                  <a:srgbClr val="3C3C3C"/>
                </a:solidFill>
                <a:latin typeface="SimSun"/>
                <a:cs typeface="SimSun"/>
              </a:rPr>
              <a:t>by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5" dirty="0">
                <a:solidFill>
                  <a:srgbClr val="3C3C3C"/>
                </a:solidFill>
                <a:latin typeface="SimSun"/>
                <a:cs typeface="SimSun"/>
              </a:rPr>
              <a:t>performing</a:t>
            </a:r>
            <a:r>
              <a:rPr sz="17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10" dirty="0">
                <a:solidFill>
                  <a:srgbClr val="FF0000"/>
                </a:solidFill>
                <a:latin typeface="SimSun"/>
                <a:cs typeface="SimSun"/>
              </a:rPr>
              <a:t>rotations</a:t>
            </a:r>
            <a:r>
              <a:rPr sz="1700" spc="-10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110" dirty="0">
                <a:solidFill>
                  <a:srgbClr val="FF0000"/>
                </a:solidFill>
                <a:latin typeface="SimSun"/>
                <a:cs typeface="SimSun"/>
              </a:rPr>
              <a:t>of</a:t>
            </a:r>
            <a:r>
              <a:rPr sz="1700" spc="-10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35" dirty="0">
                <a:solidFill>
                  <a:srgbClr val="FF0000"/>
                </a:solidFill>
                <a:latin typeface="SimSun"/>
                <a:cs typeface="SimSun"/>
              </a:rPr>
              <a:t>nodes</a:t>
            </a:r>
            <a:r>
              <a:rPr sz="1700" spc="-35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700">
              <a:latin typeface="SimSun"/>
              <a:cs typeface="SimSu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/>
              <a:t>DATA</a:t>
            </a:r>
            <a:r>
              <a:rPr spc="-40" dirty="0"/>
              <a:t> </a:t>
            </a:r>
            <a:r>
              <a:rPr spc="20" dirty="0"/>
              <a:t>STRUCTURE</a:t>
            </a:r>
            <a:r>
              <a:rPr spc="-40" dirty="0"/>
              <a:t> </a:t>
            </a:r>
            <a:r>
              <a:rPr spc="105" dirty="0"/>
              <a:t>AND</a:t>
            </a:r>
            <a:r>
              <a:rPr spc="-35" dirty="0"/>
              <a:t> </a:t>
            </a:r>
            <a:r>
              <a:rPr spc="40" dirty="0"/>
              <a:t>ALGORITHM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49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</a:rPr>
              <a:t>CONT..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/>
              <a:t>DATA</a:t>
            </a:r>
            <a:r>
              <a:rPr spc="-40" dirty="0"/>
              <a:t> </a:t>
            </a:r>
            <a:r>
              <a:rPr spc="20" dirty="0"/>
              <a:t>STRUCTURE</a:t>
            </a:r>
            <a:r>
              <a:rPr spc="-40" dirty="0"/>
              <a:t> </a:t>
            </a:r>
            <a:r>
              <a:rPr spc="105" dirty="0"/>
              <a:t>AND</a:t>
            </a:r>
            <a:r>
              <a:rPr spc="-35" dirty="0"/>
              <a:t> </a:t>
            </a:r>
            <a:r>
              <a:rPr spc="40" dirty="0"/>
              <a:t>ALGORITHM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88852" y="6062436"/>
            <a:ext cx="168910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z="900" spc="-25" dirty="0">
                <a:solidFill>
                  <a:srgbClr val="903062"/>
                </a:solidFill>
                <a:latin typeface="Trebuchet MS"/>
                <a:cs typeface="Trebuchet MS"/>
              </a:rPr>
              <a:t>5</a:t>
            </a:fld>
            <a:endParaRPr sz="9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9993" y="2231576"/>
            <a:ext cx="10570210" cy="3485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 marR="5080" indent="-306705">
              <a:lnSpc>
                <a:spcPct val="132600"/>
              </a:lnSpc>
              <a:spcBef>
                <a:spcPts val="10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310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5" dirty="0">
                <a:solidFill>
                  <a:srgbClr val="3C3C3C"/>
                </a:solidFill>
                <a:latin typeface="SimSun"/>
                <a:cs typeface="SimSun"/>
              </a:rPr>
              <a:t>collection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elements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called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nodes</a:t>
            </a:r>
            <a:r>
              <a:rPr sz="1800" b="1" spc="3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C3C3C"/>
                </a:solidFill>
                <a:latin typeface="SimSun"/>
                <a:cs typeface="SimSun"/>
              </a:rPr>
              <a:t>connected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0" dirty="0">
                <a:solidFill>
                  <a:srgbClr val="3C3C3C"/>
                </a:solidFill>
                <a:latin typeface="SimSun"/>
                <a:cs typeface="SimSun"/>
              </a:rPr>
              <a:t>by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directed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40" dirty="0">
                <a:solidFill>
                  <a:srgbClr val="3C3C3C"/>
                </a:solidFill>
                <a:latin typeface="SimSun"/>
                <a:cs typeface="SimSun"/>
              </a:rPr>
              <a:t>(or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undirected)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edges</a:t>
            </a:r>
            <a:r>
              <a:rPr sz="1800" b="1" spc="3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(</a:t>
            </a:r>
            <a:r>
              <a:rPr sz="1900" i="1" spc="-20" dirty="0">
                <a:solidFill>
                  <a:srgbClr val="3C3C3C"/>
                </a:solidFill>
                <a:latin typeface="Times New Roman"/>
                <a:cs typeface="Times New Roman"/>
              </a:rPr>
              <a:t>that </a:t>
            </a:r>
            <a:r>
              <a:rPr sz="1900" i="1" spc="-459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900" i="1" spc="20" dirty="0">
                <a:solidFill>
                  <a:srgbClr val="3C3C3C"/>
                </a:solidFill>
                <a:latin typeface="Times New Roman"/>
                <a:cs typeface="Times New Roman"/>
              </a:rPr>
              <a:t>contains</a:t>
            </a:r>
            <a:r>
              <a:rPr sz="1900" i="1" spc="34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900" i="1" spc="45" dirty="0">
                <a:solidFill>
                  <a:srgbClr val="3C3C3C"/>
                </a:solidFill>
                <a:latin typeface="Times New Roman"/>
                <a:cs typeface="Times New Roman"/>
              </a:rPr>
              <a:t>no</a:t>
            </a:r>
            <a:r>
              <a:rPr sz="1900" i="1" spc="335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900" i="1" spc="-65" dirty="0">
                <a:solidFill>
                  <a:srgbClr val="3C3C3C"/>
                </a:solidFill>
                <a:latin typeface="Times New Roman"/>
                <a:cs typeface="Times New Roman"/>
              </a:rPr>
              <a:t>cycles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).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55" dirty="0">
                <a:solidFill>
                  <a:srgbClr val="3C3C3C"/>
                </a:solidFill>
                <a:latin typeface="SimSun"/>
                <a:cs typeface="SimSun"/>
              </a:rPr>
              <a:t>Each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0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contains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25" dirty="0">
                <a:solidFill>
                  <a:srgbClr val="3C3C3C"/>
                </a:solidFill>
                <a:latin typeface="SimSun"/>
                <a:cs typeface="SimSun"/>
              </a:rPr>
              <a:t>some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value.</a:t>
            </a:r>
            <a:endParaRPr sz="1800">
              <a:latin typeface="SimSun"/>
              <a:cs typeface="SimSun"/>
            </a:endParaRPr>
          </a:p>
          <a:p>
            <a:pPr marL="318770" marR="748030" indent="-306705">
              <a:lnSpc>
                <a:spcPct val="140000"/>
              </a:lnSpc>
              <a:spcBef>
                <a:spcPts val="1015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310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0" dirty="0">
                <a:solidFill>
                  <a:srgbClr val="3C3C3C"/>
                </a:solidFill>
                <a:latin typeface="SimSun"/>
                <a:cs typeface="SimSun"/>
              </a:rPr>
              <a:t>can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35" dirty="0">
                <a:solidFill>
                  <a:srgbClr val="3C3C3C"/>
                </a:solidFill>
                <a:latin typeface="SimSun"/>
                <a:cs typeface="SimSun"/>
              </a:rPr>
              <a:t>be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90" dirty="0">
                <a:solidFill>
                  <a:srgbClr val="3C3C3C"/>
                </a:solidFill>
                <a:latin typeface="SimSun"/>
                <a:cs typeface="SimSun"/>
              </a:rPr>
              <a:t>empty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" dirty="0">
                <a:solidFill>
                  <a:srgbClr val="3C3C3C"/>
                </a:solidFill>
                <a:latin typeface="SimSun"/>
                <a:cs typeface="SimSun"/>
              </a:rPr>
              <a:t>with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95" dirty="0">
                <a:solidFill>
                  <a:srgbClr val="3C3C3C"/>
                </a:solidFill>
                <a:latin typeface="SimSun"/>
                <a:cs typeface="SimSun"/>
              </a:rPr>
              <a:t>no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0" dirty="0">
                <a:solidFill>
                  <a:srgbClr val="3C3C3C"/>
                </a:solidFill>
                <a:latin typeface="SimSun"/>
                <a:cs typeface="SimSun"/>
              </a:rPr>
              <a:t>nodes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or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structure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consisting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60" dirty="0">
                <a:solidFill>
                  <a:srgbClr val="3C3C3C"/>
                </a:solidFill>
                <a:latin typeface="SimSun"/>
                <a:cs typeface="SimSun"/>
              </a:rPr>
              <a:t>one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called </a:t>
            </a:r>
            <a:r>
              <a:rPr sz="1800" spc="-8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root</a:t>
            </a:r>
            <a:r>
              <a:rPr sz="1800" spc="-10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80" dirty="0">
                <a:solidFill>
                  <a:srgbClr val="3C3C3C"/>
                </a:solidFill>
                <a:latin typeface="SimSun"/>
                <a:cs typeface="SimSun"/>
              </a:rPr>
              <a:t>and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0" dirty="0">
                <a:solidFill>
                  <a:srgbClr val="3C3C3C"/>
                </a:solidFill>
                <a:latin typeface="SimSun"/>
                <a:cs typeface="SimSun"/>
              </a:rPr>
              <a:t>zero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or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60" dirty="0">
                <a:solidFill>
                  <a:srgbClr val="3C3C3C"/>
                </a:solidFill>
                <a:latin typeface="SimSun"/>
                <a:cs typeface="SimSun"/>
              </a:rPr>
              <a:t>one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or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25" dirty="0">
                <a:solidFill>
                  <a:srgbClr val="3C3C3C"/>
                </a:solidFill>
                <a:latin typeface="SimSun"/>
                <a:cs typeface="SimSun"/>
              </a:rPr>
              <a:t>more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subtrees.</a:t>
            </a:r>
            <a:endParaRPr sz="18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903062"/>
              </a:buClr>
              <a:buFont typeface="Cambria"/>
              <a:buChar char="◾"/>
            </a:pPr>
            <a:endParaRPr sz="145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310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70" dirty="0">
                <a:solidFill>
                  <a:srgbClr val="3C3C3C"/>
                </a:solidFill>
                <a:latin typeface="SimSun"/>
                <a:cs typeface="SimSun"/>
              </a:rPr>
              <a:t>tr</a:t>
            </a:r>
            <a:r>
              <a:rPr sz="1800" spc="-16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0" dirty="0">
                <a:solidFill>
                  <a:srgbClr val="3C3C3C"/>
                </a:solidFill>
                <a:latin typeface="SimSun"/>
                <a:cs typeface="SimSun"/>
              </a:rPr>
              <a:t>h</a:t>
            </a:r>
            <a:r>
              <a:rPr sz="1800" spc="60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185" dirty="0">
                <a:solidFill>
                  <a:srgbClr val="3C3C3C"/>
                </a:solidFill>
                <a:latin typeface="SimSun"/>
                <a:cs typeface="SimSun"/>
              </a:rPr>
              <a:t>s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50" dirty="0">
                <a:solidFill>
                  <a:srgbClr val="3C3C3C"/>
                </a:solidFill>
                <a:latin typeface="SimSun"/>
                <a:cs typeface="SimSun"/>
              </a:rPr>
              <a:t>fol</a:t>
            </a:r>
            <a:r>
              <a:rPr sz="1800" spc="-240" dirty="0">
                <a:solidFill>
                  <a:srgbClr val="3C3C3C"/>
                </a:solidFill>
                <a:latin typeface="SimSun"/>
                <a:cs typeface="SimSun"/>
              </a:rPr>
              <a:t>l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ow</a:t>
            </a:r>
            <a:r>
              <a:rPr sz="1800" spc="65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800" spc="80" dirty="0">
                <a:solidFill>
                  <a:srgbClr val="3C3C3C"/>
                </a:solidFill>
                <a:latin typeface="SimSun"/>
                <a:cs typeface="SimSun"/>
              </a:rPr>
              <a:t>ng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50" dirty="0">
                <a:solidFill>
                  <a:srgbClr val="3C3C3C"/>
                </a:solidFill>
                <a:latin typeface="SimSun"/>
                <a:cs typeface="SimSun"/>
              </a:rPr>
              <a:t>g</a:t>
            </a:r>
            <a:r>
              <a:rPr sz="1800" spc="20" dirty="0">
                <a:solidFill>
                  <a:srgbClr val="3C3C3C"/>
                </a:solidFill>
                <a:latin typeface="SimSun"/>
                <a:cs typeface="SimSun"/>
              </a:rPr>
              <a:t>en</a:t>
            </a:r>
            <a:r>
              <a:rPr sz="1800" spc="3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190" dirty="0">
                <a:solidFill>
                  <a:srgbClr val="3C3C3C"/>
                </a:solidFill>
                <a:latin typeface="SimSun"/>
                <a:cs typeface="SimSun"/>
              </a:rPr>
              <a:t>ra</a:t>
            </a:r>
            <a:r>
              <a:rPr sz="1800" spc="-185" dirty="0">
                <a:solidFill>
                  <a:srgbClr val="3C3C3C"/>
                </a:solidFill>
                <a:latin typeface="SimSun"/>
                <a:cs typeface="SimSun"/>
              </a:rPr>
              <a:t>l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" dirty="0">
                <a:solidFill>
                  <a:srgbClr val="3C3C3C"/>
                </a:solidFill>
                <a:latin typeface="SimSun"/>
                <a:cs typeface="SimSun"/>
              </a:rPr>
              <a:t>pr</a:t>
            </a:r>
            <a:r>
              <a:rPr sz="1800" dirty="0">
                <a:solidFill>
                  <a:srgbClr val="3C3C3C"/>
                </a:solidFill>
                <a:latin typeface="SimSun"/>
                <a:cs typeface="SimSun"/>
              </a:rPr>
              <a:t>o</a:t>
            </a:r>
            <a:r>
              <a:rPr sz="1800" spc="-40" dirty="0">
                <a:solidFill>
                  <a:srgbClr val="3C3C3C"/>
                </a:solidFill>
                <a:latin typeface="SimSun"/>
                <a:cs typeface="SimSun"/>
              </a:rPr>
              <a:t>pe</a:t>
            </a:r>
            <a:r>
              <a:rPr sz="1800" spc="-30" dirty="0">
                <a:solidFill>
                  <a:srgbClr val="3C3C3C"/>
                </a:solidFill>
                <a:latin typeface="SimSun"/>
                <a:cs typeface="SimSun"/>
              </a:rPr>
              <a:t>r</a:t>
            </a:r>
            <a:r>
              <a:rPr sz="1800" spc="-325" dirty="0">
                <a:solidFill>
                  <a:srgbClr val="3C3C3C"/>
                </a:solidFill>
                <a:latin typeface="SimSun"/>
                <a:cs typeface="SimSun"/>
              </a:rPr>
              <a:t>t</a:t>
            </a:r>
            <a:r>
              <a:rPr sz="1800" spc="-335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s</a:t>
            </a:r>
            <a:r>
              <a:rPr sz="1800" spc="-400" dirty="0">
                <a:solidFill>
                  <a:srgbClr val="3C3C3C"/>
                </a:solidFill>
                <a:latin typeface="SimSun"/>
                <a:cs typeface="SimSun"/>
              </a:rPr>
              <a:t>:</a:t>
            </a:r>
            <a:endParaRPr sz="18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03062"/>
              </a:buClr>
              <a:buFont typeface="Cambria"/>
              <a:buChar char="◾"/>
            </a:pPr>
            <a:endParaRPr sz="1400">
              <a:latin typeface="SimSun"/>
              <a:cs typeface="SimSun"/>
            </a:endParaRPr>
          </a:p>
          <a:p>
            <a:pPr marL="641985" lvl="1" indent="-305435">
              <a:lnSpc>
                <a:spcPct val="100000"/>
              </a:lnSpc>
              <a:buClr>
                <a:srgbClr val="903062"/>
              </a:buClr>
              <a:buSzPct val="90625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600" spc="235" dirty="0">
                <a:solidFill>
                  <a:srgbClr val="3C3C3C"/>
                </a:solidFill>
                <a:latin typeface="SimSun"/>
                <a:cs typeface="SimSun"/>
              </a:rPr>
              <a:t>O</a:t>
            </a:r>
            <a:r>
              <a:rPr sz="1600" spc="225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600" spc="-2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95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600" spc="50" dirty="0">
                <a:solidFill>
                  <a:srgbClr val="3C3C3C"/>
                </a:solidFill>
                <a:latin typeface="SimSun"/>
                <a:cs typeface="SimSun"/>
              </a:rPr>
              <a:t>ode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250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600" spc="-245" dirty="0">
                <a:solidFill>
                  <a:srgbClr val="3C3C3C"/>
                </a:solidFill>
                <a:latin typeface="SimSun"/>
                <a:cs typeface="SimSun"/>
              </a:rPr>
              <a:t>s</a:t>
            </a:r>
            <a:r>
              <a:rPr sz="16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60" dirty="0">
                <a:solidFill>
                  <a:srgbClr val="3C3C3C"/>
                </a:solidFill>
                <a:latin typeface="SimSun"/>
                <a:cs typeface="SimSun"/>
              </a:rPr>
              <a:t>dis</a:t>
            </a:r>
            <a:r>
              <a:rPr sz="1600" spc="-165" dirty="0">
                <a:solidFill>
                  <a:srgbClr val="3C3C3C"/>
                </a:solidFill>
                <a:latin typeface="SimSun"/>
                <a:cs typeface="SimSun"/>
              </a:rPr>
              <a:t>t</a:t>
            </a:r>
            <a:r>
              <a:rPr sz="1600" spc="-114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600" spc="-120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600" spc="70" dirty="0">
                <a:solidFill>
                  <a:srgbClr val="3C3C3C"/>
                </a:solidFill>
                <a:latin typeface="SimSun"/>
                <a:cs typeface="SimSun"/>
              </a:rPr>
              <a:t>gu</a:t>
            </a:r>
            <a:r>
              <a:rPr sz="1600" spc="-130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600" spc="-125" dirty="0">
                <a:solidFill>
                  <a:srgbClr val="3C3C3C"/>
                </a:solidFill>
                <a:latin typeface="SimSun"/>
                <a:cs typeface="SimSun"/>
              </a:rPr>
              <a:t>h</a:t>
            </a:r>
            <a:r>
              <a:rPr sz="1600" spc="3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600" spc="40" dirty="0">
                <a:solidFill>
                  <a:srgbClr val="3C3C3C"/>
                </a:solidFill>
                <a:latin typeface="SimSun"/>
                <a:cs typeface="SimSun"/>
              </a:rPr>
              <a:t>d</a:t>
            </a:r>
            <a:r>
              <a:rPr sz="1600" spc="-3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80" dirty="0">
                <a:solidFill>
                  <a:srgbClr val="3C3C3C"/>
                </a:solidFill>
                <a:latin typeface="SimSun"/>
                <a:cs typeface="SimSun"/>
              </a:rPr>
              <a:t>as </a:t>
            </a:r>
            <a:r>
              <a:rPr sz="1600" spc="10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20" dirty="0">
                <a:solidFill>
                  <a:srgbClr val="3C3C3C"/>
                </a:solidFill>
                <a:latin typeface="SimSun"/>
                <a:cs typeface="SimSun"/>
              </a:rPr>
              <a:t>ro</a:t>
            </a:r>
            <a:r>
              <a:rPr sz="1600" spc="-25" dirty="0">
                <a:solidFill>
                  <a:srgbClr val="3C3C3C"/>
                </a:solidFill>
                <a:latin typeface="SimSun"/>
                <a:cs typeface="SimSun"/>
              </a:rPr>
              <a:t>o</a:t>
            </a:r>
            <a:r>
              <a:rPr sz="1600" spc="-265" dirty="0">
                <a:solidFill>
                  <a:srgbClr val="3C3C3C"/>
                </a:solidFill>
                <a:latin typeface="SimSun"/>
                <a:cs typeface="SimSun"/>
              </a:rPr>
              <a:t>t</a:t>
            </a:r>
            <a:r>
              <a:rPr sz="1600" spc="-355" dirty="0">
                <a:solidFill>
                  <a:srgbClr val="3C3C3C"/>
                </a:solidFill>
                <a:latin typeface="SimSun"/>
                <a:cs typeface="SimSun"/>
              </a:rPr>
              <a:t>;</a:t>
            </a:r>
            <a:endParaRPr sz="1600">
              <a:latin typeface="SimSun"/>
              <a:cs typeface="SimSun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903062"/>
              </a:buClr>
              <a:buFont typeface="Cambria"/>
              <a:buChar char="◾"/>
            </a:pPr>
            <a:endParaRPr sz="1350">
              <a:latin typeface="SimSun"/>
              <a:cs typeface="SimSun"/>
            </a:endParaRPr>
          </a:p>
          <a:p>
            <a:pPr marL="641985" lvl="1" indent="-305435">
              <a:lnSpc>
                <a:spcPct val="100000"/>
              </a:lnSpc>
              <a:buClr>
                <a:srgbClr val="903062"/>
              </a:buClr>
              <a:buSzPct val="90625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600" dirty="0">
                <a:solidFill>
                  <a:srgbClr val="3C3C3C"/>
                </a:solidFill>
                <a:latin typeface="SimSun"/>
                <a:cs typeface="SimSun"/>
              </a:rPr>
              <a:t>Every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60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(exclude</a:t>
            </a:r>
            <a:r>
              <a:rPr sz="1600" spc="-4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10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6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20" dirty="0">
                <a:solidFill>
                  <a:srgbClr val="3C3C3C"/>
                </a:solidFill>
                <a:latin typeface="SimSun"/>
                <a:cs typeface="SimSun"/>
              </a:rPr>
              <a:t>root)</a:t>
            </a:r>
            <a:r>
              <a:rPr sz="1600" spc="-3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24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6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5" dirty="0">
                <a:solidFill>
                  <a:srgbClr val="3C3C3C"/>
                </a:solidFill>
                <a:latin typeface="SimSun"/>
                <a:cs typeface="SimSun"/>
              </a:rPr>
              <a:t>connected</a:t>
            </a:r>
            <a:r>
              <a:rPr sz="1600" spc="-3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60" dirty="0">
                <a:solidFill>
                  <a:srgbClr val="3C3C3C"/>
                </a:solidFill>
                <a:latin typeface="SimSun"/>
                <a:cs typeface="SimSun"/>
              </a:rPr>
              <a:t>by</a:t>
            </a:r>
            <a:r>
              <a:rPr sz="16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10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6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85" dirty="0">
                <a:solidFill>
                  <a:srgbClr val="3C3C3C"/>
                </a:solidFill>
                <a:latin typeface="SimSun"/>
                <a:cs typeface="SimSun"/>
              </a:rPr>
              <a:t>directed</a:t>
            </a:r>
            <a:r>
              <a:rPr sz="1600" spc="-3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20" dirty="0">
                <a:solidFill>
                  <a:srgbClr val="3C3C3C"/>
                </a:solidFill>
                <a:latin typeface="SimSun"/>
                <a:cs typeface="SimSun"/>
              </a:rPr>
              <a:t>edge</a:t>
            </a:r>
            <a:r>
              <a:rPr sz="1600" spc="-3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35" dirty="0">
                <a:solidFill>
                  <a:srgbClr val="3C3C3C"/>
                </a:solidFill>
                <a:latin typeface="SimSun"/>
                <a:cs typeface="SimSun"/>
              </a:rPr>
              <a:t>from</a:t>
            </a:r>
            <a:r>
              <a:rPr sz="1600" spc="-4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90" dirty="0">
                <a:solidFill>
                  <a:srgbClr val="3C3C3C"/>
                </a:solidFill>
                <a:latin typeface="SimSun"/>
                <a:cs typeface="SimSun"/>
              </a:rPr>
              <a:t>exactly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45" dirty="0">
                <a:solidFill>
                  <a:srgbClr val="3C3C3C"/>
                </a:solidFill>
                <a:latin typeface="SimSun"/>
                <a:cs typeface="SimSun"/>
              </a:rPr>
              <a:t>one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other</a:t>
            </a:r>
            <a:r>
              <a:rPr sz="1600" spc="-3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25" dirty="0">
                <a:solidFill>
                  <a:srgbClr val="3C3C3C"/>
                </a:solidFill>
                <a:latin typeface="SimSun"/>
                <a:cs typeface="SimSun"/>
              </a:rPr>
              <a:t>node;</a:t>
            </a:r>
            <a:r>
              <a:rPr sz="1600" spc="-4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27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6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00" dirty="0">
                <a:solidFill>
                  <a:srgbClr val="3C3C3C"/>
                </a:solidFill>
                <a:latin typeface="SimSun"/>
                <a:cs typeface="SimSun"/>
              </a:rPr>
              <a:t>direction</a:t>
            </a:r>
            <a:endParaRPr sz="1600">
              <a:latin typeface="SimSun"/>
              <a:cs typeface="SimSun"/>
            </a:endParaRPr>
          </a:p>
          <a:p>
            <a:pPr marL="641985">
              <a:lnSpc>
                <a:spcPct val="100000"/>
              </a:lnSpc>
              <a:spcBef>
                <a:spcPts val="765"/>
              </a:spcBef>
            </a:pPr>
            <a:r>
              <a:rPr sz="1600" spc="-28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600" spc="-280" dirty="0">
                <a:solidFill>
                  <a:srgbClr val="3C3C3C"/>
                </a:solidFill>
                <a:latin typeface="SimSun"/>
                <a:cs typeface="SimSun"/>
              </a:rPr>
              <a:t>:</a:t>
            </a:r>
            <a:r>
              <a:rPr sz="16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paren</a:t>
            </a:r>
            <a:r>
              <a:rPr sz="1600" spc="-40" dirty="0">
                <a:solidFill>
                  <a:srgbClr val="3C3C3C"/>
                </a:solidFill>
                <a:latin typeface="SimSun"/>
                <a:cs typeface="SimSun"/>
              </a:rPr>
              <a:t>t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215" dirty="0">
                <a:solidFill>
                  <a:srgbClr val="3C3C3C"/>
                </a:solidFill>
                <a:latin typeface="SimSun"/>
                <a:cs typeface="SimSun"/>
              </a:rPr>
              <a:t>-</a:t>
            </a:r>
            <a:r>
              <a:rPr sz="1600" spc="530" dirty="0">
                <a:solidFill>
                  <a:srgbClr val="3C3C3C"/>
                </a:solidFill>
                <a:latin typeface="SimSun"/>
                <a:cs typeface="SimSun"/>
              </a:rPr>
              <a:t>&gt;</a:t>
            </a:r>
            <a:r>
              <a:rPr sz="16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30" dirty="0">
                <a:solidFill>
                  <a:srgbClr val="3C3C3C"/>
                </a:solidFill>
                <a:latin typeface="SimSun"/>
                <a:cs typeface="SimSun"/>
              </a:rPr>
              <a:t>c</a:t>
            </a:r>
            <a:r>
              <a:rPr sz="1600" spc="20" dirty="0">
                <a:solidFill>
                  <a:srgbClr val="3C3C3C"/>
                </a:solidFill>
                <a:latin typeface="SimSun"/>
                <a:cs typeface="SimSun"/>
              </a:rPr>
              <a:t>h</a:t>
            </a:r>
            <a:r>
              <a:rPr sz="1600" spc="-330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600" spc="-340" dirty="0">
                <a:solidFill>
                  <a:srgbClr val="3C3C3C"/>
                </a:solidFill>
                <a:latin typeface="SimSun"/>
                <a:cs typeface="SimSun"/>
              </a:rPr>
              <a:t>l</a:t>
            </a:r>
            <a:r>
              <a:rPr sz="1600" spc="-30" dirty="0">
                <a:solidFill>
                  <a:srgbClr val="3C3C3C"/>
                </a:solidFill>
                <a:latin typeface="SimSun"/>
                <a:cs typeface="SimSun"/>
              </a:rPr>
              <a:t>dr</a:t>
            </a:r>
            <a:r>
              <a:rPr sz="1600" spc="-4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600" spc="105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endParaRPr sz="16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40" dirty="0">
                <a:solidFill>
                  <a:srgbClr val="FFFFFF"/>
                </a:solidFill>
              </a:rPr>
              <a:t>B</a:t>
            </a:r>
            <a:r>
              <a:rPr sz="2800" spc="120" dirty="0">
                <a:solidFill>
                  <a:srgbClr val="FFFFFF"/>
                </a:solidFill>
              </a:rPr>
              <a:t>AL</a:t>
            </a:r>
            <a:r>
              <a:rPr sz="2800" spc="114" dirty="0">
                <a:solidFill>
                  <a:srgbClr val="FFFFFF"/>
                </a:solidFill>
              </a:rPr>
              <a:t>A</a:t>
            </a:r>
            <a:r>
              <a:rPr sz="2800" spc="235" dirty="0">
                <a:solidFill>
                  <a:srgbClr val="FFFFFF"/>
                </a:solidFill>
              </a:rPr>
              <a:t>NCING</a:t>
            </a:r>
            <a:r>
              <a:rPr sz="2800" spc="-310" dirty="0">
                <a:solidFill>
                  <a:srgbClr val="FFFFFF"/>
                </a:solidFill>
              </a:rPr>
              <a:t> </a:t>
            </a:r>
            <a:r>
              <a:rPr sz="2800" spc="-25" dirty="0">
                <a:solidFill>
                  <a:srgbClr val="FFFFFF"/>
                </a:solidFill>
              </a:rPr>
              <a:t>A</a:t>
            </a:r>
            <a:r>
              <a:rPr sz="2800" spc="-5" dirty="0">
                <a:solidFill>
                  <a:srgbClr val="FFFFFF"/>
                </a:solidFill>
              </a:rPr>
              <a:t>VL</a:t>
            </a:r>
            <a:r>
              <a:rPr sz="2800" spc="-415" dirty="0">
                <a:solidFill>
                  <a:srgbClr val="FFFFFF"/>
                </a:solidFill>
              </a:rPr>
              <a:t> </a:t>
            </a:r>
            <a:r>
              <a:rPr sz="2800" spc="5" dirty="0">
                <a:solidFill>
                  <a:srgbClr val="FFFFFF"/>
                </a:solidFill>
              </a:rPr>
              <a:t>TR</a:t>
            </a:r>
            <a:r>
              <a:rPr sz="2800" spc="10" dirty="0">
                <a:solidFill>
                  <a:srgbClr val="FFFFFF"/>
                </a:solidFill>
              </a:rPr>
              <a:t>E</a:t>
            </a:r>
            <a:r>
              <a:rPr sz="2800" spc="-105" dirty="0">
                <a:solidFill>
                  <a:srgbClr val="FFFFFF"/>
                </a:solidFill>
              </a:rPr>
              <a:t>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59993" y="6050076"/>
            <a:ext cx="19538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5" dirty="0">
                <a:solidFill>
                  <a:srgbClr val="903062"/>
                </a:solidFill>
                <a:latin typeface="Trebuchet MS"/>
                <a:cs typeface="Trebuchet MS"/>
              </a:rPr>
              <a:t>DATA</a:t>
            </a:r>
            <a:r>
              <a:rPr sz="900" spc="-4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903062"/>
                </a:solidFill>
                <a:latin typeface="Trebuchet MS"/>
                <a:cs typeface="Trebuchet MS"/>
              </a:rPr>
              <a:t>STRUCTURE</a:t>
            </a:r>
            <a:r>
              <a:rPr sz="900" spc="-4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105" dirty="0">
                <a:solidFill>
                  <a:srgbClr val="903062"/>
                </a:solidFill>
                <a:latin typeface="Trebuchet MS"/>
                <a:cs typeface="Trebuchet MS"/>
              </a:rPr>
              <a:t>AND</a:t>
            </a:r>
            <a:r>
              <a:rPr sz="900" spc="-35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40" dirty="0">
                <a:solidFill>
                  <a:srgbClr val="903062"/>
                </a:solidFill>
                <a:latin typeface="Trebuchet MS"/>
                <a:cs typeface="Trebuchet MS"/>
              </a:rPr>
              <a:t>ALGORITHM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91392" y="6054344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903062"/>
                </a:solidFill>
                <a:latin typeface="Trebuchet MS"/>
                <a:cs typeface="Trebuchet MS"/>
              </a:rPr>
              <a:t>50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09132" y="3785615"/>
            <a:ext cx="417830" cy="704215"/>
          </a:xfrm>
          <a:custGeom>
            <a:avLst/>
            <a:gdLst/>
            <a:ahLst/>
            <a:cxnLst/>
            <a:rect l="l" t="t" r="r" b="b"/>
            <a:pathLst>
              <a:path w="417829" h="704214">
                <a:moveTo>
                  <a:pt x="0" y="0"/>
                </a:moveTo>
                <a:lnTo>
                  <a:pt x="65995" y="1777"/>
                </a:lnTo>
                <a:lnTo>
                  <a:pt x="123309" y="6725"/>
                </a:lnTo>
                <a:lnTo>
                  <a:pt x="168505" y="14264"/>
                </a:lnTo>
                <a:lnTo>
                  <a:pt x="208787" y="34797"/>
                </a:lnTo>
                <a:lnTo>
                  <a:pt x="208787" y="317245"/>
                </a:lnTo>
                <a:lnTo>
                  <a:pt x="219431" y="328228"/>
                </a:lnTo>
                <a:lnTo>
                  <a:pt x="249070" y="337779"/>
                </a:lnTo>
                <a:lnTo>
                  <a:pt x="294266" y="345318"/>
                </a:lnTo>
                <a:lnTo>
                  <a:pt x="351580" y="350265"/>
                </a:lnTo>
                <a:lnTo>
                  <a:pt x="417575" y="352043"/>
                </a:lnTo>
                <a:lnTo>
                  <a:pt x="351580" y="353821"/>
                </a:lnTo>
                <a:lnTo>
                  <a:pt x="294266" y="358769"/>
                </a:lnTo>
                <a:lnTo>
                  <a:pt x="249070" y="366308"/>
                </a:lnTo>
                <a:lnTo>
                  <a:pt x="219431" y="375859"/>
                </a:lnTo>
                <a:lnTo>
                  <a:pt x="208787" y="386841"/>
                </a:lnTo>
                <a:lnTo>
                  <a:pt x="208787" y="669289"/>
                </a:lnTo>
                <a:lnTo>
                  <a:pt x="198144" y="680272"/>
                </a:lnTo>
                <a:lnTo>
                  <a:pt x="168505" y="689823"/>
                </a:lnTo>
                <a:lnTo>
                  <a:pt x="123309" y="697362"/>
                </a:lnTo>
                <a:lnTo>
                  <a:pt x="65995" y="702309"/>
                </a:lnTo>
                <a:lnTo>
                  <a:pt x="0" y="704087"/>
                </a:lnTo>
              </a:path>
            </a:pathLst>
          </a:custGeom>
          <a:ln w="12192">
            <a:solidFill>
              <a:srgbClr val="4512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11111" y="5001767"/>
            <a:ext cx="417830" cy="706120"/>
          </a:xfrm>
          <a:custGeom>
            <a:avLst/>
            <a:gdLst/>
            <a:ahLst/>
            <a:cxnLst/>
            <a:rect l="l" t="t" r="r" b="b"/>
            <a:pathLst>
              <a:path w="417829" h="706120">
                <a:moveTo>
                  <a:pt x="0" y="0"/>
                </a:moveTo>
                <a:lnTo>
                  <a:pt x="65995" y="1777"/>
                </a:lnTo>
                <a:lnTo>
                  <a:pt x="123309" y="6725"/>
                </a:lnTo>
                <a:lnTo>
                  <a:pt x="168505" y="14264"/>
                </a:lnTo>
                <a:lnTo>
                  <a:pt x="208788" y="34797"/>
                </a:lnTo>
                <a:lnTo>
                  <a:pt x="208788" y="318007"/>
                </a:lnTo>
                <a:lnTo>
                  <a:pt x="219431" y="328990"/>
                </a:lnTo>
                <a:lnTo>
                  <a:pt x="249070" y="338541"/>
                </a:lnTo>
                <a:lnTo>
                  <a:pt x="294266" y="346080"/>
                </a:lnTo>
                <a:lnTo>
                  <a:pt x="351580" y="351027"/>
                </a:lnTo>
                <a:lnTo>
                  <a:pt x="417576" y="352805"/>
                </a:lnTo>
                <a:lnTo>
                  <a:pt x="351580" y="354583"/>
                </a:lnTo>
                <a:lnTo>
                  <a:pt x="294266" y="359531"/>
                </a:lnTo>
                <a:lnTo>
                  <a:pt x="249070" y="367070"/>
                </a:lnTo>
                <a:lnTo>
                  <a:pt x="219431" y="376621"/>
                </a:lnTo>
                <a:lnTo>
                  <a:pt x="208788" y="387603"/>
                </a:lnTo>
                <a:lnTo>
                  <a:pt x="208788" y="670813"/>
                </a:lnTo>
                <a:lnTo>
                  <a:pt x="198144" y="681811"/>
                </a:lnTo>
                <a:lnTo>
                  <a:pt x="168505" y="691363"/>
                </a:lnTo>
                <a:lnTo>
                  <a:pt x="123309" y="698897"/>
                </a:lnTo>
                <a:lnTo>
                  <a:pt x="65995" y="703837"/>
                </a:lnTo>
                <a:lnTo>
                  <a:pt x="0" y="705611"/>
                </a:lnTo>
              </a:path>
            </a:pathLst>
          </a:custGeom>
          <a:ln w="12192">
            <a:solidFill>
              <a:srgbClr val="4512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9993" y="2405888"/>
            <a:ext cx="9586595" cy="3315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10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65" dirty="0">
                <a:solidFill>
                  <a:srgbClr val="3C3C3C"/>
                </a:solidFill>
                <a:latin typeface="SimSun"/>
                <a:cs typeface="SimSun"/>
              </a:rPr>
              <a:t>Depends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95" dirty="0">
                <a:solidFill>
                  <a:srgbClr val="3C3C3C"/>
                </a:solidFill>
                <a:latin typeface="SimSun"/>
                <a:cs typeface="SimSun"/>
              </a:rPr>
              <a:t>on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80" dirty="0">
                <a:solidFill>
                  <a:srgbClr val="FF0000"/>
                </a:solidFill>
                <a:latin typeface="SimSun"/>
                <a:cs typeface="SimSun"/>
              </a:rPr>
              <a:t>scenario</a:t>
            </a:r>
            <a:r>
              <a:rPr sz="1800" spc="-9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30" dirty="0">
                <a:solidFill>
                  <a:srgbClr val="3C3C3C"/>
                </a:solidFill>
                <a:latin typeface="SimSun"/>
                <a:cs typeface="SimSun"/>
              </a:rPr>
              <a:t>whether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rotation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should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35" dirty="0">
                <a:solidFill>
                  <a:srgbClr val="3C3C3C"/>
                </a:solidFill>
                <a:latin typeface="SimSun"/>
                <a:cs typeface="SimSun"/>
              </a:rPr>
              <a:t>be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0" dirty="0">
                <a:solidFill>
                  <a:srgbClr val="3C3C3C"/>
                </a:solidFill>
                <a:latin typeface="SimSun"/>
                <a:cs typeface="SimSun"/>
              </a:rPr>
              <a:t>performed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5" dirty="0">
                <a:solidFill>
                  <a:srgbClr val="3C3C3C"/>
                </a:solidFill>
                <a:latin typeface="SimSun"/>
                <a:cs typeface="SimSun"/>
              </a:rPr>
              <a:t>towards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50" dirty="0">
                <a:solidFill>
                  <a:srgbClr val="FF0000"/>
                </a:solidFill>
                <a:latin typeface="SimSun"/>
                <a:cs typeface="SimSun"/>
              </a:rPr>
              <a:t>left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FF0000"/>
                </a:solidFill>
                <a:latin typeface="SimSun"/>
                <a:cs typeface="SimSun"/>
              </a:rPr>
              <a:t>or</a:t>
            </a:r>
            <a:r>
              <a:rPr sz="1800" spc="-9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70" dirty="0">
                <a:solidFill>
                  <a:srgbClr val="FF0000"/>
                </a:solidFill>
                <a:latin typeface="SimSun"/>
                <a:cs typeface="SimSun"/>
              </a:rPr>
              <a:t>right</a:t>
            </a:r>
            <a:r>
              <a:rPr sz="1800" spc="-170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8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903062"/>
              </a:buClr>
              <a:buFont typeface="Cambria"/>
              <a:buChar char="◾"/>
            </a:pPr>
            <a:endParaRPr sz="23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125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0" dirty="0">
                <a:solidFill>
                  <a:srgbClr val="3C3C3C"/>
                </a:solidFill>
                <a:latin typeface="SimSun"/>
                <a:cs typeface="SimSun"/>
              </a:rPr>
              <a:t>balance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65" dirty="0">
                <a:solidFill>
                  <a:srgbClr val="3C3C3C"/>
                </a:solidFill>
                <a:latin typeface="SimSun"/>
                <a:cs typeface="SimSun"/>
              </a:rPr>
              <a:t>itself,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60" dirty="0">
                <a:solidFill>
                  <a:srgbClr val="3C3C3C"/>
                </a:solidFill>
                <a:latin typeface="SimSun"/>
                <a:cs typeface="SimSun"/>
              </a:rPr>
              <a:t>an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20" dirty="0">
                <a:solidFill>
                  <a:srgbClr val="3C3C3C"/>
                </a:solidFill>
                <a:latin typeface="SimSun"/>
                <a:cs typeface="SimSun"/>
              </a:rPr>
              <a:t>AVL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29" dirty="0">
                <a:solidFill>
                  <a:srgbClr val="3C3C3C"/>
                </a:solidFill>
                <a:latin typeface="SimSun"/>
                <a:cs typeface="SimSun"/>
              </a:rPr>
              <a:t>may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0" dirty="0">
                <a:solidFill>
                  <a:srgbClr val="3C3C3C"/>
                </a:solidFill>
                <a:latin typeface="SimSun"/>
                <a:cs typeface="SimSun"/>
              </a:rPr>
              <a:t>perform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 following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four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kinds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rotations</a:t>
            </a:r>
            <a:endParaRPr sz="18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903062"/>
              </a:buClr>
              <a:buFont typeface="Cambria"/>
              <a:buChar char="◾"/>
            </a:pPr>
            <a:endParaRPr sz="2150">
              <a:latin typeface="SimSun"/>
              <a:cs typeface="SimSun"/>
            </a:endParaRPr>
          </a:p>
          <a:p>
            <a:pPr marL="680085" lvl="1" indent="-343535">
              <a:lnSpc>
                <a:spcPct val="100000"/>
              </a:lnSpc>
              <a:buClr>
                <a:srgbClr val="903062"/>
              </a:buClr>
              <a:buSzPct val="90625"/>
              <a:buAutoNum type="arabicPeriod"/>
              <a:tabLst>
                <a:tab pos="680085" algn="l"/>
                <a:tab pos="680720" algn="l"/>
              </a:tabLst>
            </a:pPr>
            <a:r>
              <a:rPr sz="1600" b="1" spc="-215" dirty="0">
                <a:solidFill>
                  <a:srgbClr val="3C3C3C"/>
                </a:solidFill>
                <a:latin typeface="Times New Roman"/>
                <a:cs typeface="Times New Roman"/>
              </a:rPr>
              <a:t>L</a:t>
            </a:r>
            <a:r>
              <a:rPr sz="1600" b="1" spc="75" dirty="0">
                <a:solidFill>
                  <a:srgbClr val="3C3C3C"/>
                </a:solidFill>
                <a:latin typeface="Times New Roman"/>
                <a:cs typeface="Times New Roman"/>
              </a:rPr>
              <a:t>e</a:t>
            </a:r>
            <a:r>
              <a:rPr sz="1600" b="1" spc="-10" dirty="0">
                <a:solidFill>
                  <a:srgbClr val="3C3C3C"/>
                </a:solidFill>
                <a:latin typeface="Times New Roman"/>
                <a:cs typeface="Times New Roman"/>
              </a:rPr>
              <a:t>f</a:t>
            </a:r>
            <a:r>
              <a:rPr sz="1600" b="1" spc="5" dirty="0">
                <a:solidFill>
                  <a:srgbClr val="3C3C3C"/>
                </a:solidFill>
                <a:latin typeface="Times New Roman"/>
                <a:cs typeface="Times New Roman"/>
              </a:rPr>
              <a:t>t</a:t>
            </a:r>
            <a:r>
              <a:rPr sz="1600" b="1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600" b="1" spc="-10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600" b="1" spc="-85" dirty="0">
                <a:solidFill>
                  <a:srgbClr val="3C3C3C"/>
                </a:solidFill>
                <a:latin typeface="Times New Roman"/>
                <a:cs typeface="Times New Roman"/>
              </a:rPr>
              <a:t>r</a:t>
            </a:r>
            <a:r>
              <a:rPr sz="1600" b="1" spc="70" dirty="0">
                <a:solidFill>
                  <a:srgbClr val="3C3C3C"/>
                </a:solidFill>
                <a:latin typeface="Times New Roman"/>
                <a:cs typeface="Times New Roman"/>
              </a:rPr>
              <a:t>o</a:t>
            </a:r>
            <a:r>
              <a:rPr sz="1600" b="1" spc="10" dirty="0">
                <a:solidFill>
                  <a:srgbClr val="3C3C3C"/>
                </a:solidFill>
                <a:latin typeface="Times New Roman"/>
                <a:cs typeface="Times New Roman"/>
              </a:rPr>
              <a:t>t</a:t>
            </a:r>
            <a:r>
              <a:rPr sz="1600" b="1" spc="20" dirty="0">
                <a:solidFill>
                  <a:srgbClr val="3C3C3C"/>
                </a:solidFill>
                <a:latin typeface="Times New Roman"/>
                <a:cs typeface="Times New Roman"/>
              </a:rPr>
              <a:t>a</a:t>
            </a:r>
            <a:r>
              <a:rPr sz="1600" b="1" spc="10" dirty="0">
                <a:solidFill>
                  <a:srgbClr val="3C3C3C"/>
                </a:solidFill>
                <a:latin typeface="Times New Roman"/>
                <a:cs typeface="Times New Roman"/>
              </a:rPr>
              <a:t>t</a:t>
            </a:r>
            <a:r>
              <a:rPr sz="1600" b="1" spc="40" dirty="0">
                <a:solidFill>
                  <a:srgbClr val="3C3C3C"/>
                </a:solidFill>
                <a:latin typeface="Times New Roman"/>
                <a:cs typeface="Times New Roman"/>
              </a:rPr>
              <a:t>i</a:t>
            </a:r>
            <a:r>
              <a:rPr sz="1600" b="1" spc="70" dirty="0">
                <a:solidFill>
                  <a:srgbClr val="3C3C3C"/>
                </a:solidFill>
                <a:latin typeface="Times New Roman"/>
                <a:cs typeface="Times New Roman"/>
              </a:rPr>
              <a:t>o</a:t>
            </a:r>
            <a:r>
              <a:rPr sz="1600" b="1" spc="10" dirty="0">
                <a:solidFill>
                  <a:srgbClr val="3C3C3C"/>
                </a:solidFill>
                <a:latin typeface="Times New Roman"/>
                <a:cs typeface="Times New Roman"/>
              </a:rPr>
              <a:t>n</a:t>
            </a:r>
            <a:r>
              <a:rPr sz="1600" b="1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600" b="1" spc="-8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600" spc="-275" dirty="0">
                <a:solidFill>
                  <a:srgbClr val="3C3C3C"/>
                </a:solidFill>
                <a:latin typeface="SimSun"/>
                <a:cs typeface="SimSun"/>
              </a:rPr>
              <a:t>(</a:t>
            </a:r>
            <a:r>
              <a:rPr sz="1600" spc="-285" dirty="0">
                <a:solidFill>
                  <a:srgbClr val="3C3C3C"/>
                </a:solidFill>
                <a:latin typeface="SimSun"/>
                <a:cs typeface="SimSun"/>
              </a:rPr>
              <a:t>f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or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R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600" spc="-35" dirty="0">
                <a:solidFill>
                  <a:srgbClr val="3C3C3C"/>
                </a:solidFill>
                <a:latin typeface="SimSun"/>
                <a:cs typeface="SimSun"/>
              </a:rPr>
              <a:t>ght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R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600" spc="-35" dirty="0">
                <a:solidFill>
                  <a:srgbClr val="3C3C3C"/>
                </a:solidFill>
                <a:latin typeface="SimSun"/>
                <a:cs typeface="SimSun"/>
              </a:rPr>
              <a:t>ght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20" dirty="0">
                <a:solidFill>
                  <a:srgbClr val="3C3C3C"/>
                </a:solidFill>
                <a:latin typeface="SimSun"/>
                <a:cs typeface="SimSun"/>
              </a:rPr>
              <a:t>(RR)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probl</a:t>
            </a:r>
            <a:r>
              <a:rPr sz="1600" spc="80" dirty="0">
                <a:solidFill>
                  <a:srgbClr val="3C3C3C"/>
                </a:solidFill>
                <a:latin typeface="SimSun"/>
                <a:cs typeface="SimSun"/>
              </a:rPr>
              <a:t>em)</a:t>
            </a:r>
            <a:endParaRPr sz="1600">
              <a:latin typeface="SimSun"/>
              <a:cs typeface="SimSun"/>
            </a:endParaRPr>
          </a:p>
          <a:p>
            <a:pPr marL="6042660">
              <a:lnSpc>
                <a:spcPct val="100000"/>
              </a:lnSpc>
              <a:spcBef>
                <a:spcPts val="420"/>
              </a:spcBef>
            </a:pPr>
            <a:r>
              <a:rPr sz="1800" spc="-5" dirty="0">
                <a:latin typeface="Arial MT"/>
                <a:cs typeface="Arial MT"/>
              </a:rPr>
              <a:t>Single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rotations</a:t>
            </a:r>
            <a:endParaRPr sz="1800">
              <a:latin typeface="Arial MT"/>
              <a:cs typeface="Arial MT"/>
            </a:endParaRPr>
          </a:p>
          <a:p>
            <a:pPr marL="680085" lvl="1" indent="-343535">
              <a:lnSpc>
                <a:spcPct val="100000"/>
              </a:lnSpc>
              <a:spcBef>
                <a:spcPts val="135"/>
              </a:spcBef>
              <a:buClr>
                <a:srgbClr val="903062"/>
              </a:buClr>
              <a:buSzPct val="90625"/>
              <a:buAutoNum type="arabicPeriod" startAt="2"/>
              <a:tabLst>
                <a:tab pos="680085" algn="l"/>
                <a:tab pos="680720" algn="l"/>
              </a:tabLst>
            </a:pPr>
            <a:r>
              <a:rPr sz="1600" b="1" spc="-120" dirty="0">
                <a:solidFill>
                  <a:srgbClr val="3C3C3C"/>
                </a:solidFill>
                <a:latin typeface="Times New Roman"/>
                <a:cs typeface="Times New Roman"/>
              </a:rPr>
              <a:t>R</a:t>
            </a:r>
            <a:r>
              <a:rPr sz="1600" b="1" spc="45" dirty="0">
                <a:solidFill>
                  <a:srgbClr val="3C3C3C"/>
                </a:solidFill>
                <a:latin typeface="Times New Roman"/>
                <a:cs typeface="Times New Roman"/>
              </a:rPr>
              <a:t>ig</a:t>
            </a:r>
            <a:r>
              <a:rPr sz="1600" b="1" spc="25" dirty="0">
                <a:solidFill>
                  <a:srgbClr val="3C3C3C"/>
                </a:solidFill>
                <a:latin typeface="Times New Roman"/>
                <a:cs typeface="Times New Roman"/>
              </a:rPr>
              <a:t>h</a:t>
            </a:r>
            <a:r>
              <a:rPr sz="1600" b="1" spc="10" dirty="0">
                <a:solidFill>
                  <a:srgbClr val="3C3C3C"/>
                </a:solidFill>
                <a:latin typeface="Times New Roman"/>
                <a:cs typeface="Times New Roman"/>
              </a:rPr>
              <a:t>t</a:t>
            </a:r>
            <a:r>
              <a:rPr sz="1600" b="1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600" b="1" spc="-10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600" b="1" spc="-80" dirty="0">
                <a:solidFill>
                  <a:srgbClr val="3C3C3C"/>
                </a:solidFill>
                <a:latin typeface="Times New Roman"/>
                <a:cs typeface="Times New Roman"/>
              </a:rPr>
              <a:t>r</a:t>
            </a:r>
            <a:r>
              <a:rPr sz="1600" b="1" spc="65" dirty="0">
                <a:solidFill>
                  <a:srgbClr val="3C3C3C"/>
                </a:solidFill>
                <a:latin typeface="Times New Roman"/>
                <a:cs typeface="Times New Roman"/>
              </a:rPr>
              <a:t>o</a:t>
            </a:r>
            <a:r>
              <a:rPr sz="1600" b="1" spc="15" dirty="0">
                <a:solidFill>
                  <a:srgbClr val="3C3C3C"/>
                </a:solidFill>
                <a:latin typeface="Times New Roman"/>
                <a:cs typeface="Times New Roman"/>
              </a:rPr>
              <a:t>t</a:t>
            </a:r>
            <a:r>
              <a:rPr sz="1600" b="1" spc="20" dirty="0">
                <a:solidFill>
                  <a:srgbClr val="3C3C3C"/>
                </a:solidFill>
                <a:latin typeface="Times New Roman"/>
                <a:cs typeface="Times New Roman"/>
              </a:rPr>
              <a:t>a</a:t>
            </a:r>
            <a:r>
              <a:rPr sz="1600" b="1" spc="15" dirty="0">
                <a:solidFill>
                  <a:srgbClr val="3C3C3C"/>
                </a:solidFill>
                <a:latin typeface="Times New Roman"/>
                <a:cs typeface="Times New Roman"/>
              </a:rPr>
              <a:t>t</a:t>
            </a:r>
            <a:r>
              <a:rPr sz="1600" b="1" spc="45" dirty="0">
                <a:solidFill>
                  <a:srgbClr val="3C3C3C"/>
                </a:solidFill>
                <a:latin typeface="Times New Roman"/>
                <a:cs typeface="Times New Roman"/>
              </a:rPr>
              <a:t>i</a:t>
            </a:r>
            <a:r>
              <a:rPr sz="1600" b="1" spc="65" dirty="0">
                <a:solidFill>
                  <a:srgbClr val="3C3C3C"/>
                </a:solidFill>
                <a:latin typeface="Times New Roman"/>
                <a:cs typeface="Times New Roman"/>
              </a:rPr>
              <a:t>o</a:t>
            </a:r>
            <a:r>
              <a:rPr sz="1600" b="1" spc="15" dirty="0">
                <a:solidFill>
                  <a:srgbClr val="3C3C3C"/>
                </a:solidFill>
                <a:latin typeface="Times New Roman"/>
                <a:cs typeface="Times New Roman"/>
              </a:rPr>
              <a:t>n</a:t>
            </a:r>
            <a:r>
              <a:rPr sz="1600" b="1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600" b="1" spc="-75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600" spc="-275" dirty="0">
                <a:solidFill>
                  <a:srgbClr val="3C3C3C"/>
                </a:solidFill>
                <a:latin typeface="SimSun"/>
                <a:cs typeface="SimSun"/>
              </a:rPr>
              <a:t>(</a:t>
            </a:r>
            <a:r>
              <a:rPr sz="1600" spc="-285" dirty="0">
                <a:solidFill>
                  <a:srgbClr val="3C3C3C"/>
                </a:solidFill>
                <a:latin typeface="SimSun"/>
                <a:cs typeface="SimSun"/>
              </a:rPr>
              <a:t>f</a:t>
            </a:r>
            <a:r>
              <a:rPr sz="1600" spc="60" dirty="0">
                <a:solidFill>
                  <a:srgbClr val="3C3C3C"/>
                </a:solidFill>
                <a:latin typeface="SimSun"/>
                <a:cs typeface="SimSun"/>
              </a:rPr>
              <a:t>o</a:t>
            </a:r>
            <a:r>
              <a:rPr sz="1600" spc="-175" dirty="0">
                <a:solidFill>
                  <a:srgbClr val="3C3C3C"/>
                </a:solidFill>
                <a:latin typeface="SimSun"/>
                <a:cs typeface="SimSun"/>
              </a:rPr>
              <a:t>r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85" dirty="0">
                <a:solidFill>
                  <a:srgbClr val="3C3C3C"/>
                </a:solidFill>
                <a:latin typeface="SimSun"/>
                <a:cs typeface="SimSun"/>
              </a:rPr>
              <a:t>Le</a:t>
            </a:r>
            <a:r>
              <a:rPr sz="1600" spc="-90" dirty="0">
                <a:solidFill>
                  <a:srgbClr val="3C3C3C"/>
                </a:solidFill>
                <a:latin typeface="SimSun"/>
                <a:cs typeface="SimSun"/>
              </a:rPr>
              <a:t>f</a:t>
            </a:r>
            <a:r>
              <a:rPr sz="1600" spc="-260" dirty="0">
                <a:solidFill>
                  <a:srgbClr val="3C3C3C"/>
                </a:solidFill>
                <a:latin typeface="SimSun"/>
                <a:cs typeface="SimSun"/>
              </a:rPr>
              <a:t>t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85" dirty="0">
                <a:solidFill>
                  <a:srgbClr val="3C3C3C"/>
                </a:solidFill>
                <a:latin typeface="SimSun"/>
                <a:cs typeface="SimSun"/>
              </a:rPr>
              <a:t>Le</a:t>
            </a:r>
            <a:r>
              <a:rPr sz="1600" spc="-90" dirty="0">
                <a:solidFill>
                  <a:srgbClr val="3C3C3C"/>
                </a:solidFill>
                <a:latin typeface="SimSun"/>
                <a:cs typeface="SimSun"/>
              </a:rPr>
              <a:t>f</a:t>
            </a:r>
            <a:r>
              <a:rPr sz="1600" spc="-260" dirty="0">
                <a:solidFill>
                  <a:srgbClr val="3C3C3C"/>
                </a:solidFill>
                <a:latin typeface="SimSun"/>
                <a:cs typeface="SimSun"/>
              </a:rPr>
              <a:t>t</a:t>
            </a:r>
            <a:r>
              <a:rPr sz="16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20" dirty="0">
                <a:solidFill>
                  <a:srgbClr val="3C3C3C"/>
                </a:solidFill>
                <a:latin typeface="SimSun"/>
                <a:cs typeface="SimSun"/>
              </a:rPr>
              <a:t>(LL</a:t>
            </a:r>
            <a:r>
              <a:rPr sz="1600" spc="-114" dirty="0">
                <a:solidFill>
                  <a:srgbClr val="3C3C3C"/>
                </a:solidFill>
                <a:latin typeface="SimSun"/>
                <a:cs typeface="SimSun"/>
              </a:rPr>
              <a:t>)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85" dirty="0">
                <a:solidFill>
                  <a:srgbClr val="3C3C3C"/>
                </a:solidFill>
                <a:latin typeface="SimSun"/>
                <a:cs typeface="SimSun"/>
              </a:rPr>
              <a:t>p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r</a:t>
            </a:r>
            <a:r>
              <a:rPr sz="1600" spc="-65" dirty="0">
                <a:solidFill>
                  <a:srgbClr val="3C3C3C"/>
                </a:solidFill>
                <a:latin typeface="SimSun"/>
                <a:cs typeface="SimSun"/>
              </a:rPr>
              <a:t>o</a:t>
            </a:r>
            <a:r>
              <a:rPr sz="1600" spc="-125" dirty="0">
                <a:solidFill>
                  <a:srgbClr val="3C3C3C"/>
                </a:solidFill>
                <a:latin typeface="SimSun"/>
                <a:cs typeface="SimSun"/>
              </a:rPr>
              <a:t>b</a:t>
            </a:r>
            <a:r>
              <a:rPr sz="1600" spc="-130" dirty="0">
                <a:solidFill>
                  <a:srgbClr val="3C3C3C"/>
                </a:solidFill>
                <a:latin typeface="SimSun"/>
                <a:cs typeface="SimSun"/>
              </a:rPr>
              <a:t>l</a:t>
            </a:r>
            <a:r>
              <a:rPr sz="1600" spc="26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600" spc="260" dirty="0">
                <a:solidFill>
                  <a:srgbClr val="3C3C3C"/>
                </a:solidFill>
                <a:latin typeface="SimSun"/>
                <a:cs typeface="SimSun"/>
              </a:rPr>
              <a:t>m</a:t>
            </a:r>
            <a:r>
              <a:rPr sz="1600" spc="-270" dirty="0">
                <a:solidFill>
                  <a:srgbClr val="3C3C3C"/>
                </a:solidFill>
                <a:latin typeface="SimSun"/>
                <a:cs typeface="SimSun"/>
              </a:rPr>
              <a:t>)</a:t>
            </a:r>
            <a:endParaRPr sz="1600">
              <a:latin typeface="SimSun"/>
              <a:cs typeface="SimSun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903062"/>
              </a:buClr>
              <a:buFont typeface="Times New Roman"/>
              <a:buAutoNum type="arabicPeriod" startAt="2"/>
            </a:pPr>
            <a:endParaRPr sz="2100">
              <a:latin typeface="SimSun"/>
              <a:cs typeface="SimSun"/>
            </a:endParaRPr>
          </a:p>
          <a:p>
            <a:pPr marL="680085" lvl="1" indent="-343535">
              <a:lnSpc>
                <a:spcPct val="100000"/>
              </a:lnSpc>
              <a:spcBef>
                <a:spcPts val="5"/>
              </a:spcBef>
              <a:buClr>
                <a:srgbClr val="903062"/>
              </a:buClr>
              <a:buSzPct val="90625"/>
              <a:buAutoNum type="arabicPeriod" startAt="2"/>
              <a:tabLst>
                <a:tab pos="680085" algn="l"/>
                <a:tab pos="680720" algn="l"/>
              </a:tabLst>
            </a:pPr>
            <a:r>
              <a:rPr sz="1600" b="1" spc="-215" dirty="0">
                <a:solidFill>
                  <a:srgbClr val="3C3C3C"/>
                </a:solidFill>
                <a:latin typeface="Times New Roman"/>
                <a:cs typeface="Times New Roman"/>
              </a:rPr>
              <a:t>L</a:t>
            </a:r>
            <a:r>
              <a:rPr sz="1600" b="1" spc="75" dirty="0">
                <a:solidFill>
                  <a:srgbClr val="3C3C3C"/>
                </a:solidFill>
                <a:latin typeface="Times New Roman"/>
                <a:cs typeface="Times New Roman"/>
              </a:rPr>
              <a:t>e</a:t>
            </a:r>
            <a:r>
              <a:rPr sz="1600" b="1" spc="-10" dirty="0">
                <a:solidFill>
                  <a:srgbClr val="3C3C3C"/>
                </a:solidFill>
                <a:latin typeface="Times New Roman"/>
                <a:cs typeface="Times New Roman"/>
              </a:rPr>
              <a:t>f</a:t>
            </a:r>
            <a:r>
              <a:rPr sz="1600" b="1" spc="20" dirty="0">
                <a:solidFill>
                  <a:srgbClr val="3C3C3C"/>
                </a:solidFill>
                <a:latin typeface="Times New Roman"/>
                <a:cs typeface="Times New Roman"/>
              </a:rPr>
              <a:t>t</a:t>
            </a:r>
            <a:r>
              <a:rPr sz="1600" b="1" spc="65" dirty="0">
                <a:solidFill>
                  <a:srgbClr val="3C3C3C"/>
                </a:solidFill>
                <a:latin typeface="Times New Roman"/>
                <a:cs typeface="Times New Roman"/>
              </a:rPr>
              <a:t>-</a:t>
            </a:r>
            <a:r>
              <a:rPr sz="1600" b="1" spc="-15" dirty="0">
                <a:solidFill>
                  <a:srgbClr val="3C3C3C"/>
                </a:solidFill>
                <a:latin typeface="Times New Roman"/>
                <a:cs typeface="Times New Roman"/>
              </a:rPr>
              <a:t>Rig</a:t>
            </a:r>
            <a:r>
              <a:rPr sz="1600" b="1" spc="30" dirty="0">
                <a:solidFill>
                  <a:srgbClr val="3C3C3C"/>
                </a:solidFill>
                <a:latin typeface="Times New Roman"/>
                <a:cs typeface="Times New Roman"/>
              </a:rPr>
              <a:t>h</a:t>
            </a:r>
            <a:r>
              <a:rPr sz="1600" b="1" spc="5" dirty="0">
                <a:solidFill>
                  <a:srgbClr val="3C3C3C"/>
                </a:solidFill>
                <a:latin typeface="Times New Roman"/>
                <a:cs typeface="Times New Roman"/>
              </a:rPr>
              <a:t>t</a:t>
            </a:r>
            <a:r>
              <a:rPr sz="1600" b="1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600" b="1" spc="-105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3C3C3C"/>
                </a:solidFill>
                <a:latin typeface="Times New Roman"/>
                <a:cs typeface="Times New Roman"/>
              </a:rPr>
              <a:t>(</a:t>
            </a:r>
            <a:r>
              <a:rPr sz="1600" b="1" spc="-215" dirty="0">
                <a:solidFill>
                  <a:srgbClr val="3C3C3C"/>
                </a:solidFill>
                <a:latin typeface="Times New Roman"/>
                <a:cs typeface="Times New Roman"/>
              </a:rPr>
              <a:t>L</a:t>
            </a:r>
            <a:r>
              <a:rPr sz="1600" b="1" spc="-110" dirty="0">
                <a:solidFill>
                  <a:srgbClr val="3C3C3C"/>
                </a:solidFill>
                <a:latin typeface="Times New Roman"/>
                <a:cs typeface="Times New Roman"/>
              </a:rPr>
              <a:t>R</a:t>
            </a:r>
            <a:r>
              <a:rPr sz="1600" b="1" spc="-5" dirty="0">
                <a:solidFill>
                  <a:srgbClr val="3C3C3C"/>
                </a:solidFill>
                <a:latin typeface="Times New Roman"/>
                <a:cs typeface="Times New Roman"/>
              </a:rPr>
              <a:t>)</a:t>
            </a:r>
            <a:r>
              <a:rPr sz="1600" b="1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600" b="1" spc="-10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600" b="1" spc="-85" dirty="0">
                <a:solidFill>
                  <a:srgbClr val="3C3C3C"/>
                </a:solidFill>
                <a:latin typeface="Times New Roman"/>
                <a:cs typeface="Times New Roman"/>
              </a:rPr>
              <a:t>r</a:t>
            </a:r>
            <a:r>
              <a:rPr sz="1600" b="1" spc="70" dirty="0">
                <a:solidFill>
                  <a:srgbClr val="3C3C3C"/>
                </a:solidFill>
                <a:latin typeface="Times New Roman"/>
                <a:cs typeface="Times New Roman"/>
              </a:rPr>
              <a:t>o</a:t>
            </a:r>
            <a:r>
              <a:rPr sz="1600" b="1" spc="10" dirty="0">
                <a:solidFill>
                  <a:srgbClr val="3C3C3C"/>
                </a:solidFill>
                <a:latin typeface="Times New Roman"/>
                <a:cs typeface="Times New Roman"/>
              </a:rPr>
              <a:t>t</a:t>
            </a:r>
            <a:r>
              <a:rPr sz="1600" b="1" spc="20" dirty="0">
                <a:solidFill>
                  <a:srgbClr val="3C3C3C"/>
                </a:solidFill>
                <a:latin typeface="Times New Roman"/>
                <a:cs typeface="Times New Roman"/>
              </a:rPr>
              <a:t>a</a:t>
            </a:r>
            <a:r>
              <a:rPr sz="1600" b="1" spc="10" dirty="0">
                <a:solidFill>
                  <a:srgbClr val="3C3C3C"/>
                </a:solidFill>
                <a:latin typeface="Times New Roman"/>
                <a:cs typeface="Times New Roman"/>
              </a:rPr>
              <a:t>t</a:t>
            </a:r>
            <a:r>
              <a:rPr sz="1600" b="1" spc="40" dirty="0">
                <a:solidFill>
                  <a:srgbClr val="3C3C3C"/>
                </a:solidFill>
                <a:latin typeface="Times New Roman"/>
                <a:cs typeface="Times New Roman"/>
              </a:rPr>
              <a:t>i</a:t>
            </a:r>
            <a:r>
              <a:rPr sz="1600" b="1" spc="70" dirty="0">
                <a:solidFill>
                  <a:srgbClr val="3C3C3C"/>
                </a:solidFill>
                <a:latin typeface="Times New Roman"/>
                <a:cs typeface="Times New Roman"/>
              </a:rPr>
              <a:t>o</a:t>
            </a:r>
            <a:r>
              <a:rPr sz="1600" b="1" spc="10" dirty="0">
                <a:solidFill>
                  <a:srgbClr val="3C3C3C"/>
                </a:solidFill>
                <a:latin typeface="Times New Roman"/>
                <a:cs typeface="Times New Roman"/>
              </a:rPr>
              <a:t>n</a:t>
            </a:r>
            <a:r>
              <a:rPr sz="1600" b="1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600" b="1" spc="-85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600" spc="-275" dirty="0">
                <a:solidFill>
                  <a:srgbClr val="3C3C3C"/>
                </a:solidFill>
                <a:latin typeface="SimSun"/>
                <a:cs typeface="SimSun"/>
              </a:rPr>
              <a:t>(</a:t>
            </a:r>
            <a:r>
              <a:rPr sz="1600" spc="-285" dirty="0">
                <a:solidFill>
                  <a:srgbClr val="3C3C3C"/>
                </a:solidFill>
                <a:latin typeface="SimSun"/>
                <a:cs typeface="SimSun"/>
              </a:rPr>
              <a:t>f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or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30" dirty="0">
                <a:solidFill>
                  <a:srgbClr val="3C3C3C"/>
                </a:solidFill>
                <a:latin typeface="SimSun"/>
                <a:cs typeface="SimSun"/>
              </a:rPr>
              <a:t>Left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R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600" spc="-35" dirty="0">
                <a:solidFill>
                  <a:srgbClr val="3C3C3C"/>
                </a:solidFill>
                <a:latin typeface="SimSun"/>
                <a:cs typeface="SimSun"/>
              </a:rPr>
              <a:t>ght</a:t>
            </a:r>
            <a:r>
              <a:rPr sz="1600" spc="-4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280" dirty="0">
                <a:solidFill>
                  <a:srgbClr val="3C3C3C"/>
                </a:solidFill>
                <a:latin typeface="SimSun"/>
                <a:cs typeface="SimSun"/>
              </a:rPr>
              <a:t>(</a:t>
            </a:r>
            <a:r>
              <a:rPr sz="1600" dirty="0">
                <a:solidFill>
                  <a:srgbClr val="3C3C3C"/>
                </a:solidFill>
                <a:latin typeface="SimSun"/>
                <a:cs typeface="SimSun"/>
              </a:rPr>
              <a:t>LR)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5" dirty="0">
                <a:solidFill>
                  <a:srgbClr val="3C3C3C"/>
                </a:solidFill>
                <a:latin typeface="SimSun"/>
                <a:cs typeface="SimSun"/>
              </a:rPr>
              <a:t>pr</a:t>
            </a:r>
            <a:r>
              <a:rPr sz="1600" spc="-20" dirty="0">
                <a:solidFill>
                  <a:srgbClr val="3C3C3C"/>
                </a:solidFill>
                <a:latin typeface="SimSun"/>
                <a:cs typeface="SimSun"/>
              </a:rPr>
              <a:t>o</a:t>
            </a:r>
            <a:r>
              <a:rPr sz="1600" spc="-95" dirty="0">
                <a:solidFill>
                  <a:srgbClr val="3C3C3C"/>
                </a:solidFill>
                <a:latin typeface="SimSun"/>
                <a:cs typeface="SimSun"/>
              </a:rPr>
              <a:t>bl</a:t>
            </a:r>
            <a:r>
              <a:rPr sz="1600" spc="-10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600" spc="135" dirty="0">
                <a:solidFill>
                  <a:srgbClr val="3C3C3C"/>
                </a:solidFill>
                <a:latin typeface="SimSun"/>
                <a:cs typeface="SimSun"/>
              </a:rPr>
              <a:t>m)</a:t>
            </a:r>
            <a:endParaRPr sz="1600">
              <a:latin typeface="SimSun"/>
              <a:cs typeface="SimSun"/>
            </a:endParaRPr>
          </a:p>
          <a:p>
            <a:pPr marR="1285875" algn="r">
              <a:lnSpc>
                <a:spcPts val="2110"/>
              </a:lnSpc>
              <a:spcBef>
                <a:spcPts val="650"/>
              </a:spcBef>
            </a:pPr>
            <a:r>
              <a:rPr sz="1800" spc="-5" dirty="0">
                <a:latin typeface="Arial MT"/>
                <a:cs typeface="Arial MT"/>
              </a:rPr>
              <a:t>Double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rotations</a:t>
            </a:r>
            <a:endParaRPr sz="1800">
              <a:latin typeface="Arial MT"/>
              <a:cs typeface="Arial MT"/>
            </a:endParaRPr>
          </a:p>
          <a:p>
            <a:pPr marL="680085" lvl="1" indent="-343535">
              <a:lnSpc>
                <a:spcPts val="1870"/>
              </a:lnSpc>
              <a:buClr>
                <a:srgbClr val="903062"/>
              </a:buClr>
              <a:buSzPct val="90625"/>
              <a:buAutoNum type="arabicPeriod" startAt="4"/>
              <a:tabLst>
                <a:tab pos="680085" algn="l"/>
                <a:tab pos="680720" algn="l"/>
              </a:tabLst>
            </a:pPr>
            <a:r>
              <a:rPr sz="1600" b="1" spc="-5" dirty="0">
                <a:solidFill>
                  <a:srgbClr val="3C3C3C"/>
                </a:solidFill>
                <a:latin typeface="Times New Roman"/>
                <a:cs typeface="Times New Roman"/>
              </a:rPr>
              <a:t>Right-Left</a:t>
            </a:r>
            <a:r>
              <a:rPr sz="1600" b="1" spc="29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600" b="1" spc="-85" dirty="0">
                <a:solidFill>
                  <a:srgbClr val="3C3C3C"/>
                </a:solidFill>
                <a:latin typeface="Times New Roman"/>
                <a:cs typeface="Times New Roman"/>
              </a:rPr>
              <a:t>(RL)</a:t>
            </a:r>
            <a:r>
              <a:rPr sz="1600" b="1" spc="-1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600" b="1" spc="20" dirty="0">
                <a:solidFill>
                  <a:srgbClr val="3C3C3C"/>
                </a:solidFill>
                <a:latin typeface="Times New Roman"/>
                <a:cs typeface="Times New Roman"/>
              </a:rPr>
              <a:t>rotation</a:t>
            </a:r>
            <a:r>
              <a:rPr sz="1600" b="1" spc="315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600" spc="-170" dirty="0">
                <a:solidFill>
                  <a:srgbClr val="3C3C3C"/>
                </a:solidFill>
                <a:latin typeface="SimSun"/>
                <a:cs typeface="SimSun"/>
              </a:rPr>
              <a:t>(for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Right</a:t>
            </a:r>
            <a:r>
              <a:rPr sz="1600" spc="-4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30" dirty="0">
                <a:solidFill>
                  <a:srgbClr val="3C3C3C"/>
                </a:solidFill>
                <a:latin typeface="SimSun"/>
                <a:cs typeface="SimSun"/>
              </a:rPr>
              <a:t>Left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70" dirty="0">
                <a:solidFill>
                  <a:srgbClr val="3C3C3C"/>
                </a:solidFill>
                <a:latin typeface="SimSun"/>
                <a:cs typeface="SimSun"/>
              </a:rPr>
              <a:t>(RL)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5" dirty="0">
                <a:solidFill>
                  <a:srgbClr val="3C3C3C"/>
                </a:solidFill>
                <a:latin typeface="SimSun"/>
                <a:cs typeface="SimSun"/>
              </a:rPr>
              <a:t>problem)</a:t>
            </a:r>
            <a:endParaRPr sz="1600">
              <a:latin typeface="SimSun"/>
              <a:cs typeface="SimSu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68165" y="6102197"/>
            <a:ext cx="4827270" cy="56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sz="1800" spc="-95" dirty="0">
                <a:latin typeface="Arial MT"/>
                <a:cs typeface="Arial MT"/>
              </a:rPr>
              <a:t>To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have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 </a:t>
            </a:r>
            <a:r>
              <a:rPr sz="1800" spc="-10" dirty="0">
                <a:latin typeface="Arial MT"/>
                <a:cs typeface="Arial MT"/>
              </a:rPr>
              <a:t>unbalanced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tree, </a:t>
            </a:r>
            <a:r>
              <a:rPr sz="1800" spc="-25" dirty="0">
                <a:latin typeface="Arial MT"/>
                <a:cs typeface="Arial MT"/>
              </a:rPr>
              <a:t>we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at least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need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ts val="2130"/>
              </a:lnSpc>
            </a:pPr>
            <a:r>
              <a:rPr sz="1800" spc="-5" dirty="0">
                <a:latin typeface="Arial MT"/>
                <a:cs typeface="Arial MT"/>
              </a:rPr>
              <a:t>tree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of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height </a:t>
            </a:r>
            <a:r>
              <a:rPr sz="1800" dirty="0">
                <a:latin typeface="Arial MT"/>
                <a:cs typeface="Arial MT"/>
              </a:rPr>
              <a:t>2.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-65" dirty="0">
                <a:solidFill>
                  <a:srgbClr val="FFFFFF"/>
                </a:solidFill>
              </a:rPr>
              <a:t>LEFT</a:t>
            </a:r>
            <a:r>
              <a:rPr sz="2800" spc="-105" dirty="0">
                <a:solidFill>
                  <a:srgbClr val="FFFFFF"/>
                </a:solidFill>
              </a:rPr>
              <a:t> </a:t>
            </a:r>
            <a:r>
              <a:rPr sz="2800" spc="80" dirty="0">
                <a:solidFill>
                  <a:srgbClr val="FFFFFF"/>
                </a:solidFill>
              </a:rPr>
              <a:t>ROTATION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59993" y="2088896"/>
            <a:ext cx="10774045" cy="5772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18770" marR="5080" indent="-306705">
              <a:lnSpc>
                <a:spcPct val="101099"/>
              </a:lnSpc>
              <a:spcBef>
                <a:spcPts val="75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-310" dirty="0">
                <a:solidFill>
                  <a:srgbClr val="3C3C3C"/>
                </a:solidFill>
                <a:latin typeface="SimSun"/>
                <a:cs typeface="SimSun"/>
              </a:rPr>
              <a:t>If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0" dirty="0">
                <a:solidFill>
                  <a:srgbClr val="3C3C3C"/>
                </a:solidFill>
                <a:latin typeface="SimSun"/>
                <a:cs typeface="SimSun"/>
              </a:rPr>
              <a:t>becomes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5" dirty="0">
                <a:solidFill>
                  <a:srgbClr val="3C3C3C"/>
                </a:solidFill>
                <a:latin typeface="SimSun"/>
                <a:cs typeface="SimSun"/>
              </a:rPr>
              <a:t>unbalanced,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80" dirty="0">
                <a:solidFill>
                  <a:srgbClr val="3C3C3C"/>
                </a:solidFill>
                <a:latin typeface="SimSun"/>
                <a:cs typeface="SimSun"/>
              </a:rPr>
              <a:t>when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0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FF0000"/>
                </a:solidFill>
                <a:latin typeface="SimSun"/>
                <a:cs typeface="SimSun"/>
              </a:rPr>
              <a:t>inserted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into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FF0000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40" dirty="0">
                <a:solidFill>
                  <a:srgbClr val="FF0000"/>
                </a:solidFill>
                <a:latin typeface="SimSun"/>
                <a:cs typeface="SimSun"/>
              </a:rPr>
              <a:t>right</a:t>
            </a:r>
            <a:r>
              <a:rPr sz="1800" spc="-70" dirty="0">
                <a:solidFill>
                  <a:srgbClr val="FF0000"/>
                </a:solidFill>
                <a:latin typeface="SimSun"/>
                <a:cs typeface="SimSun"/>
              </a:rPr>
              <a:t> subtree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FF0000"/>
                </a:solidFill>
                <a:latin typeface="SimSun"/>
                <a:cs typeface="SimSun"/>
              </a:rPr>
              <a:t>of</a:t>
            </a:r>
            <a:r>
              <a:rPr sz="1800" spc="-9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FF0000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40" dirty="0">
                <a:solidFill>
                  <a:srgbClr val="FF0000"/>
                </a:solidFill>
                <a:latin typeface="SimSun"/>
                <a:cs typeface="SimSun"/>
              </a:rPr>
              <a:t>right</a:t>
            </a:r>
            <a:r>
              <a:rPr sz="1800" spc="-7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95" dirty="0">
                <a:solidFill>
                  <a:srgbClr val="FF0000"/>
                </a:solidFill>
                <a:latin typeface="SimSun"/>
                <a:cs typeface="SimSun"/>
              </a:rPr>
              <a:t>subtree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, </a:t>
            </a:r>
            <a:r>
              <a:rPr sz="1800" spc="-8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5" dirty="0">
                <a:solidFill>
                  <a:srgbClr val="3C3C3C"/>
                </a:solidFill>
                <a:latin typeface="SimSun"/>
                <a:cs typeface="SimSun"/>
              </a:rPr>
              <a:t>then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495" dirty="0">
                <a:solidFill>
                  <a:srgbClr val="3C3C3C"/>
                </a:solidFill>
                <a:latin typeface="SimSun"/>
                <a:cs typeface="SimSun"/>
              </a:rPr>
              <a:t>w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35" dirty="0">
                <a:solidFill>
                  <a:srgbClr val="FF0000"/>
                </a:solidFill>
                <a:latin typeface="SimSun"/>
                <a:cs typeface="SimSun"/>
              </a:rPr>
              <a:t>p</a:t>
            </a:r>
            <a:r>
              <a:rPr sz="1800" spc="45" dirty="0">
                <a:solidFill>
                  <a:srgbClr val="FF0000"/>
                </a:solidFill>
                <a:latin typeface="SimSun"/>
                <a:cs typeface="SimSun"/>
              </a:rPr>
              <a:t>e</a:t>
            </a:r>
            <a:r>
              <a:rPr sz="1800" spc="-260" dirty="0">
                <a:solidFill>
                  <a:srgbClr val="FF0000"/>
                </a:solidFill>
                <a:latin typeface="SimSun"/>
                <a:cs typeface="SimSun"/>
              </a:rPr>
              <a:t>r</a:t>
            </a:r>
            <a:r>
              <a:rPr sz="1800" spc="-254" dirty="0">
                <a:solidFill>
                  <a:srgbClr val="FF0000"/>
                </a:solidFill>
                <a:latin typeface="SimSun"/>
                <a:cs typeface="SimSun"/>
              </a:rPr>
              <a:t>f</a:t>
            </a:r>
            <a:r>
              <a:rPr sz="1800" spc="-60" dirty="0">
                <a:solidFill>
                  <a:srgbClr val="FF0000"/>
                </a:solidFill>
                <a:latin typeface="SimSun"/>
                <a:cs typeface="SimSun"/>
              </a:rPr>
              <a:t>o</a:t>
            </a:r>
            <a:r>
              <a:rPr sz="1800" spc="-55" dirty="0">
                <a:solidFill>
                  <a:srgbClr val="FF0000"/>
                </a:solidFill>
                <a:latin typeface="SimSun"/>
                <a:cs typeface="SimSun"/>
              </a:rPr>
              <a:t>r</a:t>
            </a:r>
            <a:r>
              <a:rPr sz="1800" spc="630" dirty="0">
                <a:solidFill>
                  <a:srgbClr val="FF0000"/>
                </a:solidFill>
                <a:latin typeface="SimSun"/>
                <a:cs typeface="SimSun"/>
              </a:rPr>
              <a:t>m</a:t>
            </a:r>
            <a:r>
              <a:rPr sz="1800" spc="-12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FF0000"/>
                </a:solidFill>
                <a:latin typeface="SimSun"/>
                <a:cs typeface="SimSun"/>
              </a:rPr>
              <a:t>a</a:t>
            </a:r>
            <a:r>
              <a:rPr sz="1800" spc="-9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85" dirty="0">
                <a:solidFill>
                  <a:srgbClr val="FF0000"/>
                </a:solidFill>
                <a:latin typeface="SimSun"/>
                <a:cs typeface="SimSun"/>
              </a:rPr>
              <a:t>s</a:t>
            </a:r>
            <a:r>
              <a:rPr sz="1800" spc="-125" dirty="0">
                <a:solidFill>
                  <a:srgbClr val="FF0000"/>
                </a:solidFill>
                <a:latin typeface="SimSun"/>
                <a:cs typeface="SimSun"/>
              </a:rPr>
              <a:t>i</a:t>
            </a:r>
            <a:r>
              <a:rPr sz="1800" spc="-130" dirty="0">
                <a:solidFill>
                  <a:srgbClr val="FF0000"/>
                </a:solidFill>
                <a:latin typeface="SimSun"/>
                <a:cs typeface="SimSun"/>
              </a:rPr>
              <a:t>n</a:t>
            </a:r>
            <a:r>
              <a:rPr sz="1800" spc="-165" dirty="0">
                <a:solidFill>
                  <a:srgbClr val="FF0000"/>
                </a:solidFill>
                <a:latin typeface="SimSun"/>
                <a:cs typeface="SimSun"/>
              </a:rPr>
              <a:t>g</a:t>
            </a:r>
            <a:r>
              <a:rPr sz="1800" spc="-160" dirty="0">
                <a:solidFill>
                  <a:srgbClr val="FF0000"/>
                </a:solidFill>
                <a:latin typeface="SimSun"/>
                <a:cs typeface="SimSun"/>
              </a:rPr>
              <a:t>l</a:t>
            </a:r>
            <a:r>
              <a:rPr sz="1800" spc="-20" dirty="0">
                <a:solidFill>
                  <a:srgbClr val="FF0000"/>
                </a:solidFill>
                <a:latin typeface="SimSun"/>
                <a:cs typeface="SimSun"/>
              </a:rPr>
              <a:t>e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370" dirty="0">
                <a:solidFill>
                  <a:srgbClr val="FF0000"/>
                </a:solidFill>
                <a:latin typeface="SimSun"/>
                <a:cs typeface="SimSun"/>
              </a:rPr>
              <a:t>l</a:t>
            </a:r>
            <a:r>
              <a:rPr sz="1800" spc="-20" dirty="0">
                <a:solidFill>
                  <a:srgbClr val="FF0000"/>
                </a:solidFill>
                <a:latin typeface="SimSun"/>
                <a:cs typeface="SimSun"/>
              </a:rPr>
              <a:t>e</a:t>
            </a:r>
            <a:r>
              <a:rPr sz="1800" spc="-310" dirty="0">
                <a:solidFill>
                  <a:srgbClr val="FF0000"/>
                </a:solidFill>
                <a:latin typeface="SimSun"/>
                <a:cs typeface="SimSun"/>
              </a:rPr>
              <a:t>f</a:t>
            </a:r>
            <a:r>
              <a:rPr sz="1800" spc="-305" dirty="0">
                <a:solidFill>
                  <a:srgbClr val="FF0000"/>
                </a:solidFill>
                <a:latin typeface="SimSun"/>
                <a:cs typeface="SimSun"/>
              </a:rPr>
              <a:t>t</a:t>
            </a:r>
            <a:r>
              <a:rPr sz="1800" spc="-9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80" dirty="0">
                <a:solidFill>
                  <a:srgbClr val="FF0000"/>
                </a:solidFill>
                <a:latin typeface="SimSun"/>
                <a:cs typeface="SimSun"/>
              </a:rPr>
              <a:t>rotat</a:t>
            </a:r>
            <a:r>
              <a:rPr sz="1800" spc="-185" dirty="0">
                <a:solidFill>
                  <a:srgbClr val="FF0000"/>
                </a:solidFill>
                <a:latin typeface="SimSun"/>
                <a:cs typeface="SimSun"/>
              </a:rPr>
              <a:t>i</a:t>
            </a:r>
            <a:r>
              <a:rPr sz="1800" spc="95" dirty="0">
                <a:solidFill>
                  <a:srgbClr val="FF0000"/>
                </a:solidFill>
                <a:latin typeface="SimSun"/>
                <a:cs typeface="SimSun"/>
              </a:rPr>
              <a:t>on</a:t>
            </a:r>
            <a:r>
              <a:rPr sz="1800" spc="-7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dirty="0">
                <a:solidFill>
                  <a:srgbClr val="3C3C3C"/>
                </a:solidFill>
                <a:latin typeface="Times New Roman"/>
                <a:cs typeface="Times New Roman"/>
              </a:rPr>
              <a:t>−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39033" y="2943605"/>
            <a:ext cx="626745" cy="548640"/>
          </a:xfrm>
          <a:custGeom>
            <a:avLst/>
            <a:gdLst/>
            <a:ahLst/>
            <a:cxnLst/>
            <a:rect l="l" t="t" r="r" b="b"/>
            <a:pathLst>
              <a:path w="626745" h="548639">
                <a:moveTo>
                  <a:pt x="0" y="274320"/>
                </a:moveTo>
                <a:lnTo>
                  <a:pt x="4098" y="229821"/>
                </a:lnTo>
                <a:lnTo>
                  <a:pt x="15965" y="187610"/>
                </a:lnTo>
                <a:lnTo>
                  <a:pt x="34955" y="148250"/>
                </a:lnTo>
                <a:lnTo>
                  <a:pt x="60423" y="112306"/>
                </a:lnTo>
                <a:lnTo>
                  <a:pt x="91725" y="80343"/>
                </a:lnTo>
                <a:lnTo>
                  <a:pt x="128217" y="52925"/>
                </a:lnTo>
                <a:lnTo>
                  <a:pt x="169253" y="30617"/>
                </a:lnTo>
                <a:lnTo>
                  <a:pt x="214189" y="13984"/>
                </a:lnTo>
                <a:lnTo>
                  <a:pt x="262380" y="3590"/>
                </a:lnTo>
                <a:lnTo>
                  <a:pt x="313181" y="0"/>
                </a:lnTo>
                <a:lnTo>
                  <a:pt x="363983" y="3590"/>
                </a:lnTo>
                <a:lnTo>
                  <a:pt x="412174" y="13984"/>
                </a:lnTo>
                <a:lnTo>
                  <a:pt x="457110" y="30617"/>
                </a:lnTo>
                <a:lnTo>
                  <a:pt x="498146" y="52925"/>
                </a:lnTo>
                <a:lnTo>
                  <a:pt x="534638" y="80343"/>
                </a:lnTo>
                <a:lnTo>
                  <a:pt x="565940" y="112306"/>
                </a:lnTo>
                <a:lnTo>
                  <a:pt x="591408" y="148250"/>
                </a:lnTo>
                <a:lnTo>
                  <a:pt x="610398" y="187610"/>
                </a:lnTo>
                <a:lnTo>
                  <a:pt x="622265" y="229821"/>
                </a:lnTo>
                <a:lnTo>
                  <a:pt x="626364" y="274320"/>
                </a:lnTo>
                <a:lnTo>
                  <a:pt x="622265" y="318818"/>
                </a:lnTo>
                <a:lnTo>
                  <a:pt x="610398" y="361029"/>
                </a:lnTo>
                <a:lnTo>
                  <a:pt x="591408" y="400389"/>
                </a:lnTo>
                <a:lnTo>
                  <a:pt x="565940" y="436333"/>
                </a:lnTo>
                <a:lnTo>
                  <a:pt x="534638" y="468296"/>
                </a:lnTo>
                <a:lnTo>
                  <a:pt x="498146" y="495714"/>
                </a:lnTo>
                <a:lnTo>
                  <a:pt x="457110" y="518022"/>
                </a:lnTo>
                <a:lnTo>
                  <a:pt x="412174" y="534655"/>
                </a:lnTo>
                <a:lnTo>
                  <a:pt x="363983" y="545049"/>
                </a:lnTo>
                <a:lnTo>
                  <a:pt x="313181" y="548640"/>
                </a:lnTo>
                <a:lnTo>
                  <a:pt x="262380" y="545049"/>
                </a:lnTo>
                <a:lnTo>
                  <a:pt x="214189" y="534655"/>
                </a:lnTo>
                <a:lnTo>
                  <a:pt x="169253" y="518022"/>
                </a:lnTo>
                <a:lnTo>
                  <a:pt x="128217" y="495714"/>
                </a:lnTo>
                <a:lnTo>
                  <a:pt x="91725" y="468296"/>
                </a:lnTo>
                <a:lnTo>
                  <a:pt x="60423" y="436333"/>
                </a:lnTo>
                <a:lnTo>
                  <a:pt x="34955" y="400389"/>
                </a:lnTo>
                <a:lnTo>
                  <a:pt x="15965" y="361029"/>
                </a:lnTo>
                <a:lnTo>
                  <a:pt x="4098" y="318818"/>
                </a:lnTo>
                <a:lnTo>
                  <a:pt x="0" y="274320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23945" y="3054858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23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48050" y="3647694"/>
            <a:ext cx="626745" cy="548640"/>
          </a:xfrm>
          <a:custGeom>
            <a:avLst/>
            <a:gdLst/>
            <a:ahLst/>
            <a:cxnLst/>
            <a:rect l="l" t="t" r="r" b="b"/>
            <a:pathLst>
              <a:path w="626745" h="548639">
                <a:moveTo>
                  <a:pt x="0" y="274319"/>
                </a:moveTo>
                <a:lnTo>
                  <a:pt x="4098" y="229821"/>
                </a:lnTo>
                <a:lnTo>
                  <a:pt x="15965" y="187610"/>
                </a:lnTo>
                <a:lnTo>
                  <a:pt x="34955" y="148250"/>
                </a:lnTo>
                <a:lnTo>
                  <a:pt x="60423" y="112306"/>
                </a:lnTo>
                <a:lnTo>
                  <a:pt x="91725" y="80343"/>
                </a:lnTo>
                <a:lnTo>
                  <a:pt x="128217" y="52925"/>
                </a:lnTo>
                <a:lnTo>
                  <a:pt x="169253" y="30617"/>
                </a:lnTo>
                <a:lnTo>
                  <a:pt x="214189" y="13984"/>
                </a:lnTo>
                <a:lnTo>
                  <a:pt x="262380" y="3590"/>
                </a:lnTo>
                <a:lnTo>
                  <a:pt x="313182" y="0"/>
                </a:lnTo>
                <a:lnTo>
                  <a:pt x="363983" y="3590"/>
                </a:lnTo>
                <a:lnTo>
                  <a:pt x="412174" y="13984"/>
                </a:lnTo>
                <a:lnTo>
                  <a:pt x="457110" y="30617"/>
                </a:lnTo>
                <a:lnTo>
                  <a:pt x="498146" y="52925"/>
                </a:lnTo>
                <a:lnTo>
                  <a:pt x="534638" y="80343"/>
                </a:lnTo>
                <a:lnTo>
                  <a:pt x="565940" y="112306"/>
                </a:lnTo>
                <a:lnTo>
                  <a:pt x="591408" y="148250"/>
                </a:lnTo>
                <a:lnTo>
                  <a:pt x="610398" y="187610"/>
                </a:lnTo>
                <a:lnTo>
                  <a:pt x="622265" y="229821"/>
                </a:lnTo>
                <a:lnTo>
                  <a:pt x="626363" y="274319"/>
                </a:lnTo>
                <a:lnTo>
                  <a:pt x="622265" y="318818"/>
                </a:lnTo>
                <a:lnTo>
                  <a:pt x="610398" y="361029"/>
                </a:lnTo>
                <a:lnTo>
                  <a:pt x="591408" y="400389"/>
                </a:lnTo>
                <a:lnTo>
                  <a:pt x="565940" y="436333"/>
                </a:lnTo>
                <a:lnTo>
                  <a:pt x="534638" y="468296"/>
                </a:lnTo>
                <a:lnTo>
                  <a:pt x="498146" y="495714"/>
                </a:lnTo>
                <a:lnTo>
                  <a:pt x="457110" y="518022"/>
                </a:lnTo>
                <a:lnTo>
                  <a:pt x="412174" y="534655"/>
                </a:lnTo>
                <a:lnTo>
                  <a:pt x="363983" y="545049"/>
                </a:lnTo>
                <a:lnTo>
                  <a:pt x="313182" y="548639"/>
                </a:lnTo>
                <a:lnTo>
                  <a:pt x="262380" y="545049"/>
                </a:lnTo>
                <a:lnTo>
                  <a:pt x="214189" y="534655"/>
                </a:lnTo>
                <a:lnTo>
                  <a:pt x="169253" y="518022"/>
                </a:lnTo>
                <a:lnTo>
                  <a:pt x="128217" y="495714"/>
                </a:lnTo>
                <a:lnTo>
                  <a:pt x="91725" y="468296"/>
                </a:lnTo>
                <a:lnTo>
                  <a:pt x="60423" y="436333"/>
                </a:lnTo>
                <a:lnTo>
                  <a:pt x="34955" y="400389"/>
                </a:lnTo>
                <a:lnTo>
                  <a:pt x="15965" y="361029"/>
                </a:lnTo>
                <a:lnTo>
                  <a:pt x="4098" y="318818"/>
                </a:lnTo>
                <a:lnTo>
                  <a:pt x="0" y="274319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33342" y="3757929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34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52494" y="4370070"/>
            <a:ext cx="628015" cy="548640"/>
          </a:xfrm>
          <a:custGeom>
            <a:avLst/>
            <a:gdLst/>
            <a:ahLst/>
            <a:cxnLst/>
            <a:rect l="l" t="t" r="r" b="b"/>
            <a:pathLst>
              <a:path w="628014" h="548639">
                <a:moveTo>
                  <a:pt x="0" y="274319"/>
                </a:moveTo>
                <a:lnTo>
                  <a:pt x="4109" y="229821"/>
                </a:lnTo>
                <a:lnTo>
                  <a:pt x="16008" y="187610"/>
                </a:lnTo>
                <a:lnTo>
                  <a:pt x="35047" y="148250"/>
                </a:lnTo>
                <a:lnTo>
                  <a:pt x="60582" y="112306"/>
                </a:lnTo>
                <a:lnTo>
                  <a:pt x="91963" y="80343"/>
                </a:lnTo>
                <a:lnTo>
                  <a:pt x="128546" y="52925"/>
                </a:lnTo>
                <a:lnTo>
                  <a:pt x="169682" y="30617"/>
                </a:lnTo>
                <a:lnTo>
                  <a:pt x="214725" y="13984"/>
                </a:lnTo>
                <a:lnTo>
                  <a:pt x="263028" y="3590"/>
                </a:lnTo>
                <a:lnTo>
                  <a:pt x="313943" y="0"/>
                </a:lnTo>
                <a:lnTo>
                  <a:pt x="364859" y="3590"/>
                </a:lnTo>
                <a:lnTo>
                  <a:pt x="413162" y="13984"/>
                </a:lnTo>
                <a:lnTo>
                  <a:pt x="458205" y="30617"/>
                </a:lnTo>
                <a:lnTo>
                  <a:pt x="499341" y="52925"/>
                </a:lnTo>
                <a:lnTo>
                  <a:pt x="535924" y="80343"/>
                </a:lnTo>
                <a:lnTo>
                  <a:pt x="567305" y="112306"/>
                </a:lnTo>
                <a:lnTo>
                  <a:pt x="592840" y="148250"/>
                </a:lnTo>
                <a:lnTo>
                  <a:pt x="611879" y="187610"/>
                </a:lnTo>
                <a:lnTo>
                  <a:pt x="623778" y="229821"/>
                </a:lnTo>
                <a:lnTo>
                  <a:pt x="627888" y="274319"/>
                </a:lnTo>
                <a:lnTo>
                  <a:pt x="623778" y="318818"/>
                </a:lnTo>
                <a:lnTo>
                  <a:pt x="611879" y="361029"/>
                </a:lnTo>
                <a:lnTo>
                  <a:pt x="592840" y="400389"/>
                </a:lnTo>
                <a:lnTo>
                  <a:pt x="567305" y="436333"/>
                </a:lnTo>
                <a:lnTo>
                  <a:pt x="535924" y="468296"/>
                </a:lnTo>
                <a:lnTo>
                  <a:pt x="499341" y="495714"/>
                </a:lnTo>
                <a:lnTo>
                  <a:pt x="458205" y="518022"/>
                </a:lnTo>
                <a:lnTo>
                  <a:pt x="413162" y="534655"/>
                </a:lnTo>
                <a:lnTo>
                  <a:pt x="364859" y="545049"/>
                </a:lnTo>
                <a:lnTo>
                  <a:pt x="313943" y="548639"/>
                </a:lnTo>
                <a:lnTo>
                  <a:pt x="263028" y="545049"/>
                </a:lnTo>
                <a:lnTo>
                  <a:pt x="214725" y="534655"/>
                </a:lnTo>
                <a:lnTo>
                  <a:pt x="169682" y="518022"/>
                </a:lnTo>
                <a:lnTo>
                  <a:pt x="128546" y="495714"/>
                </a:lnTo>
                <a:lnTo>
                  <a:pt x="91963" y="468296"/>
                </a:lnTo>
                <a:lnTo>
                  <a:pt x="60582" y="436333"/>
                </a:lnTo>
                <a:lnTo>
                  <a:pt x="35047" y="400389"/>
                </a:lnTo>
                <a:lnTo>
                  <a:pt x="16008" y="361029"/>
                </a:lnTo>
                <a:lnTo>
                  <a:pt x="4109" y="318818"/>
                </a:lnTo>
                <a:lnTo>
                  <a:pt x="0" y="274319"/>
                </a:lnTo>
                <a:close/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138676" y="4481321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56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473703" y="3417315"/>
            <a:ext cx="679450" cy="956944"/>
            <a:chOff x="3473703" y="3417315"/>
            <a:chExt cx="679450" cy="956944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3703" y="3417315"/>
              <a:ext cx="196215" cy="24180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984116" y="4119752"/>
              <a:ext cx="168910" cy="254635"/>
            </a:xfrm>
            <a:custGeom>
              <a:avLst/>
              <a:gdLst/>
              <a:ahLst/>
              <a:cxnLst/>
              <a:rect l="l" t="t" r="r" b="b"/>
              <a:pathLst>
                <a:path w="168910" h="254635">
                  <a:moveTo>
                    <a:pt x="121573" y="193835"/>
                  </a:moveTo>
                  <a:lnTo>
                    <a:pt x="94996" y="211201"/>
                  </a:lnTo>
                  <a:lnTo>
                    <a:pt x="168529" y="254127"/>
                  </a:lnTo>
                  <a:lnTo>
                    <a:pt x="163213" y="208153"/>
                  </a:lnTo>
                  <a:lnTo>
                    <a:pt x="134366" y="208153"/>
                  </a:lnTo>
                  <a:lnTo>
                    <a:pt x="130429" y="207391"/>
                  </a:lnTo>
                  <a:lnTo>
                    <a:pt x="121573" y="193835"/>
                  </a:lnTo>
                  <a:close/>
                </a:path>
                <a:path w="168910" h="254635">
                  <a:moveTo>
                    <a:pt x="132162" y="186916"/>
                  </a:moveTo>
                  <a:lnTo>
                    <a:pt x="121573" y="193835"/>
                  </a:lnTo>
                  <a:lnTo>
                    <a:pt x="130429" y="207391"/>
                  </a:lnTo>
                  <a:lnTo>
                    <a:pt x="134366" y="208153"/>
                  </a:lnTo>
                  <a:lnTo>
                    <a:pt x="140208" y="204343"/>
                  </a:lnTo>
                  <a:lnTo>
                    <a:pt x="141097" y="200406"/>
                  </a:lnTo>
                  <a:lnTo>
                    <a:pt x="139065" y="197485"/>
                  </a:lnTo>
                  <a:lnTo>
                    <a:pt x="132162" y="186916"/>
                  </a:lnTo>
                  <a:close/>
                </a:path>
                <a:path w="168910" h="254635">
                  <a:moveTo>
                    <a:pt x="158750" y="169545"/>
                  </a:moveTo>
                  <a:lnTo>
                    <a:pt x="132162" y="186916"/>
                  </a:lnTo>
                  <a:lnTo>
                    <a:pt x="139065" y="197485"/>
                  </a:lnTo>
                  <a:lnTo>
                    <a:pt x="141097" y="200406"/>
                  </a:lnTo>
                  <a:lnTo>
                    <a:pt x="140208" y="204343"/>
                  </a:lnTo>
                  <a:lnTo>
                    <a:pt x="134366" y="208153"/>
                  </a:lnTo>
                  <a:lnTo>
                    <a:pt x="163213" y="208153"/>
                  </a:lnTo>
                  <a:lnTo>
                    <a:pt x="158750" y="169545"/>
                  </a:lnTo>
                  <a:close/>
                </a:path>
                <a:path w="168910" h="254635">
                  <a:moveTo>
                    <a:pt x="6731" y="0"/>
                  </a:moveTo>
                  <a:lnTo>
                    <a:pt x="888" y="3810"/>
                  </a:lnTo>
                  <a:lnTo>
                    <a:pt x="0" y="7747"/>
                  </a:lnTo>
                  <a:lnTo>
                    <a:pt x="121573" y="193835"/>
                  </a:lnTo>
                  <a:lnTo>
                    <a:pt x="132162" y="186916"/>
                  </a:lnTo>
                  <a:lnTo>
                    <a:pt x="10668" y="889"/>
                  </a:lnTo>
                  <a:lnTo>
                    <a:pt x="6731" y="0"/>
                  </a:lnTo>
                  <a:close/>
                </a:path>
              </a:pathLst>
            </a:custGeom>
            <a:solidFill>
              <a:srgbClr val="4512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258061" y="2995422"/>
            <a:ext cx="626745" cy="548640"/>
          </a:xfrm>
          <a:custGeom>
            <a:avLst/>
            <a:gdLst/>
            <a:ahLst/>
            <a:cxnLst/>
            <a:rect l="l" t="t" r="r" b="b"/>
            <a:pathLst>
              <a:path w="626744" h="548639">
                <a:moveTo>
                  <a:pt x="0" y="274319"/>
                </a:moveTo>
                <a:lnTo>
                  <a:pt x="4098" y="229821"/>
                </a:lnTo>
                <a:lnTo>
                  <a:pt x="15965" y="187610"/>
                </a:lnTo>
                <a:lnTo>
                  <a:pt x="34955" y="148250"/>
                </a:lnTo>
                <a:lnTo>
                  <a:pt x="60423" y="112306"/>
                </a:lnTo>
                <a:lnTo>
                  <a:pt x="91725" y="80343"/>
                </a:lnTo>
                <a:lnTo>
                  <a:pt x="128217" y="52925"/>
                </a:lnTo>
                <a:lnTo>
                  <a:pt x="169253" y="30617"/>
                </a:lnTo>
                <a:lnTo>
                  <a:pt x="214189" y="13984"/>
                </a:lnTo>
                <a:lnTo>
                  <a:pt x="262380" y="3590"/>
                </a:lnTo>
                <a:lnTo>
                  <a:pt x="313181" y="0"/>
                </a:lnTo>
                <a:lnTo>
                  <a:pt x="363983" y="3590"/>
                </a:lnTo>
                <a:lnTo>
                  <a:pt x="412174" y="13984"/>
                </a:lnTo>
                <a:lnTo>
                  <a:pt x="457110" y="30617"/>
                </a:lnTo>
                <a:lnTo>
                  <a:pt x="498146" y="52925"/>
                </a:lnTo>
                <a:lnTo>
                  <a:pt x="534638" y="80343"/>
                </a:lnTo>
                <a:lnTo>
                  <a:pt x="565940" y="112306"/>
                </a:lnTo>
                <a:lnTo>
                  <a:pt x="591408" y="148250"/>
                </a:lnTo>
                <a:lnTo>
                  <a:pt x="610398" y="187610"/>
                </a:lnTo>
                <a:lnTo>
                  <a:pt x="622265" y="229821"/>
                </a:lnTo>
                <a:lnTo>
                  <a:pt x="626363" y="274319"/>
                </a:lnTo>
                <a:lnTo>
                  <a:pt x="622265" y="318818"/>
                </a:lnTo>
                <a:lnTo>
                  <a:pt x="610398" y="361029"/>
                </a:lnTo>
                <a:lnTo>
                  <a:pt x="591408" y="400389"/>
                </a:lnTo>
                <a:lnTo>
                  <a:pt x="565940" y="436333"/>
                </a:lnTo>
                <a:lnTo>
                  <a:pt x="534638" y="468296"/>
                </a:lnTo>
                <a:lnTo>
                  <a:pt x="498146" y="495714"/>
                </a:lnTo>
                <a:lnTo>
                  <a:pt x="457110" y="518022"/>
                </a:lnTo>
                <a:lnTo>
                  <a:pt x="412174" y="534655"/>
                </a:lnTo>
                <a:lnTo>
                  <a:pt x="363983" y="545049"/>
                </a:lnTo>
                <a:lnTo>
                  <a:pt x="313181" y="548639"/>
                </a:lnTo>
                <a:lnTo>
                  <a:pt x="262380" y="545049"/>
                </a:lnTo>
                <a:lnTo>
                  <a:pt x="214189" y="534655"/>
                </a:lnTo>
                <a:lnTo>
                  <a:pt x="169253" y="518022"/>
                </a:lnTo>
                <a:lnTo>
                  <a:pt x="128217" y="495714"/>
                </a:lnTo>
                <a:lnTo>
                  <a:pt x="91725" y="468296"/>
                </a:lnTo>
                <a:lnTo>
                  <a:pt x="60423" y="436333"/>
                </a:lnTo>
                <a:lnTo>
                  <a:pt x="34955" y="400389"/>
                </a:lnTo>
                <a:lnTo>
                  <a:pt x="15965" y="361029"/>
                </a:lnTo>
                <a:lnTo>
                  <a:pt x="4098" y="318818"/>
                </a:lnTo>
                <a:lnTo>
                  <a:pt x="0" y="274319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43355" y="3105658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23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67077" y="3697985"/>
            <a:ext cx="628015" cy="548640"/>
          </a:xfrm>
          <a:custGeom>
            <a:avLst/>
            <a:gdLst/>
            <a:ahLst/>
            <a:cxnLst/>
            <a:rect l="l" t="t" r="r" b="b"/>
            <a:pathLst>
              <a:path w="628014" h="548639">
                <a:moveTo>
                  <a:pt x="0" y="274319"/>
                </a:moveTo>
                <a:lnTo>
                  <a:pt x="4109" y="229821"/>
                </a:lnTo>
                <a:lnTo>
                  <a:pt x="16008" y="187610"/>
                </a:lnTo>
                <a:lnTo>
                  <a:pt x="35047" y="148250"/>
                </a:lnTo>
                <a:lnTo>
                  <a:pt x="60582" y="112306"/>
                </a:lnTo>
                <a:lnTo>
                  <a:pt x="91963" y="80343"/>
                </a:lnTo>
                <a:lnTo>
                  <a:pt x="128546" y="52925"/>
                </a:lnTo>
                <a:lnTo>
                  <a:pt x="169682" y="30617"/>
                </a:lnTo>
                <a:lnTo>
                  <a:pt x="214725" y="13984"/>
                </a:lnTo>
                <a:lnTo>
                  <a:pt x="263028" y="3590"/>
                </a:lnTo>
                <a:lnTo>
                  <a:pt x="313944" y="0"/>
                </a:lnTo>
                <a:lnTo>
                  <a:pt x="364859" y="3590"/>
                </a:lnTo>
                <a:lnTo>
                  <a:pt x="413162" y="13984"/>
                </a:lnTo>
                <a:lnTo>
                  <a:pt x="458205" y="30617"/>
                </a:lnTo>
                <a:lnTo>
                  <a:pt x="499341" y="52925"/>
                </a:lnTo>
                <a:lnTo>
                  <a:pt x="535924" y="80343"/>
                </a:lnTo>
                <a:lnTo>
                  <a:pt x="567305" y="112306"/>
                </a:lnTo>
                <a:lnTo>
                  <a:pt x="592840" y="148250"/>
                </a:lnTo>
                <a:lnTo>
                  <a:pt x="611879" y="187610"/>
                </a:lnTo>
                <a:lnTo>
                  <a:pt x="623778" y="229821"/>
                </a:lnTo>
                <a:lnTo>
                  <a:pt x="627888" y="274319"/>
                </a:lnTo>
                <a:lnTo>
                  <a:pt x="623778" y="318818"/>
                </a:lnTo>
                <a:lnTo>
                  <a:pt x="611879" y="361029"/>
                </a:lnTo>
                <a:lnTo>
                  <a:pt x="592840" y="400389"/>
                </a:lnTo>
                <a:lnTo>
                  <a:pt x="567305" y="436333"/>
                </a:lnTo>
                <a:lnTo>
                  <a:pt x="535924" y="468296"/>
                </a:lnTo>
                <a:lnTo>
                  <a:pt x="499341" y="495714"/>
                </a:lnTo>
                <a:lnTo>
                  <a:pt x="458205" y="518022"/>
                </a:lnTo>
                <a:lnTo>
                  <a:pt x="413162" y="534655"/>
                </a:lnTo>
                <a:lnTo>
                  <a:pt x="364859" y="545049"/>
                </a:lnTo>
                <a:lnTo>
                  <a:pt x="313944" y="548639"/>
                </a:lnTo>
                <a:lnTo>
                  <a:pt x="263028" y="545049"/>
                </a:lnTo>
                <a:lnTo>
                  <a:pt x="214725" y="534655"/>
                </a:lnTo>
                <a:lnTo>
                  <a:pt x="169682" y="518022"/>
                </a:lnTo>
                <a:lnTo>
                  <a:pt x="128546" y="495714"/>
                </a:lnTo>
                <a:lnTo>
                  <a:pt x="91963" y="468296"/>
                </a:lnTo>
                <a:lnTo>
                  <a:pt x="60582" y="436333"/>
                </a:lnTo>
                <a:lnTo>
                  <a:pt x="35047" y="400389"/>
                </a:lnTo>
                <a:lnTo>
                  <a:pt x="16008" y="361029"/>
                </a:lnTo>
                <a:lnTo>
                  <a:pt x="4109" y="318818"/>
                </a:lnTo>
                <a:lnTo>
                  <a:pt x="0" y="274319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953005" y="3808298"/>
            <a:ext cx="2540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Trebuchet MS"/>
                <a:cs typeface="Trebuchet MS"/>
              </a:rPr>
              <a:t>34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4255" y="3467608"/>
            <a:ext cx="196214" cy="241807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220520" y="4915915"/>
            <a:ext cx="11499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SimSun"/>
                <a:cs typeface="SimSun"/>
              </a:rPr>
              <a:t>Balanced</a:t>
            </a:r>
            <a:r>
              <a:rPr sz="1400" spc="-170" dirty="0">
                <a:latin typeface="SimSun"/>
                <a:cs typeface="SimSun"/>
              </a:rPr>
              <a:t> </a:t>
            </a:r>
            <a:r>
              <a:rPr sz="1400" spc="175" dirty="0">
                <a:latin typeface="SimSun"/>
                <a:cs typeface="SimSun"/>
              </a:rPr>
              <a:t>AVL</a:t>
            </a:r>
            <a:endParaRPr sz="1400">
              <a:latin typeface="SimSun"/>
              <a:cs typeface="SimSu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86304" y="5068316"/>
            <a:ext cx="3049270" cy="881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2740" indent="914400">
              <a:lnSpc>
                <a:spcPct val="100000"/>
              </a:lnSpc>
              <a:spcBef>
                <a:spcPts val="100"/>
              </a:spcBef>
            </a:pPr>
            <a:r>
              <a:rPr sz="1400" u="sng" spc="35" dirty="0">
                <a:uFill>
                  <a:solidFill>
                    <a:srgbClr val="000000"/>
                  </a:solidFill>
                </a:uFill>
                <a:latin typeface="SimSun"/>
                <a:cs typeface="SimSun"/>
              </a:rPr>
              <a:t>Unbalanced</a:t>
            </a:r>
            <a:r>
              <a:rPr sz="1400" u="sng" spc="125" dirty="0">
                <a:uFill>
                  <a:solidFill>
                    <a:srgbClr val="000000"/>
                  </a:solidFill>
                </a:uFill>
                <a:latin typeface="SimSun"/>
                <a:cs typeface="SimSun"/>
              </a:rPr>
              <a:t> </a:t>
            </a:r>
            <a:r>
              <a:rPr sz="1400" u="sng" spc="175" dirty="0">
                <a:uFill>
                  <a:solidFill>
                    <a:srgbClr val="000000"/>
                  </a:solidFill>
                </a:uFill>
                <a:latin typeface="SimSun"/>
                <a:cs typeface="SimSun"/>
              </a:rPr>
              <a:t>AVL </a:t>
            </a:r>
            <a:r>
              <a:rPr sz="1400" spc="180" dirty="0">
                <a:latin typeface="SimSun"/>
                <a:cs typeface="SimSun"/>
              </a:rPr>
              <a:t> </a:t>
            </a:r>
            <a:r>
              <a:rPr sz="1400" spc="110" dirty="0">
                <a:latin typeface="SimSun"/>
                <a:cs typeface="SimSun"/>
              </a:rPr>
              <a:t>Node</a:t>
            </a:r>
            <a:r>
              <a:rPr sz="1400" spc="-90" dirty="0">
                <a:latin typeface="SimSun"/>
                <a:cs typeface="SimSun"/>
              </a:rPr>
              <a:t> </a:t>
            </a:r>
            <a:r>
              <a:rPr sz="1400" spc="55" dirty="0">
                <a:latin typeface="SimSun"/>
                <a:cs typeface="SimSun"/>
              </a:rPr>
              <a:t>23</a:t>
            </a:r>
            <a:r>
              <a:rPr sz="1400" spc="-105" dirty="0">
                <a:latin typeface="SimSun"/>
                <a:cs typeface="SimSun"/>
              </a:rPr>
              <a:t> </a:t>
            </a:r>
            <a:r>
              <a:rPr sz="1400" spc="-15" dirty="0">
                <a:latin typeface="SimSun"/>
                <a:cs typeface="SimSun"/>
              </a:rPr>
              <a:t>has</a:t>
            </a:r>
            <a:r>
              <a:rPr sz="1400" spc="-95" dirty="0">
                <a:latin typeface="SimSun"/>
                <a:cs typeface="SimSun"/>
              </a:rPr>
              <a:t> </a:t>
            </a:r>
            <a:r>
              <a:rPr sz="1400" spc="90" dirty="0">
                <a:latin typeface="SimSun"/>
                <a:cs typeface="SimSun"/>
              </a:rPr>
              <a:t>become</a:t>
            </a:r>
            <a:r>
              <a:rPr sz="1400" spc="-100" dirty="0">
                <a:latin typeface="SimSun"/>
                <a:cs typeface="SimSun"/>
              </a:rPr>
              <a:t> </a:t>
            </a:r>
            <a:r>
              <a:rPr sz="1400" spc="10" dirty="0">
                <a:latin typeface="SimSun"/>
                <a:cs typeface="SimSun"/>
              </a:rPr>
              <a:t>unbalanced</a:t>
            </a:r>
            <a:endParaRPr sz="1400">
              <a:latin typeface="SimSun"/>
              <a:cs typeface="SimSun"/>
            </a:endParaRPr>
          </a:p>
          <a:p>
            <a:pPr marL="12700" marR="5080">
              <a:lnSpc>
                <a:spcPts val="1689"/>
              </a:lnSpc>
              <a:spcBef>
                <a:spcPts val="50"/>
              </a:spcBef>
            </a:pPr>
            <a:r>
              <a:rPr sz="1400" spc="10" dirty="0">
                <a:latin typeface="SimSun"/>
                <a:cs typeface="SimSun"/>
              </a:rPr>
              <a:t>a</a:t>
            </a:r>
            <a:r>
              <a:rPr sz="1400" spc="-145" dirty="0">
                <a:latin typeface="SimSun"/>
                <a:cs typeface="SimSun"/>
              </a:rPr>
              <a:t>s</a:t>
            </a:r>
            <a:r>
              <a:rPr sz="1400" spc="-85" dirty="0">
                <a:latin typeface="SimSun"/>
                <a:cs typeface="SimSun"/>
              </a:rPr>
              <a:t> </a:t>
            </a:r>
            <a:r>
              <a:rPr sz="1400" spc="50" dirty="0">
                <a:latin typeface="SimSun"/>
                <a:cs typeface="SimSun"/>
              </a:rPr>
              <a:t>5</a:t>
            </a:r>
            <a:r>
              <a:rPr sz="1400" spc="55" dirty="0">
                <a:latin typeface="SimSun"/>
                <a:cs typeface="SimSun"/>
              </a:rPr>
              <a:t>6</a:t>
            </a:r>
            <a:r>
              <a:rPr sz="1400" spc="-95" dirty="0">
                <a:latin typeface="SimSun"/>
                <a:cs typeface="SimSun"/>
              </a:rPr>
              <a:t> </a:t>
            </a:r>
            <a:r>
              <a:rPr sz="1400" spc="-285" dirty="0">
                <a:latin typeface="SimSun"/>
                <a:cs typeface="SimSun"/>
              </a:rPr>
              <a:t>i</a:t>
            </a:r>
            <a:r>
              <a:rPr sz="1400" spc="-145" dirty="0">
                <a:latin typeface="SimSun"/>
                <a:cs typeface="SimSun"/>
              </a:rPr>
              <a:t>s</a:t>
            </a:r>
            <a:r>
              <a:rPr sz="1400" spc="-65" dirty="0">
                <a:latin typeface="SimSun"/>
                <a:cs typeface="SimSun"/>
              </a:rPr>
              <a:t> </a:t>
            </a:r>
            <a:r>
              <a:rPr sz="1400" spc="-95" dirty="0">
                <a:latin typeface="SimSun"/>
                <a:cs typeface="SimSun"/>
              </a:rPr>
              <a:t>i</a:t>
            </a:r>
            <a:r>
              <a:rPr sz="1400" spc="-100" dirty="0">
                <a:latin typeface="SimSun"/>
                <a:cs typeface="SimSun"/>
              </a:rPr>
              <a:t>n</a:t>
            </a:r>
            <a:r>
              <a:rPr sz="1400" spc="-145" dirty="0">
                <a:latin typeface="SimSun"/>
                <a:cs typeface="SimSun"/>
              </a:rPr>
              <a:t>s</a:t>
            </a:r>
            <a:r>
              <a:rPr sz="1400" spc="-70" dirty="0">
                <a:latin typeface="SimSun"/>
                <a:cs typeface="SimSun"/>
              </a:rPr>
              <a:t>erte</a:t>
            </a:r>
            <a:r>
              <a:rPr sz="1400" spc="-65" dirty="0">
                <a:latin typeface="SimSun"/>
                <a:cs typeface="SimSun"/>
              </a:rPr>
              <a:t>d</a:t>
            </a:r>
            <a:r>
              <a:rPr sz="1400" spc="-95" dirty="0">
                <a:latin typeface="SimSun"/>
                <a:cs typeface="SimSun"/>
              </a:rPr>
              <a:t> </a:t>
            </a:r>
            <a:r>
              <a:rPr sz="1400" spc="-285" dirty="0">
                <a:latin typeface="SimSun"/>
                <a:cs typeface="SimSun"/>
              </a:rPr>
              <a:t>i</a:t>
            </a:r>
            <a:r>
              <a:rPr sz="1400" spc="95" dirty="0">
                <a:latin typeface="SimSun"/>
                <a:cs typeface="SimSun"/>
              </a:rPr>
              <a:t>n</a:t>
            </a:r>
            <a:r>
              <a:rPr sz="1400" spc="-70" dirty="0">
                <a:latin typeface="SimSun"/>
                <a:cs typeface="SimSun"/>
              </a:rPr>
              <a:t> </a:t>
            </a:r>
            <a:r>
              <a:rPr sz="1400" spc="-45" dirty="0">
                <a:latin typeface="SimSun"/>
                <a:cs typeface="SimSun"/>
              </a:rPr>
              <a:t>the</a:t>
            </a:r>
            <a:r>
              <a:rPr sz="1400" spc="-95" dirty="0">
                <a:latin typeface="SimSun"/>
                <a:cs typeface="SimSun"/>
              </a:rPr>
              <a:t> </a:t>
            </a:r>
            <a:r>
              <a:rPr sz="1400" spc="-135" dirty="0">
                <a:latin typeface="SimSun"/>
                <a:cs typeface="SimSun"/>
              </a:rPr>
              <a:t>ri</a:t>
            </a:r>
            <a:r>
              <a:rPr sz="1400" spc="-140" dirty="0">
                <a:latin typeface="SimSun"/>
                <a:cs typeface="SimSun"/>
              </a:rPr>
              <a:t>g</a:t>
            </a:r>
            <a:r>
              <a:rPr sz="1400" spc="-65" dirty="0">
                <a:latin typeface="SimSun"/>
                <a:cs typeface="SimSun"/>
              </a:rPr>
              <a:t>h</a:t>
            </a:r>
            <a:r>
              <a:rPr sz="1400" spc="-60" dirty="0">
                <a:latin typeface="SimSun"/>
                <a:cs typeface="SimSun"/>
              </a:rPr>
              <a:t>t</a:t>
            </a:r>
            <a:r>
              <a:rPr sz="1400" spc="-80" dirty="0">
                <a:latin typeface="SimSun"/>
                <a:cs typeface="SimSun"/>
              </a:rPr>
              <a:t> </a:t>
            </a:r>
            <a:r>
              <a:rPr sz="1400" spc="-145" dirty="0">
                <a:latin typeface="SimSun"/>
                <a:cs typeface="SimSun"/>
              </a:rPr>
              <a:t>s</a:t>
            </a:r>
            <a:r>
              <a:rPr sz="1400" spc="95" dirty="0">
                <a:latin typeface="SimSun"/>
                <a:cs typeface="SimSun"/>
              </a:rPr>
              <a:t>u</a:t>
            </a:r>
            <a:r>
              <a:rPr sz="1400" spc="-105" dirty="0">
                <a:latin typeface="SimSun"/>
                <a:cs typeface="SimSun"/>
              </a:rPr>
              <a:t>bt</a:t>
            </a:r>
            <a:r>
              <a:rPr sz="1400" spc="-95" dirty="0">
                <a:latin typeface="SimSun"/>
                <a:cs typeface="SimSun"/>
              </a:rPr>
              <a:t>r</a:t>
            </a:r>
            <a:r>
              <a:rPr sz="1400" spc="-20" dirty="0">
                <a:latin typeface="SimSun"/>
                <a:cs typeface="SimSun"/>
              </a:rPr>
              <a:t>ee  </a:t>
            </a:r>
            <a:r>
              <a:rPr sz="1400" spc="60" dirty="0">
                <a:latin typeface="SimSun"/>
                <a:cs typeface="SimSun"/>
              </a:rPr>
              <a:t>o</a:t>
            </a:r>
            <a:r>
              <a:rPr sz="1400" spc="-245" dirty="0">
                <a:latin typeface="SimSun"/>
                <a:cs typeface="SimSun"/>
              </a:rPr>
              <a:t>f</a:t>
            </a:r>
            <a:r>
              <a:rPr sz="1400" spc="-80" dirty="0">
                <a:latin typeface="SimSun"/>
                <a:cs typeface="SimSun"/>
              </a:rPr>
              <a:t> </a:t>
            </a:r>
            <a:r>
              <a:rPr sz="1400" spc="50" dirty="0">
                <a:latin typeface="SimSun"/>
                <a:cs typeface="SimSun"/>
              </a:rPr>
              <a:t>23</a:t>
            </a:r>
            <a:r>
              <a:rPr sz="1400" spc="-290" dirty="0">
                <a:latin typeface="SimSun"/>
                <a:cs typeface="SimSun"/>
              </a:rPr>
              <a:t>'s</a:t>
            </a:r>
            <a:r>
              <a:rPr sz="1400" spc="-85" dirty="0">
                <a:latin typeface="SimSun"/>
                <a:cs typeface="SimSun"/>
              </a:rPr>
              <a:t> </a:t>
            </a:r>
            <a:r>
              <a:rPr sz="1400" spc="-135" dirty="0">
                <a:latin typeface="SimSun"/>
                <a:cs typeface="SimSun"/>
              </a:rPr>
              <a:t>ri</a:t>
            </a:r>
            <a:r>
              <a:rPr sz="1400" spc="-140" dirty="0">
                <a:latin typeface="SimSun"/>
                <a:cs typeface="SimSun"/>
              </a:rPr>
              <a:t>g</a:t>
            </a:r>
            <a:r>
              <a:rPr sz="1400" spc="-65" dirty="0">
                <a:latin typeface="SimSun"/>
                <a:cs typeface="SimSun"/>
              </a:rPr>
              <a:t>h</a:t>
            </a:r>
            <a:r>
              <a:rPr sz="1400" spc="-60" dirty="0">
                <a:latin typeface="SimSun"/>
                <a:cs typeface="SimSun"/>
              </a:rPr>
              <a:t>t</a:t>
            </a:r>
            <a:r>
              <a:rPr sz="1400" spc="-80" dirty="0">
                <a:latin typeface="SimSun"/>
                <a:cs typeface="SimSun"/>
              </a:rPr>
              <a:t> </a:t>
            </a:r>
            <a:r>
              <a:rPr sz="1400" spc="-145" dirty="0">
                <a:latin typeface="SimSun"/>
                <a:cs typeface="SimSun"/>
              </a:rPr>
              <a:t>s</a:t>
            </a:r>
            <a:r>
              <a:rPr sz="1400" spc="95" dirty="0">
                <a:latin typeface="SimSun"/>
                <a:cs typeface="SimSun"/>
              </a:rPr>
              <a:t>u</a:t>
            </a:r>
            <a:r>
              <a:rPr sz="1400" spc="-105" dirty="0">
                <a:latin typeface="SimSun"/>
                <a:cs typeface="SimSun"/>
              </a:rPr>
              <a:t>bt</a:t>
            </a:r>
            <a:r>
              <a:rPr sz="1400" spc="-95" dirty="0">
                <a:latin typeface="SimSun"/>
                <a:cs typeface="SimSun"/>
              </a:rPr>
              <a:t>r</a:t>
            </a:r>
            <a:r>
              <a:rPr sz="1400" spc="-20" dirty="0">
                <a:latin typeface="SimSun"/>
                <a:cs typeface="SimSun"/>
              </a:rPr>
              <a:t>e</a:t>
            </a:r>
            <a:r>
              <a:rPr sz="1400" spc="-25" dirty="0">
                <a:latin typeface="SimSun"/>
                <a:cs typeface="SimSun"/>
              </a:rPr>
              <a:t>e</a:t>
            </a:r>
            <a:r>
              <a:rPr sz="1400" spc="-254" dirty="0">
                <a:latin typeface="SimSun"/>
                <a:cs typeface="SimSun"/>
              </a:rPr>
              <a:t>.</a:t>
            </a:r>
            <a:endParaRPr sz="1400">
              <a:latin typeface="SimSun"/>
              <a:cs typeface="SimSu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115050" y="2882645"/>
            <a:ext cx="628015" cy="548640"/>
          </a:xfrm>
          <a:custGeom>
            <a:avLst/>
            <a:gdLst/>
            <a:ahLst/>
            <a:cxnLst/>
            <a:rect l="l" t="t" r="r" b="b"/>
            <a:pathLst>
              <a:path w="628015" h="548639">
                <a:moveTo>
                  <a:pt x="0" y="274319"/>
                </a:moveTo>
                <a:lnTo>
                  <a:pt x="4109" y="229821"/>
                </a:lnTo>
                <a:lnTo>
                  <a:pt x="16008" y="187610"/>
                </a:lnTo>
                <a:lnTo>
                  <a:pt x="35047" y="148250"/>
                </a:lnTo>
                <a:lnTo>
                  <a:pt x="60582" y="112306"/>
                </a:lnTo>
                <a:lnTo>
                  <a:pt x="91963" y="80343"/>
                </a:lnTo>
                <a:lnTo>
                  <a:pt x="128546" y="52925"/>
                </a:lnTo>
                <a:lnTo>
                  <a:pt x="169682" y="30617"/>
                </a:lnTo>
                <a:lnTo>
                  <a:pt x="214725" y="13984"/>
                </a:lnTo>
                <a:lnTo>
                  <a:pt x="263028" y="3590"/>
                </a:lnTo>
                <a:lnTo>
                  <a:pt x="313944" y="0"/>
                </a:lnTo>
                <a:lnTo>
                  <a:pt x="364859" y="3590"/>
                </a:lnTo>
                <a:lnTo>
                  <a:pt x="413162" y="13984"/>
                </a:lnTo>
                <a:lnTo>
                  <a:pt x="458205" y="30617"/>
                </a:lnTo>
                <a:lnTo>
                  <a:pt x="499341" y="52925"/>
                </a:lnTo>
                <a:lnTo>
                  <a:pt x="535924" y="80343"/>
                </a:lnTo>
                <a:lnTo>
                  <a:pt x="567305" y="112306"/>
                </a:lnTo>
                <a:lnTo>
                  <a:pt x="592840" y="148250"/>
                </a:lnTo>
                <a:lnTo>
                  <a:pt x="611879" y="187610"/>
                </a:lnTo>
                <a:lnTo>
                  <a:pt x="623778" y="229821"/>
                </a:lnTo>
                <a:lnTo>
                  <a:pt x="627888" y="274319"/>
                </a:lnTo>
                <a:lnTo>
                  <a:pt x="623778" y="318818"/>
                </a:lnTo>
                <a:lnTo>
                  <a:pt x="611879" y="361029"/>
                </a:lnTo>
                <a:lnTo>
                  <a:pt x="592840" y="400389"/>
                </a:lnTo>
                <a:lnTo>
                  <a:pt x="567305" y="436333"/>
                </a:lnTo>
                <a:lnTo>
                  <a:pt x="535924" y="468296"/>
                </a:lnTo>
                <a:lnTo>
                  <a:pt x="499341" y="495714"/>
                </a:lnTo>
                <a:lnTo>
                  <a:pt x="458205" y="518022"/>
                </a:lnTo>
                <a:lnTo>
                  <a:pt x="413162" y="534655"/>
                </a:lnTo>
                <a:lnTo>
                  <a:pt x="364859" y="545049"/>
                </a:lnTo>
                <a:lnTo>
                  <a:pt x="313944" y="548639"/>
                </a:lnTo>
                <a:lnTo>
                  <a:pt x="263028" y="545049"/>
                </a:lnTo>
                <a:lnTo>
                  <a:pt x="214725" y="534655"/>
                </a:lnTo>
                <a:lnTo>
                  <a:pt x="169682" y="518022"/>
                </a:lnTo>
                <a:lnTo>
                  <a:pt x="128546" y="495714"/>
                </a:lnTo>
                <a:lnTo>
                  <a:pt x="91963" y="468296"/>
                </a:lnTo>
                <a:lnTo>
                  <a:pt x="60582" y="436333"/>
                </a:lnTo>
                <a:lnTo>
                  <a:pt x="35047" y="400389"/>
                </a:lnTo>
                <a:lnTo>
                  <a:pt x="16008" y="361029"/>
                </a:lnTo>
                <a:lnTo>
                  <a:pt x="4109" y="318818"/>
                </a:lnTo>
                <a:lnTo>
                  <a:pt x="0" y="274319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301485" y="2993263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23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625590" y="3585209"/>
            <a:ext cx="626745" cy="548640"/>
          </a:xfrm>
          <a:custGeom>
            <a:avLst/>
            <a:gdLst/>
            <a:ahLst/>
            <a:cxnLst/>
            <a:rect l="l" t="t" r="r" b="b"/>
            <a:pathLst>
              <a:path w="626745" h="548639">
                <a:moveTo>
                  <a:pt x="0" y="274319"/>
                </a:moveTo>
                <a:lnTo>
                  <a:pt x="4098" y="229821"/>
                </a:lnTo>
                <a:lnTo>
                  <a:pt x="15965" y="187610"/>
                </a:lnTo>
                <a:lnTo>
                  <a:pt x="34955" y="148250"/>
                </a:lnTo>
                <a:lnTo>
                  <a:pt x="60423" y="112306"/>
                </a:lnTo>
                <a:lnTo>
                  <a:pt x="91725" y="80343"/>
                </a:lnTo>
                <a:lnTo>
                  <a:pt x="128217" y="52925"/>
                </a:lnTo>
                <a:lnTo>
                  <a:pt x="169253" y="30617"/>
                </a:lnTo>
                <a:lnTo>
                  <a:pt x="214189" y="13984"/>
                </a:lnTo>
                <a:lnTo>
                  <a:pt x="262380" y="3590"/>
                </a:lnTo>
                <a:lnTo>
                  <a:pt x="313181" y="0"/>
                </a:lnTo>
                <a:lnTo>
                  <a:pt x="363983" y="3590"/>
                </a:lnTo>
                <a:lnTo>
                  <a:pt x="412174" y="13984"/>
                </a:lnTo>
                <a:lnTo>
                  <a:pt x="457110" y="30617"/>
                </a:lnTo>
                <a:lnTo>
                  <a:pt x="498146" y="52925"/>
                </a:lnTo>
                <a:lnTo>
                  <a:pt x="534638" y="80343"/>
                </a:lnTo>
                <a:lnTo>
                  <a:pt x="565940" y="112306"/>
                </a:lnTo>
                <a:lnTo>
                  <a:pt x="591408" y="148250"/>
                </a:lnTo>
                <a:lnTo>
                  <a:pt x="610398" y="187610"/>
                </a:lnTo>
                <a:lnTo>
                  <a:pt x="622265" y="229821"/>
                </a:lnTo>
                <a:lnTo>
                  <a:pt x="626363" y="274319"/>
                </a:lnTo>
                <a:lnTo>
                  <a:pt x="622265" y="318818"/>
                </a:lnTo>
                <a:lnTo>
                  <a:pt x="610398" y="361029"/>
                </a:lnTo>
                <a:lnTo>
                  <a:pt x="591408" y="400389"/>
                </a:lnTo>
                <a:lnTo>
                  <a:pt x="565940" y="436333"/>
                </a:lnTo>
                <a:lnTo>
                  <a:pt x="534638" y="468296"/>
                </a:lnTo>
                <a:lnTo>
                  <a:pt x="498146" y="495714"/>
                </a:lnTo>
                <a:lnTo>
                  <a:pt x="457110" y="518022"/>
                </a:lnTo>
                <a:lnTo>
                  <a:pt x="412174" y="534655"/>
                </a:lnTo>
                <a:lnTo>
                  <a:pt x="363983" y="545049"/>
                </a:lnTo>
                <a:lnTo>
                  <a:pt x="313181" y="548639"/>
                </a:lnTo>
                <a:lnTo>
                  <a:pt x="262380" y="545049"/>
                </a:lnTo>
                <a:lnTo>
                  <a:pt x="214189" y="534655"/>
                </a:lnTo>
                <a:lnTo>
                  <a:pt x="169253" y="518022"/>
                </a:lnTo>
                <a:lnTo>
                  <a:pt x="128217" y="495714"/>
                </a:lnTo>
                <a:lnTo>
                  <a:pt x="91725" y="468296"/>
                </a:lnTo>
                <a:lnTo>
                  <a:pt x="60423" y="436333"/>
                </a:lnTo>
                <a:lnTo>
                  <a:pt x="34955" y="400389"/>
                </a:lnTo>
                <a:lnTo>
                  <a:pt x="15965" y="361029"/>
                </a:lnTo>
                <a:lnTo>
                  <a:pt x="4098" y="318818"/>
                </a:lnTo>
                <a:lnTo>
                  <a:pt x="0" y="274319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811136" y="3696461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34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130033" y="4309109"/>
            <a:ext cx="628015" cy="548640"/>
          </a:xfrm>
          <a:custGeom>
            <a:avLst/>
            <a:gdLst/>
            <a:ahLst/>
            <a:cxnLst/>
            <a:rect l="l" t="t" r="r" b="b"/>
            <a:pathLst>
              <a:path w="628015" h="548639">
                <a:moveTo>
                  <a:pt x="0" y="274319"/>
                </a:moveTo>
                <a:lnTo>
                  <a:pt x="4109" y="229821"/>
                </a:lnTo>
                <a:lnTo>
                  <a:pt x="16008" y="187610"/>
                </a:lnTo>
                <a:lnTo>
                  <a:pt x="35047" y="148250"/>
                </a:lnTo>
                <a:lnTo>
                  <a:pt x="60582" y="112306"/>
                </a:lnTo>
                <a:lnTo>
                  <a:pt x="91963" y="80343"/>
                </a:lnTo>
                <a:lnTo>
                  <a:pt x="128546" y="52925"/>
                </a:lnTo>
                <a:lnTo>
                  <a:pt x="169682" y="30617"/>
                </a:lnTo>
                <a:lnTo>
                  <a:pt x="214725" y="13984"/>
                </a:lnTo>
                <a:lnTo>
                  <a:pt x="263028" y="3590"/>
                </a:lnTo>
                <a:lnTo>
                  <a:pt x="313944" y="0"/>
                </a:lnTo>
                <a:lnTo>
                  <a:pt x="364859" y="3590"/>
                </a:lnTo>
                <a:lnTo>
                  <a:pt x="413162" y="13984"/>
                </a:lnTo>
                <a:lnTo>
                  <a:pt x="458205" y="30617"/>
                </a:lnTo>
                <a:lnTo>
                  <a:pt x="499341" y="52925"/>
                </a:lnTo>
                <a:lnTo>
                  <a:pt x="535924" y="80343"/>
                </a:lnTo>
                <a:lnTo>
                  <a:pt x="567305" y="112306"/>
                </a:lnTo>
                <a:lnTo>
                  <a:pt x="592840" y="148250"/>
                </a:lnTo>
                <a:lnTo>
                  <a:pt x="611879" y="187610"/>
                </a:lnTo>
                <a:lnTo>
                  <a:pt x="623778" y="229821"/>
                </a:lnTo>
                <a:lnTo>
                  <a:pt x="627888" y="274319"/>
                </a:lnTo>
                <a:lnTo>
                  <a:pt x="623778" y="318818"/>
                </a:lnTo>
                <a:lnTo>
                  <a:pt x="611879" y="361029"/>
                </a:lnTo>
                <a:lnTo>
                  <a:pt x="592840" y="400389"/>
                </a:lnTo>
                <a:lnTo>
                  <a:pt x="567305" y="436333"/>
                </a:lnTo>
                <a:lnTo>
                  <a:pt x="535924" y="468296"/>
                </a:lnTo>
                <a:lnTo>
                  <a:pt x="499341" y="495714"/>
                </a:lnTo>
                <a:lnTo>
                  <a:pt x="458205" y="518022"/>
                </a:lnTo>
                <a:lnTo>
                  <a:pt x="413162" y="534655"/>
                </a:lnTo>
                <a:lnTo>
                  <a:pt x="364859" y="545049"/>
                </a:lnTo>
                <a:lnTo>
                  <a:pt x="313944" y="548639"/>
                </a:lnTo>
                <a:lnTo>
                  <a:pt x="263028" y="545049"/>
                </a:lnTo>
                <a:lnTo>
                  <a:pt x="214725" y="534655"/>
                </a:lnTo>
                <a:lnTo>
                  <a:pt x="169682" y="518022"/>
                </a:lnTo>
                <a:lnTo>
                  <a:pt x="128546" y="495714"/>
                </a:lnTo>
                <a:lnTo>
                  <a:pt x="91963" y="468296"/>
                </a:lnTo>
                <a:lnTo>
                  <a:pt x="60582" y="436333"/>
                </a:lnTo>
                <a:lnTo>
                  <a:pt x="35047" y="400389"/>
                </a:lnTo>
                <a:lnTo>
                  <a:pt x="16008" y="361029"/>
                </a:lnTo>
                <a:lnTo>
                  <a:pt x="4109" y="318818"/>
                </a:lnTo>
                <a:lnTo>
                  <a:pt x="0" y="274319"/>
                </a:lnTo>
                <a:close/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316216" y="4419727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56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557518" y="2667507"/>
            <a:ext cx="772795" cy="1645920"/>
            <a:chOff x="6557518" y="2667507"/>
            <a:chExt cx="772795" cy="1645920"/>
          </a:xfrm>
        </p:grpSpPr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1244" y="3356355"/>
              <a:ext cx="196214" cy="24180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161657" y="4058792"/>
              <a:ext cx="168910" cy="254635"/>
            </a:xfrm>
            <a:custGeom>
              <a:avLst/>
              <a:gdLst/>
              <a:ahLst/>
              <a:cxnLst/>
              <a:rect l="l" t="t" r="r" b="b"/>
              <a:pathLst>
                <a:path w="168909" h="254635">
                  <a:moveTo>
                    <a:pt x="121573" y="193835"/>
                  </a:moveTo>
                  <a:lnTo>
                    <a:pt x="94996" y="211200"/>
                  </a:lnTo>
                  <a:lnTo>
                    <a:pt x="168528" y="254126"/>
                  </a:lnTo>
                  <a:lnTo>
                    <a:pt x="163213" y="208152"/>
                  </a:lnTo>
                  <a:lnTo>
                    <a:pt x="134366" y="208152"/>
                  </a:lnTo>
                  <a:lnTo>
                    <a:pt x="130428" y="207390"/>
                  </a:lnTo>
                  <a:lnTo>
                    <a:pt x="121573" y="193835"/>
                  </a:lnTo>
                  <a:close/>
                </a:path>
                <a:path w="168909" h="254635">
                  <a:moveTo>
                    <a:pt x="132162" y="186916"/>
                  </a:moveTo>
                  <a:lnTo>
                    <a:pt x="121573" y="193835"/>
                  </a:lnTo>
                  <a:lnTo>
                    <a:pt x="130428" y="207390"/>
                  </a:lnTo>
                  <a:lnTo>
                    <a:pt x="134366" y="208152"/>
                  </a:lnTo>
                  <a:lnTo>
                    <a:pt x="140208" y="204342"/>
                  </a:lnTo>
                  <a:lnTo>
                    <a:pt x="141097" y="200405"/>
                  </a:lnTo>
                  <a:lnTo>
                    <a:pt x="139065" y="197484"/>
                  </a:lnTo>
                  <a:lnTo>
                    <a:pt x="132162" y="186916"/>
                  </a:lnTo>
                  <a:close/>
                </a:path>
                <a:path w="168909" h="254635">
                  <a:moveTo>
                    <a:pt x="158750" y="169544"/>
                  </a:moveTo>
                  <a:lnTo>
                    <a:pt x="132162" y="186916"/>
                  </a:lnTo>
                  <a:lnTo>
                    <a:pt x="139065" y="197484"/>
                  </a:lnTo>
                  <a:lnTo>
                    <a:pt x="141097" y="200405"/>
                  </a:lnTo>
                  <a:lnTo>
                    <a:pt x="140208" y="204342"/>
                  </a:lnTo>
                  <a:lnTo>
                    <a:pt x="134366" y="208152"/>
                  </a:lnTo>
                  <a:lnTo>
                    <a:pt x="163213" y="208152"/>
                  </a:lnTo>
                  <a:lnTo>
                    <a:pt x="158750" y="169544"/>
                  </a:lnTo>
                  <a:close/>
                </a:path>
                <a:path w="168909" h="254635">
                  <a:moveTo>
                    <a:pt x="6731" y="0"/>
                  </a:moveTo>
                  <a:lnTo>
                    <a:pt x="889" y="3809"/>
                  </a:lnTo>
                  <a:lnTo>
                    <a:pt x="0" y="7746"/>
                  </a:lnTo>
                  <a:lnTo>
                    <a:pt x="121573" y="193835"/>
                  </a:lnTo>
                  <a:lnTo>
                    <a:pt x="132162" y="186916"/>
                  </a:lnTo>
                  <a:lnTo>
                    <a:pt x="10668" y="888"/>
                  </a:lnTo>
                  <a:lnTo>
                    <a:pt x="6731" y="0"/>
                  </a:lnTo>
                  <a:close/>
                </a:path>
              </a:pathLst>
            </a:custGeom>
            <a:solidFill>
              <a:srgbClr val="4512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57518" y="2667507"/>
              <a:ext cx="697230" cy="890269"/>
            </a:xfrm>
            <a:custGeom>
              <a:avLst/>
              <a:gdLst/>
              <a:ahLst/>
              <a:cxnLst/>
              <a:rect l="l" t="t" r="r" b="b"/>
              <a:pathLst>
                <a:path w="697229" h="890270">
                  <a:moveTo>
                    <a:pt x="668908" y="839342"/>
                  </a:moveTo>
                  <a:lnTo>
                    <a:pt x="665606" y="841628"/>
                  </a:lnTo>
                  <a:lnTo>
                    <a:pt x="664845" y="845057"/>
                  </a:lnTo>
                  <a:lnTo>
                    <a:pt x="664336" y="847597"/>
                  </a:lnTo>
                  <a:lnTo>
                    <a:pt x="655827" y="881761"/>
                  </a:lnTo>
                  <a:lnTo>
                    <a:pt x="654938" y="885189"/>
                  </a:lnTo>
                  <a:lnTo>
                    <a:pt x="656971" y="888618"/>
                  </a:lnTo>
                  <a:lnTo>
                    <a:pt x="660400" y="889507"/>
                  </a:lnTo>
                  <a:lnTo>
                    <a:pt x="663828" y="890269"/>
                  </a:lnTo>
                  <a:lnTo>
                    <a:pt x="667257" y="888238"/>
                  </a:lnTo>
                  <a:lnTo>
                    <a:pt x="668147" y="884808"/>
                  </a:lnTo>
                  <a:lnTo>
                    <a:pt x="676655" y="850645"/>
                  </a:lnTo>
                  <a:lnTo>
                    <a:pt x="677290" y="847597"/>
                  </a:lnTo>
                  <a:lnTo>
                    <a:pt x="678052" y="844168"/>
                  </a:lnTo>
                  <a:lnTo>
                    <a:pt x="675766" y="840866"/>
                  </a:lnTo>
                  <a:lnTo>
                    <a:pt x="668908" y="839342"/>
                  </a:lnTo>
                  <a:close/>
                </a:path>
                <a:path w="697229" h="890270">
                  <a:moveTo>
                    <a:pt x="682878" y="751966"/>
                  </a:moveTo>
                  <a:lnTo>
                    <a:pt x="679703" y="754506"/>
                  </a:lnTo>
                  <a:lnTo>
                    <a:pt x="679323" y="757936"/>
                  </a:lnTo>
                  <a:lnTo>
                    <a:pt x="676782" y="779906"/>
                  </a:lnTo>
                  <a:lnTo>
                    <a:pt x="674242" y="795401"/>
                  </a:lnTo>
                  <a:lnTo>
                    <a:pt x="673734" y="798829"/>
                  </a:lnTo>
                  <a:lnTo>
                    <a:pt x="676021" y="802131"/>
                  </a:lnTo>
                  <a:lnTo>
                    <a:pt x="679576" y="802639"/>
                  </a:lnTo>
                  <a:lnTo>
                    <a:pt x="683005" y="803275"/>
                  </a:lnTo>
                  <a:lnTo>
                    <a:pt x="686307" y="800862"/>
                  </a:lnTo>
                  <a:lnTo>
                    <a:pt x="686815" y="797432"/>
                  </a:lnTo>
                  <a:lnTo>
                    <a:pt x="689228" y="781938"/>
                  </a:lnTo>
                  <a:lnTo>
                    <a:pt x="691896" y="759459"/>
                  </a:lnTo>
                  <a:lnTo>
                    <a:pt x="692403" y="755903"/>
                  </a:lnTo>
                  <a:lnTo>
                    <a:pt x="689863" y="752728"/>
                  </a:lnTo>
                  <a:lnTo>
                    <a:pt x="682878" y="751966"/>
                  </a:lnTo>
                  <a:close/>
                </a:path>
                <a:path w="697229" h="890270">
                  <a:moveTo>
                    <a:pt x="693801" y="663575"/>
                  </a:moveTo>
                  <a:lnTo>
                    <a:pt x="690372" y="663575"/>
                  </a:lnTo>
                  <a:lnTo>
                    <a:pt x="686815" y="663701"/>
                  </a:lnTo>
                  <a:lnTo>
                    <a:pt x="684149" y="666368"/>
                  </a:lnTo>
                  <a:lnTo>
                    <a:pt x="684132" y="680212"/>
                  </a:lnTo>
                  <a:lnTo>
                    <a:pt x="683259" y="707897"/>
                  </a:lnTo>
                  <a:lnTo>
                    <a:pt x="683132" y="711326"/>
                  </a:lnTo>
                  <a:lnTo>
                    <a:pt x="685926" y="714247"/>
                  </a:lnTo>
                  <a:lnTo>
                    <a:pt x="692911" y="714501"/>
                  </a:lnTo>
                  <a:lnTo>
                    <a:pt x="695832" y="711707"/>
                  </a:lnTo>
                  <a:lnTo>
                    <a:pt x="695972" y="707897"/>
                  </a:lnTo>
                  <a:lnTo>
                    <a:pt x="696849" y="680212"/>
                  </a:lnTo>
                  <a:lnTo>
                    <a:pt x="696722" y="666368"/>
                  </a:lnTo>
                  <a:lnTo>
                    <a:pt x="693801" y="663575"/>
                  </a:lnTo>
                  <a:close/>
                </a:path>
                <a:path w="697229" h="890270">
                  <a:moveTo>
                    <a:pt x="687577" y="574547"/>
                  </a:moveTo>
                  <a:lnTo>
                    <a:pt x="684149" y="575055"/>
                  </a:lnTo>
                  <a:lnTo>
                    <a:pt x="680720" y="575437"/>
                  </a:lnTo>
                  <a:lnTo>
                    <a:pt x="678306" y="578738"/>
                  </a:lnTo>
                  <a:lnTo>
                    <a:pt x="678687" y="582167"/>
                  </a:lnTo>
                  <a:lnTo>
                    <a:pt x="678814" y="582421"/>
                  </a:lnTo>
                  <a:lnTo>
                    <a:pt x="681989" y="614426"/>
                  </a:lnTo>
                  <a:lnTo>
                    <a:pt x="682243" y="619505"/>
                  </a:lnTo>
                  <a:lnTo>
                    <a:pt x="682498" y="623062"/>
                  </a:lnTo>
                  <a:lnTo>
                    <a:pt x="685418" y="625728"/>
                  </a:lnTo>
                  <a:lnTo>
                    <a:pt x="688975" y="625601"/>
                  </a:lnTo>
                  <a:lnTo>
                    <a:pt x="692530" y="625347"/>
                  </a:lnTo>
                  <a:lnTo>
                    <a:pt x="695198" y="622300"/>
                  </a:lnTo>
                  <a:lnTo>
                    <a:pt x="694943" y="618870"/>
                  </a:lnTo>
                  <a:lnTo>
                    <a:pt x="694689" y="613663"/>
                  </a:lnTo>
                  <a:lnTo>
                    <a:pt x="691387" y="581151"/>
                  </a:lnTo>
                  <a:lnTo>
                    <a:pt x="691260" y="580389"/>
                  </a:lnTo>
                  <a:lnTo>
                    <a:pt x="690879" y="576961"/>
                  </a:lnTo>
                  <a:lnTo>
                    <a:pt x="687577" y="574547"/>
                  </a:lnTo>
                  <a:close/>
                </a:path>
                <a:path w="697229" h="890270">
                  <a:moveTo>
                    <a:pt x="670813" y="486917"/>
                  </a:moveTo>
                  <a:lnTo>
                    <a:pt x="667384" y="487806"/>
                  </a:lnTo>
                  <a:lnTo>
                    <a:pt x="663955" y="488568"/>
                  </a:lnTo>
                  <a:lnTo>
                    <a:pt x="661924" y="491997"/>
                  </a:lnTo>
                  <a:lnTo>
                    <a:pt x="662685" y="495426"/>
                  </a:lnTo>
                  <a:lnTo>
                    <a:pt x="668401" y="519683"/>
                  </a:lnTo>
                  <a:lnTo>
                    <a:pt x="670813" y="532256"/>
                  </a:lnTo>
                  <a:lnTo>
                    <a:pt x="671449" y="535813"/>
                  </a:lnTo>
                  <a:lnTo>
                    <a:pt x="674751" y="537971"/>
                  </a:lnTo>
                  <a:lnTo>
                    <a:pt x="681608" y="536701"/>
                  </a:lnTo>
                  <a:lnTo>
                    <a:pt x="683895" y="533400"/>
                  </a:lnTo>
                  <a:lnTo>
                    <a:pt x="683259" y="529970"/>
                  </a:lnTo>
                  <a:lnTo>
                    <a:pt x="680847" y="517270"/>
                  </a:lnTo>
                  <a:lnTo>
                    <a:pt x="674892" y="491997"/>
                  </a:lnTo>
                  <a:lnTo>
                    <a:pt x="674242" y="489076"/>
                  </a:lnTo>
                  <a:lnTo>
                    <a:pt x="670813" y="486917"/>
                  </a:lnTo>
                  <a:close/>
                </a:path>
                <a:path w="697229" h="890270">
                  <a:moveTo>
                    <a:pt x="642874" y="402081"/>
                  </a:moveTo>
                  <a:lnTo>
                    <a:pt x="636270" y="404621"/>
                  </a:lnTo>
                  <a:lnTo>
                    <a:pt x="634618" y="408304"/>
                  </a:lnTo>
                  <a:lnTo>
                    <a:pt x="643001" y="430021"/>
                  </a:lnTo>
                  <a:lnTo>
                    <a:pt x="648715" y="447166"/>
                  </a:lnTo>
                  <a:lnTo>
                    <a:pt x="649731" y="450468"/>
                  </a:lnTo>
                  <a:lnTo>
                    <a:pt x="653414" y="452246"/>
                  </a:lnTo>
                  <a:lnTo>
                    <a:pt x="656716" y="451230"/>
                  </a:lnTo>
                  <a:lnTo>
                    <a:pt x="660018" y="450088"/>
                  </a:lnTo>
                  <a:lnTo>
                    <a:pt x="661797" y="446531"/>
                  </a:lnTo>
                  <a:lnTo>
                    <a:pt x="660780" y="443102"/>
                  </a:lnTo>
                  <a:lnTo>
                    <a:pt x="655065" y="425957"/>
                  </a:lnTo>
                  <a:lnTo>
                    <a:pt x="646556" y="403732"/>
                  </a:lnTo>
                  <a:lnTo>
                    <a:pt x="642874" y="402081"/>
                  </a:lnTo>
                  <a:close/>
                </a:path>
                <a:path w="697229" h="890270">
                  <a:moveTo>
                    <a:pt x="603884" y="321817"/>
                  </a:moveTo>
                  <a:lnTo>
                    <a:pt x="597788" y="325119"/>
                  </a:lnTo>
                  <a:lnTo>
                    <a:pt x="596646" y="329056"/>
                  </a:lnTo>
                  <a:lnTo>
                    <a:pt x="598297" y="332104"/>
                  </a:lnTo>
                  <a:lnTo>
                    <a:pt x="606425" y="346709"/>
                  </a:lnTo>
                  <a:lnTo>
                    <a:pt x="617347" y="368680"/>
                  </a:lnTo>
                  <a:lnTo>
                    <a:pt x="621156" y="370077"/>
                  </a:lnTo>
                  <a:lnTo>
                    <a:pt x="624331" y="368426"/>
                  </a:lnTo>
                  <a:lnTo>
                    <a:pt x="627506" y="366902"/>
                  </a:lnTo>
                  <a:lnTo>
                    <a:pt x="609473" y="325881"/>
                  </a:lnTo>
                  <a:lnTo>
                    <a:pt x="607695" y="322833"/>
                  </a:lnTo>
                  <a:lnTo>
                    <a:pt x="603884" y="321817"/>
                  </a:lnTo>
                  <a:close/>
                </a:path>
                <a:path w="697229" h="890270">
                  <a:moveTo>
                    <a:pt x="553720" y="247776"/>
                  </a:moveTo>
                  <a:lnTo>
                    <a:pt x="551052" y="249936"/>
                  </a:lnTo>
                  <a:lnTo>
                    <a:pt x="548258" y="252094"/>
                  </a:lnTo>
                  <a:lnTo>
                    <a:pt x="547751" y="256031"/>
                  </a:lnTo>
                  <a:lnTo>
                    <a:pt x="559561" y="271399"/>
                  </a:lnTo>
                  <a:lnTo>
                    <a:pt x="572007" y="289432"/>
                  </a:lnTo>
                  <a:lnTo>
                    <a:pt x="574039" y="292226"/>
                  </a:lnTo>
                  <a:lnTo>
                    <a:pt x="577976" y="292988"/>
                  </a:lnTo>
                  <a:lnTo>
                    <a:pt x="583818" y="288925"/>
                  </a:lnTo>
                  <a:lnTo>
                    <a:pt x="584453" y="284988"/>
                  </a:lnTo>
                  <a:lnTo>
                    <a:pt x="582549" y="282193"/>
                  </a:lnTo>
                  <a:lnTo>
                    <a:pt x="569976" y="264159"/>
                  </a:lnTo>
                  <a:lnTo>
                    <a:pt x="557783" y="248284"/>
                  </a:lnTo>
                  <a:lnTo>
                    <a:pt x="553720" y="247776"/>
                  </a:lnTo>
                  <a:close/>
                </a:path>
                <a:path w="697229" h="890270">
                  <a:moveTo>
                    <a:pt x="496950" y="182244"/>
                  </a:moveTo>
                  <a:lnTo>
                    <a:pt x="493013" y="182371"/>
                  </a:lnTo>
                  <a:lnTo>
                    <a:pt x="488187" y="187451"/>
                  </a:lnTo>
                  <a:lnTo>
                    <a:pt x="488314" y="191388"/>
                  </a:lnTo>
                  <a:lnTo>
                    <a:pt x="502920" y="205231"/>
                  </a:lnTo>
                  <a:lnTo>
                    <a:pt x="519937" y="223138"/>
                  </a:lnTo>
                  <a:lnTo>
                    <a:pt x="524001" y="223138"/>
                  </a:lnTo>
                  <a:lnTo>
                    <a:pt x="529081" y="218312"/>
                  </a:lnTo>
                  <a:lnTo>
                    <a:pt x="529081" y="214375"/>
                  </a:lnTo>
                  <a:lnTo>
                    <a:pt x="512063" y="196468"/>
                  </a:lnTo>
                  <a:lnTo>
                    <a:pt x="499490" y="184657"/>
                  </a:lnTo>
                  <a:lnTo>
                    <a:pt x="496950" y="182244"/>
                  </a:lnTo>
                  <a:close/>
                </a:path>
                <a:path w="697229" h="890270">
                  <a:moveTo>
                    <a:pt x="426084" y="127000"/>
                  </a:moveTo>
                  <a:lnTo>
                    <a:pt x="422148" y="127762"/>
                  </a:lnTo>
                  <a:lnTo>
                    <a:pt x="418337" y="133603"/>
                  </a:lnTo>
                  <a:lnTo>
                    <a:pt x="419100" y="137540"/>
                  </a:lnTo>
                  <a:lnTo>
                    <a:pt x="422021" y="139572"/>
                  </a:lnTo>
                  <a:lnTo>
                    <a:pt x="437006" y="149478"/>
                  </a:lnTo>
                  <a:lnTo>
                    <a:pt x="452754" y="161416"/>
                  </a:lnTo>
                  <a:lnTo>
                    <a:pt x="455549" y="163449"/>
                  </a:lnTo>
                  <a:lnTo>
                    <a:pt x="459485" y="162940"/>
                  </a:lnTo>
                  <a:lnTo>
                    <a:pt x="461645" y="160146"/>
                  </a:lnTo>
                  <a:lnTo>
                    <a:pt x="463676" y="157352"/>
                  </a:lnTo>
                  <a:lnTo>
                    <a:pt x="463168" y="153415"/>
                  </a:lnTo>
                  <a:lnTo>
                    <a:pt x="460375" y="151256"/>
                  </a:lnTo>
                  <a:lnTo>
                    <a:pt x="444626" y="139445"/>
                  </a:lnTo>
                  <a:lnTo>
                    <a:pt x="429005" y="128904"/>
                  </a:lnTo>
                  <a:lnTo>
                    <a:pt x="426084" y="127000"/>
                  </a:lnTo>
                  <a:close/>
                </a:path>
                <a:path w="697229" h="890270">
                  <a:moveTo>
                    <a:pt x="346709" y="84836"/>
                  </a:moveTo>
                  <a:lnTo>
                    <a:pt x="343026" y="86232"/>
                  </a:lnTo>
                  <a:lnTo>
                    <a:pt x="341629" y="89534"/>
                  </a:lnTo>
                  <a:lnTo>
                    <a:pt x="340232" y="92709"/>
                  </a:lnTo>
                  <a:lnTo>
                    <a:pt x="341629" y="96519"/>
                  </a:lnTo>
                  <a:lnTo>
                    <a:pt x="362584" y="105663"/>
                  </a:lnTo>
                  <a:lnTo>
                    <a:pt x="382015" y="115696"/>
                  </a:lnTo>
                  <a:lnTo>
                    <a:pt x="385825" y="114426"/>
                  </a:lnTo>
                  <a:lnTo>
                    <a:pt x="387476" y="111251"/>
                  </a:lnTo>
                  <a:lnTo>
                    <a:pt x="389000" y="108203"/>
                  </a:lnTo>
                  <a:lnTo>
                    <a:pt x="387857" y="104393"/>
                  </a:lnTo>
                  <a:lnTo>
                    <a:pt x="384682" y="102742"/>
                  </a:lnTo>
                  <a:lnTo>
                    <a:pt x="368426" y="94487"/>
                  </a:lnTo>
                  <a:lnTo>
                    <a:pt x="350011" y="86232"/>
                  </a:lnTo>
                  <a:lnTo>
                    <a:pt x="346709" y="84836"/>
                  </a:lnTo>
                  <a:close/>
                </a:path>
                <a:path w="697229" h="890270">
                  <a:moveTo>
                    <a:pt x="260984" y="57403"/>
                  </a:moveTo>
                  <a:lnTo>
                    <a:pt x="257555" y="59562"/>
                  </a:lnTo>
                  <a:lnTo>
                    <a:pt x="256921" y="62991"/>
                  </a:lnTo>
                  <a:lnTo>
                    <a:pt x="256158" y="66420"/>
                  </a:lnTo>
                  <a:lnTo>
                    <a:pt x="258317" y="69722"/>
                  </a:lnTo>
                  <a:lnTo>
                    <a:pt x="263525" y="70865"/>
                  </a:lnTo>
                  <a:lnTo>
                    <a:pt x="280288" y="75183"/>
                  </a:lnTo>
                  <a:lnTo>
                    <a:pt x="297941" y="80517"/>
                  </a:lnTo>
                  <a:lnTo>
                    <a:pt x="301243" y="81661"/>
                  </a:lnTo>
                  <a:lnTo>
                    <a:pt x="304800" y="79755"/>
                  </a:lnTo>
                  <a:lnTo>
                    <a:pt x="305815" y="76326"/>
                  </a:lnTo>
                  <a:lnTo>
                    <a:pt x="306831" y="73025"/>
                  </a:lnTo>
                  <a:lnTo>
                    <a:pt x="304926" y="69468"/>
                  </a:lnTo>
                  <a:lnTo>
                    <a:pt x="284099" y="62991"/>
                  </a:lnTo>
                  <a:lnTo>
                    <a:pt x="266573" y="58546"/>
                  </a:lnTo>
                  <a:lnTo>
                    <a:pt x="264413" y="58165"/>
                  </a:lnTo>
                  <a:lnTo>
                    <a:pt x="260984" y="57403"/>
                  </a:lnTo>
                  <a:close/>
                </a:path>
                <a:path w="697229" h="890270">
                  <a:moveTo>
                    <a:pt x="171830" y="45719"/>
                  </a:moveTo>
                  <a:lnTo>
                    <a:pt x="168909" y="48387"/>
                  </a:lnTo>
                  <a:lnTo>
                    <a:pt x="168655" y="55371"/>
                  </a:lnTo>
                  <a:lnTo>
                    <a:pt x="171323" y="58419"/>
                  </a:lnTo>
                  <a:lnTo>
                    <a:pt x="174878" y="58546"/>
                  </a:lnTo>
                  <a:lnTo>
                    <a:pt x="177291" y="58546"/>
                  </a:lnTo>
                  <a:lnTo>
                    <a:pt x="194690" y="59816"/>
                  </a:lnTo>
                  <a:lnTo>
                    <a:pt x="212089" y="61721"/>
                  </a:lnTo>
                  <a:lnTo>
                    <a:pt x="215646" y="62229"/>
                  </a:lnTo>
                  <a:lnTo>
                    <a:pt x="218821" y="59816"/>
                  </a:lnTo>
                  <a:lnTo>
                    <a:pt x="219836" y="52831"/>
                  </a:lnTo>
                  <a:lnTo>
                    <a:pt x="217424" y="49656"/>
                  </a:lnTo>
                  <a:lnTo>
                    <a:pt x="213995" y="49149"/>
                  </a:lnTo>
                  <a:lnTo>
                    <a:pt x="213867" y="49149"/>
                  </a:lnTo>
                  <a:lnTo>
                    <a:pt x="196087" y="47243"/>
                  </a:lnTo>
                  <a:lnTo>
                    <a:pt x="178180" y="45974"/>
                  </a:lnTo>
                  <a:lnTo>
                    <a:pt x="171830" y="45719"/>
                  </a:lnTo>
                  <a:close/>
                </a:path>
                <a:path w="697229" h="890270">
                  <a:moveTo>
                    <a:pt x="37855" y="70454"/>
                  </a:moveTo>
                  <a:lnTo>
                    <a:pt x="36702" y="70612"/>
                  </a:lnTo>
                  <a:lnTo>
                    <a:pt x="19176" y="74929"/>
                  </a:lnTo>
                  <a:lnTo>
                    <a:pt x="13842" y="76453"/>
                  </a:lnTo>
                  <a:lnTo>
                    <a:pt x="12270" y="76861"/>
                  </a:lnTo>
                  <a:lnTo>
                    <a:pt x="99186" y="99567"/>
                  </a:lnTo>
                  <a:lnTo>
                    <a:pt x="102742" y="97536"/>
                  </a:lnTo>
                  <a:lnTo>
                    <a:pt x="103631" y="94233"/>
                  </a:lnTo>
                  <a:lnTo>
                    <a:pt x="104521" y="90804"/>
                  </a:lnTo>
                  <a:lnTo>
                    <a:pt x="102488" y="87375"/>
                  </a:lnTo>
                  <a:lnTo>
                    <a:pt x="37855" y="70454"/>
                  </a:lnTo>
                  <a:close/>
                </a:path>
                <a:path w="697229" h="890270">
                  <a:moveTo>
                    <a:pt x="6899" y="75460"/>
                  </a:moveTo>
                  <a:lnTo>
                    <a:pt x="10413" y="77342"/>
                  </a:lnTo>
                  <a:lnTo>
                    <a:pt x="12270" y="76861"/>
                  </a:lnTo>
                  <a:lnTo>
                    <a:pt x="6899" y="75460"/>
                  </a:lnTo>
                  <a:close/>
                </a:path>
                <a:path w="697229" h="890270">
                  <a:moveTo>
                    <a:pt x="32073" y="58793"/>
                  </a:moveTo>
                  <a:lnTo>
                    <a:pt x="4952" y="68579"/>
                  </a:lnTo>
                  <a:lnTo>
                    <a:pt x="5968" y="72008"/>
                  </a:lnTo>
                  <a:lnTo>
                    <a:pt x="6857" y="75437"/>
                  </a:lnTo>
                  <a:lnTo>
                    <a:pt x="12270" y="76861"/>
                  </a:lnTo>
                  <a:lnTo>
                    <a:pt x="13842" y="76453"/>
                  </a:lnTo>
                  <a:lnTo>
                    <a:pt x="19176" y="74929"/>
                  </a:lnTo>
                  <a:lnTo>
                    <a:pt x="20207" y="74675"/>
                  </a:lnTo>
                  <a:lnTo>
                    <a:pt x="16636" y="74675"/>
                  </a:lnTo>
                  <a:lnTo>
                    <a:pt x="13715" y="64134"/>
                  </a:lnTo>
                  <a:lnTo>
                    <a:pt x="26881" y="64134"/>
                  </a:lnTo>
                  <a:lnTo>
                    <a:pt x="32073" y="58793"/>
                  </a:lnTo>
                  <a:close/>
                </a:path>
                <a:path w="697229" h="890270">
                  <a:moveTo>
                    <a:pt x="4995" y="68507"/>
                  </a:moveTo>
                  <a:lnTo>
                    <a:pt x="0" y="73659"/>
                  </a:lnTo>
                  <a:lnTo>
                    <a:pt x="6899" y="75460"/>
                  </a:lnTo>
                  <a:lnTo>
                    <a:pt x="5968" y="72008"/>
                  </a:lnTo>
                  <a:lnTo>
                    <a:pt x="4952" y="68579"/>
                  </a:lnTo>
                  <a:close/>
                </a:path>
                <a:path w="697229" h="890270">
                  <a:moveTo>
                    <a:pt x="13715" y="64134"/>
                  </a:moveTo>
                  <a:lnTo>
                    <a:pt x="16636" y="74675"/>
                  </a:lnTo>
                  <a:lnTo>
                    <a:pt x="24211" y="66882"/>
                  </a:lnTo>
                  <a:lnTo>
                    <a:pt x="13715" y="64134"/>
                  </a:lnTo>
                  <a:close/>
                </a:path>
                <a:path w="697229" h="890270">
                  <a:moveTo>
                    <a:pt x="24211" y="66882"/>
                  </a:moveTo>
                  <a:lnTo>
                    <a:pt x="16636" y="74675"/>
                  </a:lnTo>
                  <a:lnTo>
                    <a:pt x="20207" y="74675"/>
                  </a:lnTo>
                  <a:lnTo>
                    <a:pt x="36702" y="70612"/>
                  </a:lnTo>
                  <a:lnTo>
                    <a:pt x="37855" y="70454"/>
                  </a:lnTo>
                  <a:lnTo>
                    <a:pt x="24211" y="66882"/>
                  </a:lnTo>
                  <a:close/>
                </a:path>
                <a:path w="697229" h="890270">
                  <a:moveTo>
                    <a:pt x="38480" y="57276"/>
                  </a:moveTo>
                  <a:lnTo>
                    <a:pt x="35051" y="58038"/>
                  </a:lnTo>
                  <a:lnTo>
                    <a:pt x="34162" y="58292"/>
                  </a:lnTo>
                  <a:lnTo>
                    <a:pt x="32073" y="58793"/>
                  </a:lnTo>
                  <a:lnTo>
                    <a:pt x="24211" y="66882"/>
                  </a:lnTo>
                  <a:lnTo>
                    <a:pt x="37855" y="70454"/>
                  </a:lnTo>
                  <a:lnTo>
                    <a:pt x="41148" y="69722"/>
                  </a:lnTo>
                  <a:lnTo>
                    <a:pt x="43306" y="66420"/>
                  </a:lnTo>
                  <a:lnTo>
                    <a:pt x="42545" y="62991"/>
                  </a:lnTo>
                  <a:lnTo>
                    <a:pt x="41909" y="59562"/>
                  </a:lnTo>
                  <a:lnTo>
                    <a:pt x="38480" y="57276"/>
                  </a:lnTo>
                  <a:close/>
                </a:path>
                <a:path w="697229" h="890270">
                  <a:moveTo>
                    <a:pt x="8760" y="64624"/>
                  </a:moveTo>
                  <a:lnTo>
                    <a:pt x="6984" y="65150"/>
                  </a:lnTo>
                  <a:lnTo>
                    <a:pt x="4995" y="68507"/>
                  </a:lnTo>
                  <a:lnTo>
                    <a:pt x="8760" y="64624"/>
                  </a:lnTo>
                  <a:close/>
                </a:path>
                <a:path w="697229" h="890270">
                  <a:moveTo>
                    <a:pt x="26881" y="64134"/>
                  </a:moveTo>
                  <a:lnTo>
                    <a:pt x="13715" y="64134"/>
                  </a:lnTo>
                  <a:lnTo>
                    <a:pt x="24211" y="66882"/>
                  </a:lnTo>
                  <a:lnTo>
                    <a:pt x="26881" y="64134"/>
                  </a:lnTo>
                  <a:close/>
                </a:path>
                <a:path w="697229" h="890270">
                  <a:moveTo>
                    <a:pt x="75437" y="0"/>
                  </a:moveTo>
                  <a:lnTo>
                    <a:pt x="71374" y="0"/>
                  </a:lnTo>
                  <a:lnTo>
                    <a:pt x="68960" y="2539"/>
                  </a:lnTo>
                  <a:lnTo>
                    <a:pt x="8760" y="64624"/>
                  </a:lnTo>
                  <a:lnTo>
                    <a:pt x="10413" y="64134"/>
                  </a:lnTo>
                  <a:lnTo>
                    <a:pt x="16128" y="62611"/>
                  </a:lnTo>
                  <a:lnTo>
                    <a:pt x="32073" y="58793"/>
                  </a:lnTo>
                  <a:lnTo>
                    <a:pt x="78104" y="11429"/>
                  </a:lnTo>
                  <a:lnTo>
                    <a:pt x="80517" y="8889"/>
                  </a:lnTo>
                  <a:lnTo>
                    <a:pt x="80390" y="4825"/>
                  </a:lnTo>
                  <a:lnTo>
                    <a:pt x="77977" y="2412"/>
                  </a:lnTo>
                  <a:lnTo>
                    <a:pt x="75437" y="0"/>
                  </a:lnTo>
                  <a:close/>
                </a:path>
                <a:path w="697229" h="890270">
                  <a:moveTo>
                    <a:pt x="127380" y="45592"/>
                  </a:moveTo>
                  <a:lnTo>
                    <a:pt x="106299" y="47116"/>
                  </a:lnTo>
                  <a:lnTo>
                    <a:pt x="88137" y="48894"/>
                  </a:lnTo>
                  <a:lnTo>
                    <a:pt x="82041" y="49783"/>
                  </a:lnTo>
                  <a:lnTo>
                    <a:pt x="79628" y="52958"/>
                  </a:lnTo>
                  <a:lnTo>
                    <a:pt x="80645" y="59943"/>
                  </a:lnTo>
                  <a:lnTo>
                    <a:pt x="83820" y="62356"/>
                  </a:lnTo>
                  <a:lnTo>
                    <a:pt x="87249" y="61849"/>
                  </a:lnTo>
                  <a:lnTo>
                    <a:pt x="89534" y="61467"/>
                  </a:lnTo>
                  <a:lnTo>
                    <a:pt x="107187" y="59689"/>
                  </a:lnTo>
                  <a:lnTo>
                    <a:pt x="128270" y="58292"/>
                  </a:lnTo>
                  <a:lnTo>
                    <a:pt x="130936" y="55244"/>
                  </a:lnTo>
                  <a:lnTo>
                    <a:pt x="130428" y="48259"/>
                  </a:lnTo>
                  <a:lnTo>
                    <a:pt x="127380" y="4559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8565642" y="4043934"/>
            <a:ext cx="628015" cy="548640"/>
          </a:xfrm>
          <a:custGeom>
            <a:avLst/>
            <a:gdLst/>
            <a:ahLst/>
            <a:cxnLst/>
            <a:rect l="l" t="t" r="r" b="b"/>
            <a:pathLst>
              <a:path w="628015" h="548639">
                <a:moveTo>
                  <a:pt x="0" y="274320"/>
                </a:moveTo>
                <a:lnTo>
                  <a:pt x="4109" y="229821"/>
                </a:lnTo>
                <a:lnTo>
                  <a:pt x="16008" y="187610"/>
                </a:lnTo>
                <a:lnTo>
                  <a:pt x="35047" y="148250"/>
                </a:lnTo>
                <a:lnTo>
                  <a:pt x="60582" y="112306"/>
                </a:lnTo>
                <a:lnTo>
                  <a:pt x="91963" y="80343"/>
                </a:lnTo>
                <a:lnTo>
                  <a:pt x="128546" y="52925"/>
                </a:lnTo>
                <a:lnTo>
                  <a:pt x="169682" y="30617"/>
                </a:lnTo>
                <a:lnTo>
                  <a:pt x="214725" y="13984"/>
                </a:lnTo>
                <a:lnTo>
                  <a:pt x="263028" y="3590"/>
                </a:lnTo>
                <a:lnTo>
                  <a:pt x="313943" y="0"/>
                </a:lnTo>
                <a:lnTo>
                  <a:pt x="364859" y="3590"/>
                </a:lnTo>
                <a:lnTo>
                  <a:pt x="413162" y="13984"/>
                </a:lnTo>
                <a:lnTo>
                  <a:pt x="458205" y="30617"/>
                </a:lnTo>
                <a:lnTo>
                  <a:pt x="499341" y="52925"/>
                </a:lnTo>
                <a:lnTo>
                  <a:pt x="535924" y="80343"/>
                </a:lnTo>
                <a:lnTo>
                  <a:pt x="567305" y="112306"/>
                </a:lnTo>
                <a:lnTo>
                  <a:pt x="592840" y="148250"/>
                </a:lnTo>
                <a:lnTo>
                  <a:pt x="611879" y="187610"/>
                </a:lnTo>
                <a:lnTo>
                  <a:pt x="623778" y="229821"/>
                </a:lnTo>
                <a:lnTo>
                  <a:pt x="627887" y="274320"/>
                </a:lnTo>
                <a:lnTo>
                  <a:pt x="623778" y="318818"/>
                </a:lnTo>
                <a:lnTo>
                  <a:pt x="611879" y="361029"/>
                </a:lnTo>
                <a:lnTo>
                  <a:pt x="592840" y="400389"/>
                </a:lnTo>
                <a:lnTo>
                  <a:pt x="567305" y="436333"/>
                </a:lnTo>
                <a:lnTo>
                  <a:pt x="535924" y="468296"/>
                </a:lnTo>
                <a:lnTo>
                  <a:pt x="499341" y="495714"/>
                </a:lnTo>
                <a:lnTo>
                  <a:pt x="458205" y="518022"/>
                </a:lnTo>
                <a:lnTo>
                  <a:pt x="413162" y="534655"/>
                </a:lnTo>
                <a:lnTo>
                  <a:pt x="364859" y="545049"/>
                </a:lnTo>
                <a:lnTo>
                  <a:pt x="313943" y="548640"/>
                </a:lnTo>
                <a:lnTo>
                  <a:pt x="263028" y="545049"/>
                </a:lnTo>
                <a:lnTo>
                  <a:pt x="214725" y="534655"/>
                </a:lnTo>
                <a:lnTo>
                  <a:pt x="169682" y="518022"/>
                </a:lnTo>
                <a:lnTo>
                  <a:pt x="128546" y="495714"/>
                </a:lnTo>
                <a:lnTo>
                  <a:pt x="91963" y="468296"/>
                </a:lnTo>
                <a:lnTo>
                  <a:pt x="60582" y="436333"/>
                </a:lnTo>
                <a:lnTo>
                  <a:pt x="35047" y="400389"/>
                </a:lnTo>
                <a:lnTo>
                  <a:pt x="16008" y="361029"/>
                </a:lnTo>
                <a:lnTo>
                  <a:pt x="4109" y="318818"/>
                </a:lnTo>
                <a:lnTo>
                  <a:pt x="0" y="274320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751823" y="4154551"/>
            <a:ext cx="254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23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195054" y="3353561"/>
            <a:ext cx="626745" cy="548640"/>
          </a:xfrm>
          <a:custGeom>
            <a:avLst/>
            <a:gdLst/>
            <a:ahLst/>
            <a:cxnLst/>
            <a:rect l="l" t="t" r="r" b="b"/>
            <a:pathLst>
              <a:path w="626745" h="548639">
                <a:moveTo>
                  <a:pt x="0" y="274319"/>
                </a:moveTo>
                <a:lnTo>
                  <a:pt x="4098" y="229821"/>
                </a:lnTo>
                <a:lnTo>
                  <a:pt x="15965" y="187610"/>
                </a:lnTo>
                <a:lnTo>
                  <a:pt x="34955" y="148250"/>
                </a:lnTo>
                <a:lnTo>
                  <a:pt x="60423" y="112306"/>
                </a:lnTo>
                <a:lnTo>
                  <a:pt x="91725" y="80343"/>
                </a:lnTo>
                <a:lnTo>
                  <a:pt x="128217" y="52925"/>
                </a:lnTo>
                <a:lnTo>
                  <a:pt x="169253" y="30617"/>
                </a:lnTo>
                <a:lnTo>
                  <a:pt x="214189" y="13984"/>
                </a:lnTo>
                <a:lnTo>
                  <a:pt x="262380" y="3590"/>
                </a:lnTo>
                <a:lnTo>
                  <a:pt x="313181" y="0"/>
                </a:lnTo>
                <a:lnTo>
                  <a:pt x="363983" y="3590"/>
                </a:lnTo>
                <a:lnTo>
                  <a:pt x="412174" y="13984"/>
                </a:lnTo>
                <a:lnTo>
                  <a:pt x="457110" y="30617"/>
                </a:lnTo>
                <a:lnTo>
                  <a:pt x="498146" y="52925"/>
                </a:lnTo>
                <a:lnTo>
                  <a:pt x="534638" y="80343"/>
                </a:lnTo>
                <a:lnTo>
                  <a:pt x="565940" y="112306"/>
                </a:lnTo>
                <a:lnTo>
                  <a:pt x="591408" y="148250"/>
                </a:lnTo>
                <a:lnTo>
                  <a:pt x="610398" y="187610"/>
                </a:lnTo>
                <a:lnTo>
                  <a:pt x="622265" y="229821"/>
                </a:lnTo>
                <a:lnTo>
                  <a:pt x="626364" y="274319"/>
                </a:lnTo>
                <a:lnTo>
                  <a:pt x="622265" y="318818"/>
                </a:lnTo>
                <a:lnTo>
                  <a:pt x="610398" y="361029"/>
                </a:lnTo>
                <a:lnTo>
                  <a:pt x="591408" y="400389"/>
                </a:lnTo>
                <a:lnTo>
                  <a:pt x="565940" y="436333"/>
                </a:lnTo>
                <a:lnTo>
                  <a:pt x="534638" y="468296"/>
                </a:lnTo>
                <a:lnTo>
                  <a:pt x="498146" y="495714"/>
                </a:lnTo>
                <a:lnTo>
                  <a:pt x="457110" y="518022"/>
                </a:lnTo>
                <a:lnTo>
                  <a:pt x="412174" y="534655"/>
                </a:lnTo>
                <a:lnTo>
                  <a:pt x="363983" y="545049"/>
                </a:lnTo>
                <a:lnTo>
                  <a:pt x="313181" y="548639"/>
                </a:lnTo>
                <a:lnTo>
                  <a:pt x="262380" y="545049"/>
                </a:lnTo>
                <a:lnTo>
                  <a:pt x="214189" y="534655"/>
                </a:lnTo>
                <a:lnTo>
                  <a:pt x="169253" y="518022"/>
                </a:lnTo>
                <a:lnTo>
                  <a:pt x="128217" y="495714"/>
                </a:lnTo>
                <a:lnTo>
                  <a:pt x="91725" y="468296"/>
                </a:lnTo>
                <a:lnTo>
                  <a:pt x="60423" y="436333"/>
                </a:lnTo>
                <a:lnTo>
                  <a:pt x="34955" y="400389"/>
                </a:lnTo>
                <a:lnTo>
                  <a:pt x="15965" y="361029"/>
                </a:lnTo>
                <a:lnTo>
                  <a:pt x="4098" y="318818"/>
                </a:lnTo>
                <a:lnTo>
                  <a:pt x="0" y="274319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9381235" y="3464814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34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699497" y="4077461"/>
            <a:ext cx="628015" cy="548640"/>
          </a:xfrm>
          <a:custGeom>
            <a:avLst/>
            <a:gdLst/>
            <a:ahLst/>
            <a:cxnLst/>
            <a:rect l="l" t="t" r="r" b="b"/>
            <a:pathLst>
              <a:path w="628015" h="548639">
                <a:moveTo>
                  <a:pt x="0" y="274319"/>
                </a:moveTo>
                <a:lnTo>
                  <a:pt x="4109" y="229821"/>
                </a:lnTo>
                <a:lnTo>
                  <a:pt x="16008" y="187610"/>
                </a:lnTo>
                <a:lnTo>
                  <a:pt x="35047" y="148250"/>
                </a:lnTo>
                <a:lnTo>
                  <a:pt x="60582" y="112306"/>
                </a:lnTo>
                <a:lnTo>
                  <a:pt x="91963" y="80343"/>
                </a:lnTo>
                <a:lnTo>
                  <a:pt x="128546" y="52925"/>
                </a:lnTo>
                <a:lnTo>
                  <a:pt x="169682" y="30617"/>
                </a:lnTo>
                <a:lnTo>
                  <a:pt x="214725" y="13984"/>
                </a:lnTo>
                <a:lnTo>
                  <a:pt x="263028" y="3590"/>
                </a:lnTo>
                <a:lnTo>
                  <a:pt x="313944" y="0"/>
                </a:lnTo>
                <a:lnTo>
                  <a:pt x="364859" y="3590"/>
                </a:lnTo>
                <a:lnTo>
                  <a:pt x="413162" y="13984"/>
                </a:lnTo>
                <a:lnTo>
                  <a:pt x="458205" y="30617"/>
                </a:lnTo>
                <a:lnTo>
                  <a:pt x="499341" y="52925"/>
                </a:lnTo>
                <a:lnTo>
                  <a:pt x="535924" y="80343"/>
                </a:lnTo>
                <a:lnTo>
                  <a:pt x="567305" y="112306"/>
                </a:lnTo>
                <a:lnTo>
                  <a:pt x="592840" y="148250"/>
                </a:lnTo>
                <a:lnTo>
                  <a:pt x="611879" y="187610"/>
                </a:lnTo>
                <a:lnTo>
                  <a:pt x="623778" y="229821"/>
                </a:lnTo>
                <a:lnTo>
                  <a:pt x="627887" y="274319"/>
                </a:lnTo>
                <a:lnTo>
                  <a:pt x="623778" y="318818"/>
                </a:lnTo>
                <a:lnTo>
                  <a:pt x="611879" y="361029"/>
                </a:lnTo>
                <a:lnTo>
                  <a:pt x="592840" y="400389"/>
                </a:lnTo>
                <a:lnTo>
                  <a:pt x="567305" y="436333"/>
                </a:lnTo>
                <a:lnTo>
                  <a:pt x="535924" y="468296"/>
                </a:lnTo>
                <a:lnTo>
                  <a:pt x="499341" y="495714"/>
                </a:lnTo>
                <a:lnTo>
                  <a:pt x="458205" y="518022"/>
                </a:lnTo>
                <a:lnTo>
                  <a:pt x="413162" y="534655"/>
                </a:lnTo>
                <a:lnTo>
                  <a:pt x="364859" y="545049"/>
                </a:lnTo>
                <a:lnTo>
                  <a:pt x="313944" y="548639"/>
                </a:lnTo>
                <a:lnTo>
                  <a:pt x="263028" y="545049"/>
                </a:lnTo>
                <a:lnTo>
                  <a:pt x="214725" y="534655"/>
                </a:lnTo>
                <a:lnTo>
                  <a:pt x="169682" y="518022"/>
                </a:lnTo>
                <a:lnTo>
                  <a:pt x="128546" y="495714"/>
                </a:lnTo>
                <a:lnTo>
                  <a:pt x="91963" y="468296"/>
                </a:lnTo>
                <a:lnTo>
                  <a:pt x="60582" y="436333"/>
                </a:lnTo>
                <a:lnTo>
                  <a:pt x="35047" y="400389"/>
                </a:lnTo>
                <a:lnTo>
                  <a:pt x="16008" y="361029"/>
                </a:lnTo>
                <a:lnTo>
                  <a:pt x="4109" y="318818"/>
                </a:lnTo>
                <a:lnTo>
                  <a:pt x="0" y="274319"/>
                </a:lnTo>
                <a:close/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9886315" y="4188079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56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099804" y="3790569"/>
            <a:ext cx="800100" cy="332740"/>
          </a:xfrm>
          <a:custGeom>
            <a:avLst/>
            <a:gdLst/>
            <a:ahLst/>
            <a:cxnLst/>
            <a:rect l="l" t="t" r="r" b="b"/>
            <a:pathLst>
              <a:path w="800100" h="332739">
                <a:moveTo>
                  <a:pt x="182880" y="7112"/>
                </a:moveTo>
                <a:lnTo>
                  <a:pt x="181737" y="3302"/>
                </a:lnTo>
                <a:lnTo>
                  <a:pt x="175641" y="0"/>
                </a:lnTo>
                <a:lnTo>
                  <a:pt x="171704" y="1143"/>
                </a:lnTo>
                <a:lnTo>
                  <a:pt x="30556" y="262585"/>
                </a:lnTo>
                <a:lnTo>
                  <a:pt x="2667" y="247523"/>
                </a:lnTo>
                <a:lnTo>
                  <a:pt x="0" y="332740"/>
                </a:lnTo>
                <a:lnTo>
                  <a:pt x="69176" y="284099"/>
                </a:lnTo>
                <a:lnTo>
                  <a:pt x="69723" y="283718"/>
                </a:lnTo>
                <a:lnTo>
                  <a:pt x="41757" y="268630"/>
                </a:lnTo>
                <a:lnTo>
                  <a:pt x="181229" y="10287"/>
                </a:lnTo>
                <a:lnTo>
                  <a:pt x="182880" y="7112"/>
                </a:lnTo>
                <a:close/>
              </a:path>
              <a:path w="800100" h="332739">
                <a:moveTo>
                  <a:pt x="799846" y="290703"/>
                </a:moveTo>
                <a:lnTo>
                  <a:pt x="794524" y="244729"/>
                </a:lnTo>
                <a:lnTo>
                  <a:pt x="790067" y="206121"/>
                </a:lnTo>
                <a:lnTo>
                  <a:pt x="763473" y="223494"/>
                </a:lnTo>
                <a:lnTo>
                  <a:pt x="641985" y="37465"/>
                </a:lnTo>
                <a:lnTo>
                  <a:pt x="638048" y="36576"/>
                </a:lnTo>
                <a:lnTo>
                  <a:pt x="632206" y="40386"/>
                </a:lnTo>
                <a:lnTo>
                  <a:pt x="631317" y="44323"/>
                </a:lnTo>
                <a:lnTo>
                  <a:pt x="752881" y="230416"/>
                </a:lnTo>
                <a:lnTo>
                  <a:pt x="726313" y="247777"/>
                </a:lnTo>
                <a:lnTo>
                  <a:pt x="799846" y="290703"/>
                </a:lnTo>
                <a:close/>
              </a:path>
            </a:pathLst>
          </a:custGeom>
          <a:solidFill>
            <a:srgbClr val="4512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639306" y="5221351"/>
            <a:ext cx="10833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5" dirty="0">
                <a:latin typeface="SimSun"/>
                <a:cs typeface="SimSun"/>
              </a:rPr>
              <a:t>L</a:t>
            </a:r>
            <a:r>
              <a:rPr sz="1400" spc="5" dirty="0">
                <a:latin typeface="SimSun"/>
                <a:cs typeface="SimSun"/>
              </a:rPr>
              <a:t>e</a:t>
            </a:r>
            <a:r>
              <a:rPr sz="1400" spc="-240" dirty="0">
                <a:latin typeface="SimSun"/>
                <a:cs typeface="SimSun"/>
              </a:rPr>
              <a:t>f</a:t>
            </a:r>
            <a:r>
              <a:rPr sz="1400" spc="-235" dirty="0">
                <a:latin typeface="SimSun"/>
                <a:cs typeface="SimSun"/>
              </a:rPr>
              <a:t>t</a:t>
            </a:r>
            <a:r>
              <a:rPr sz="1400" spc="-80" dirty="0">
                <a:latin typeface="SimSun"/>
                <a:cs typeface="SimSun"/>
              </a:rPr>
              <a:t> </a:t>
            </a:r>
            <a:r>
              <a:rPr sz="1400" spc="135" dirty="0">
                <a:latin typeface="SimSun"/>
                <a:cs typeface="SimSun"/>
              </a:rPr>
              <a:t>Ro</a:t>
            </a:r>
            <a:r>
              <a:rPr sz="1400" spc="-105" dirty="0">
                <a:latin typeface="SimSun"/>
                <a:cs typeface="SimSun"/>
              </a:rPr>
              <a:t>t</a:t>
            </a:r>
            <a:r>
              <a:rPr sz="1400" spc="-100" dirty="0">
                <a:latin typeface="SimSun"/>
                <a:cs typeface="SimSun"/>
              </a:rPr>
              <a:t>a</a:t>
            </a:r>
            <a:r>
              <a:rPr sz="1400" spc="-85" dirty="0">
                <a:latin typeface="SimSun"/>
                <a:cs typeface="SimSun"/>
              </a:rPr>
              <a:t>tion</a:t>
            </a:r>
            <a:endParaRPr sz="1400">
              <a:latin typeface="SimSun"/>
              <a:cs typeface="SimSun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/>
              <a:t>DATA</a:t>
            </a:r>
            <a:r>
              <a:rPr spc="-40" dirty="0"/>
              <a:t> </a:t>
            </a:r>
            <a:r>
              <a:rPr spc="20" dirty="0"/>
              <a:t>STRUCTURE</a:t>
            </a:r>
            <a:r>
              <a:rPr spc="-40" dirty="0"/>
              <a:t> </a:t>
            </a:r>
            <a:r>
              <a:rPr spc="105" dirty="0"/>
              <a:t>AND</a:t>
            </a:r>
            <a:r>
              <a:rPr spc="-35" dirty="0"/>
              <a:t> </a:t>
            </a:r>
            <a:r>
              <a:rPr spc="40" dirty="0"/>
              <a:t>ALGORITHM</a:t>
            </a: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51</a:t>
            </a:fld>
            <a:endParaRPr spc="-25" dirty="0"/>
          </a:p>
        </p:txBody>
      </p:sp>
      <p:sp>
        <p:nvSpPr>
          <p:cNvPr id="38" name="object 38"/>
          <p:cNvSpPr txBox="1"/>
          <p:nvPr/>
        </p:nvSpPr>
        <p:spPr>
          <a:xfrm>
            <a:off x="8882888" y="5209794"/>
            <a:ext cx="11499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SimSun"/>
                <a:cs typeface="SimSun"/>
              </a:rPr>
              <a:t>Balanced</a:t>
            </a:r>
            <a:r>
              <a:rPr sz="1400" spc="-170" dirty="0">
                <a:latin typeface="SimSun"/>
                <a:cs typeface="SimSun"/>
              </a:rPr>
              <a:t> </a:t>
            </a:r>
            <a:r>
              <a:rPr sz="1400" spc="175" dirty="0">
                <a:latin typeface="SimSun"/>
                <a:cs typeface="SimSun"/>
              </a:rPr>
              <a:t>AVL</a:t>
            </a:r>
            <a:endParaRPr sz="1400">
              <a:latin typeface="SimSun"/>
              <a:cs typeface="SimSu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777741" y="3259582"/>
            <a:ext cx="173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FF0000"/>
                </a:solidFill>
                <a:latin typeface="SimSun"/>
                <a:cs typeface="SimSun"/>
              </a:rPr>
              <a:t>R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04842" y="3973829"/>
            <a:ext cx="173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FF0000"/>
                </a:solidFill>
                <a:latin typeface="SimSun"/>
                <a:cs typeface="SimSun"/>
              </a:rPr>
              <a:t>R</a:t>
            </a:r>
            <a:endParaRPr sz="18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80" dirty="0">
                <a:solidFill>
                  <a:srgbClr val="FFFFFF"/>
                </a:solidFill>
              </a:rPr>
              <a:t>RIGHT</a:t>
            </a:r>
            <a:r>
              <a:rPr sz="2800" spc="-100" dirty="0">
                <a:solidFill>
                  <a:srgbClr val="FFFFFF"/>
                </a:solidFill>
              </a:rPr>
              <a:t> </a:t>
            </a:r>
            <a:r>
              <a:rPr sz="2800" spc="80" dirty="0">
                <a:solidFill>
                  <a:srgbClr val="FFFFFF"/>
                </a:solidFill>
              </a:rPr>
              <a:t>ROTATION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59993" y="2088896"/>
            <a:ext cx="10461625" cy="5772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18770" marR="5080" indent="-306705">
              <a:lnSpc>
                <a:spcPct val="101099"/>
              </a:lnSpc>
              <a:spcBef>
                <a:spcPts val="75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-310" dirty="0">
                <a:solidFill>
                  <a:srgbClr val="3C3C3C"/>
                </a:solidFill>
                <a:latin typeface="SimSun"/>
                <a:cs typeface="SimSun"/>
              </a:rPr>
              <a:t>If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tree </a:t>
            </a:r>
            <a:r>
              <a:rPr sz="1800" spc="70" dirty="0">
                <a:solidFill>
                  <a:srgbClr val="3C3C3C"/>
                </a:solidFill>
                <a:latin typeface="SimSun"/>
                <a:cs typeface="SimSun"/>
              </a:rPr>
              <a:t>becomes </a:t>
            </a:r>
            <a:r>
              <a:rPr sz="1800" spc="-15" dirty="0">
                <a:solidFill>
                  <a:srgbClr val="3C3C3C"/>
                </a:solidFill>
                <a:latin typeface="SimSun"/>
                <a:cs typeface="SimSun"/>
              </a:rPr>
              <a:t>unbalanced, </a:t>
            </a:r>
            <a:r>
              <a:rPr sz="1800" spc="180" dirty="0">
                <a:solidFill>
                  <a:srgbClr val="3C3C3C"/>
                </a:solidFill>
                <a:latin typeface="SimSun"/>
                <a:cs typeface="SimSun"/>
              </a:rPr>
              <a:t>when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 </a:t>
            </a:r>
            <a:r>
              <a:rPr sz="1800" spc="70" dirty="0">
                <a:solidFill>
                  <a:srgbClr val="3C3C3C"/>
                </a:solidFill>
                <a:latin typeface="SimSun"/>
                <a:cs typeface="SimSun"/>
              </a:rPr>
              <a:t>node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 </a:t>
            </a:r>
            <a:r>
              <a:rPr sz="1800" spc="-105" dirty="0">
                <a:solidFill>
                  <a:srgbClr val="FF0000"/>
                </a:solidFill>
                <a:latin typeface="SimSun"/>
                <a:cs typeface="SimSun"/>
              </a:rPr>
              <a:t>inserted 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into </a:t>
            </a:r>
            <a:r>
              <a:rPr sz="1800" spc="-60" dirty="0">
                <a:solidFill>
                  <a:srgbClr val="FF0000"/>
                </a:solidFill>
                <a:latin typeface="SimSun"/>
                <a:cs typeface="SimSun"/>
              </a:rPr>
              <a:t>the </a:t>
            </a:r>
            <a:r>
              <a:rPr sz="1800" spc="-250" dirty="0">
                <a:solidFill>
                  <a:srgbClr val="FF0000"/>
                </a:solidFill>
                <a:latin typeface="SimSun"/>
                <a:cs typeface="SimSun"/>
              </a:rPr>
              <a:t>left </a:t>
            </a:r>
            <a:r>
              <a:rPr sz="1800" spc="-70" dirty="0">
                <a:solidFill>
                  <a:srgbClr val="FF0000"/>
                </a:solidFill>
                <a:latin typeface="SimSun"/>
                <a:cs typeface="SimSun"/>
              </a:rPr>
              <a:t>subtree </a:t>
            </a:r>
            <a:r>
              <a:rPr sz="1800" spc="-120" dirty="0">
                <a:solidFill>
                  <a:srgbClr val="FF0000"/>
                </a:solidFill>
                <a:latin typeface="SimSun"/>
                <a:cs typeface="SimSun"/>
              </a:rPr>
              <a:t>of </a:t>
            </a:r>
            <a:r>
              <a:rPr sz="1800" spc="-60" dirty="0">
                <a:solidFill>
                  <a:srgbClr val="FF0000"/>
                </a:solidFill>
                <a:latin typeface="SimSun"/>
                <a:cs typeface="SimSun"/>
              </a:rPr>
              <a:t>the </a:t>
            </a:r>
            <a:r>
              <a:rPr sz="1800" spc="-250" dirty="0">
                <a:solidFill>
                  <a:srgbClr val="FF0000"/>
                </a:solidFill>
                <a:latin typeface="SimSun"/>
                <a:cs typeface="SimSun"/>
              </a:rPr>
              <a:t>left </a:t>
            </a:r>
            <a:r>
              <a:rPr sz="1800" spc="-95" dirty="0">
                <a:solidFill>
                  <a:srgbClr val="FF0000"/>
                </a:solidFill>
                <a:latin typeface="SimSun"/>
                <a:cs typeface="SimSun"/>
              </a:rPr>
              <a:t>subtree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, </a:t>
            </a:r>
            <a:r>
              <a:rPr sz="1800" spc="-8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5" dirty="0">
                <a:solidFill>
                  <a:srgbClr val="3C3C3C"/>
                </a:solidFill>
                <a:latin typeface="SimSun"/>
                <a:cs typeface="SimSun"/>
              </a:rPr>
              <a:t>then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40" dirty="0">
                <a:solidFill>
                  <a:srgbClr val="3C3C3C"/>
                </a:solidFill>
                <a:latin typeface="SimSun"/>
                <a:cs typeface="SimSun"/>
              </a:rPr>
              <a:t>we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0" dirty="0">
                <a:solidFill>
                  <a:srgbClr val="FF0000"/>
                </a:solidFill>
                <a:latin typeface="SimSun"/>
                <a:cs typeface="SimSun"/>
              </a:rPr>
              <a:t>perform</a:t>
            </a:r>
            <a:r>
              <a:rPr sz="1800" spc="-12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FF0000"/>
                </a:solidFill>
                <a:latin typeface="SimSun"/>
                <a:cs typeface="SimSun"/>
              </a:rPr>
              <a:t>a</a:t>
            </a:r>
            <a:r>
              <a:rPr sz="1800" spc="-9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FF0000"/>
                </a:solidFill>
                <a:latin typeface="SimSun"/>
                <a:cs typeface="SimSun"/>
              </a:rPr>
              <a:t>single</a:t>
            </a:r>
            <a:r>
              <a:rPr sz="1800" spc="-7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40" dirty="0">
                <a:solidFill>
                  <a:srgbClr val="FF0000"/>
                </a:solidFill>
                <a:latin typeface="SimSun"/>
                <a:cs typeface="SimSun"/>
              </a:rPr>
              <a:t>right</a:t>
            </a:r>
            <a:r>
              <a:rPr sz="1800" spc="-7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10" dirty="0">
                <a:solidFill>
                  <a:srgbClr val="FF0000"/>
                </a:solidFill>
                <a:latin typeface="SimSun"/>
                <a:cs typeface="SimSun"/>
              </a:rPr>
              <a:t>rotation</a:t>
            </a:r>
            <a:r>
              <a:rPr sz="1800" spc="-10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dirty="0">
                <a:solidFill>
                  <a:srgbClr val="3C3C3C"/>
                </a:solidFill>
                <a:latin typeface="Times New Roman"/>
                <a:cs typeface="Times New Roman"/>
              </a:rPr>
              <a:t>−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52494" y="2943605"/>
            <a:ext cx="628015" cy="548640"/>
          </a:xfrm>
          <a:custGeom>
            <a:avLst/>
            <a:gdLst/>
            <a:ahLst/>
            <a:cxnLst/>
            <a:rect l="l" t="t" r="r" b="b"/>
            <a:pathLst>
              <a:path w="628014" h="548639">
                <a:moveTo>
                  <a:pt x="627888" y="274320"/>
                </a:moveTo>
                <a:lnTo>
                  <a:pt x="623778" y="229821"/>
                </a:lnTo>
                <a:lnTo>
                  <a:pt x="611879" y="187610"/>
                </a:lnTo>
                <a:lnTo>
                  <a:pt x="592840" y="148250"/>
                </a:lnTo>
                <a:lnTo>
                  <a:pt x="567305" y="112306"/>
                </a:lnTo>
                <a:lnTo>
                  <a:pt x="535924" y="80343"/>
                </a:lnTo>
                <a:lnTo>
                  <a:pt x="499341" y="52925"/>
                </a:lnTo>
                <a:lnTo>
                  <a:pt x="458205" y="30617"/>
                </a:lnTo>
                <a:lnTo>
                  <a:pt x="413162" y="13984"/>
                </a:lnTo>
                <a:lnTo>
                  <a:pt x="364859" y="3590"/>
                </a:lnTo>
                <a:lnTo>
                  <a:pt x="313943" y="0"/>
                </a:lnTo>
                <a:lnTo>
                  <a:pt x="263028" y="3590"/>
                </a:lnTo>
                <a:lnTo>
                  <a:pt x="214725" y="13984"/>
                </a:lnTo>
                <a:lnTo>
                  <a:pt x="169682" y="30617"/>
                </a:lnTo>
                <a:lnTo>
                  <a:pt x="128546" y="52925"/>
                </a:lnTo>
                <a:lnTo>
                  <a:pt x="91963" y="80343"/>
                </a:lnTo>
                <a:lnTo>
                  <a:pt x="60582" y="112306"/>
                </a:lnTo>
                <a:lnTo>
                  <a:pt x="35047" y="148250"/>
                </a:lnTo>
                <a:lnTo>
                  <a:pt x="16008" y="187610"/>
                </a:lnTo>
                <a:lnTo>
                  <a:pt x="4109" y="229821"/>
                </a:lnTo>
                <a:lnTo>
                  <a:pt x="0" y="274320"/>
                </a:lnTo>
                <a:lnTo>
                  <a:pt x="4109" y="318818"/>
                </a:lnTo>
                <a:lnTo>
                  <a:pt x="16008" y="361029"/>
                </a:lnTo>
                <a:lnTo>
                  <a:pt x="35047" y="400389"/>
                </a:lnTo>
                <a:lnTo>
                  <a:pt x="60582" y="436333"/>
                </a:lnTo>
                <a:lnTo>
                  <a:pt x="91963" y="468296"/>
                </a:lnTo>
                <a:lnTo>
                  <a:pt x="128546" y="495714"/>
                </a:lnTo>
                <a:lnTo>
                  <a:pt x="169682" y="518022"/>
                </a:lnTo>
                <a:lnTo>
                  <a:pt x="214725" y="534655"/>
                </a:lnTo>
                <a:lnTo>
                  <a:pt x="263028" y="545049"/>
                </a:lnTo>
                <a:lnTo>
                  <a:pt x="313943" y="548640"/>
                </a:lnTo>
                <a:lnTo>
                  <a:pt x="364859" y="545049"/>
                </a:lnTo>
                <a:lnTo>
                  <a:pt x="413162" y="534655"/>
                </a:lnTo>
                <a:lnTo>
                  <a:pt x="458205" y="518022"/>
                </a:lnTo>
                <a:lnTo>
                  <a:pt x="499341" y="495714"/>
                </a:lnTo>
                <a:lnTo>
                  <a:pt x="535924" y="468296"/>
                </a:lnTo>
                <a:lnTo>
                  <a:pt x="567305" y="436333"/>
                </a:lnTo>
                <a:lnTo>
                  <a:pt x="592840" y="400389"/>
                </a:lnTo>
                <a:lnTo>
                  <a:pt x="611879" y="361029"/>
                </a:lnTo>
                <a:lnTo>
                  <a:pt x="623778" y="318818"/>
                </a:lnTo>
                <a:lnTo>
                  <a:pt x="627888" y="274320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38676" y="3054858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56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43478" y="3647694"/>
            <a:ext cx="626745" cy="548640"/>
          </a:xfrm>
          <a:custGeom>
            <a:avLst/>
            <a:gdLst/>
            <a:ahLst/>
            <a:cxnLst/>
            <a:rect l="l" t="t" r="r" b="b"/>
            <a:pathLst>
              <a:path w="626745" h="548639">
                <a:moveTo>
                  <a:pt x="626363" y="274319"/>
                </a:moveTo>
                <a:lnTo>
                  <a:pt x="622265" y="229821"/>
                </a:lnTo>
                <a:lnTo>
                  <a:pt x="610398" y="187610"/>
                </a:lnTo>
                <a:lnTo>
                  <a:pt x="591408" y="148250"/>
                </a:lnTo>
                <a:lnTo>
                  <a:pt x="565940" y="112306"/>
                </a:lnTo>
                <a:lnTo>
                  <a:pt x="534638" y="80343"/>
                </a:lnTo>
                <a:lnTo>
                  <a:pt x="498146" y="52925"/>
                </a:lnTo>
                <a:lnTo>
                  <a:pt x="457110" y="30617"/>
                </a:lnTo>
                <a:lnTo>
                  <a:pt x="412174" y="13984"/>
                </a:lnTo>
                <a:lnTo>
                  <a:pt x="363983" y="3590"/>
                </a:lnTo>
                <a:lnTo>
                  <a:pt x="313182" y="0"/>
                </a:lnTo>
                <a:lnTo>
                  <a:pt x="262380" y="3590"/>
                </a:lnTo>
                <a:lnTo>
                  <a:pt x="214189" y="13984"/>
                </a:lnTo>
                <a:lnTo>
                  <a:pt x="169253" y="30617"/>
                </a:lnTo>
                <a:lnTo>
                  <a:pt x="128217" y="52925"/>
                </a:lnTo>
                <a:lnTo>
                  <a:pt x="91725" y="80343"/>
                </a:lnTo>
                <a:lnTo>
                  <a:pt x="60423" y="112306"/>
                </a:lnTo>
                <a:lnTo>
                  <a:pt x="34955" y="148250"/>
                </a:lnTo>
                <a:lnTo>
                  <a:pt x="15965" y="187610"/>
                </a:lnTo>
                <a:lnTo>
                  <a:pt x="4098" y="229821"/>
                </a:lnTo>
                <a:lnTo>
                  <a:pt x="0" y="274319"/>
                </a:lnTo>
                <a:lnTo>
                  <a:pt x="4098" y="318818"/>
                </a:lnTo>
                <a:lnTo>
                  <a:pt x="15965" y="361029"/>
                </a:lnTo>
                <a:lnTo>
                  <a:pt x="34955" y="400389"/>
                </a:lnTo>
                <a:lnTo>
                  <a:pt x="60423" y="436333"/>
                </a:lnTo>
                <a:lnTo>
                  <a:pt x="91725" y="468296"/>
                </a:lnTo>
                <a:lnTo>
                  <a:pt x="128217" y="495714"/>
                </a:lnTo>
                <a:lnTo>
                  <a:pt x="169253" y="518022"/>
                </a:lnTo>
                <a:lnTo>
                  <a:pt x="214189" y="534655"/>
                </a:lnTo>
                <a:lnTo>
                  <a:pt x="262380" y="545049"/>
                </a:lnTo>
                <a:lnTo>
                  <a:pt x="313182" y="548639"/>
                </a:lnTo>
                <a:lnTo>
                  <a:pt x="363983" y="545049"/>
                </a:lnTo>
                <a:lnTo>
                  <a:pt x="412174" y="534655"/>
                </a:lnTo>
                <a:lnTo>
                  <a:pt x="457110" y="518022"/>
                </a:lnTo>
                <a:lnTo>
                  <a:pt x="498146" y="495714"/>
                </a:lnTo>
                <a:lnTo>
                  <a:pt x="534638" y="468296"/>
                </a:lnTo>
                <a:lnTo>
                  <a:pt x="565940" y="436333"/>
                </a:lnTo>
                <a:lnTo>
                  <a:pt x="591408" y="400389"/>
                </a:lnTo>
                <a:lnTo>
                  <a:pt x="610398" y="361029"/>
                </a:lnTo>
                <a:lnTo>
                  <a:pt x="622265" y="318818"/>
                </a:lnTo>
                <a:lnTo>
                  <a:pt x="626363" y="274319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29025" y="3757929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34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39033" y="4370070"/>
            <a:ext cx="626745" cy="548640"/>
          </a:xfrm>
          <a:custGeom>
            <a:avLst/>
            <a:gdLst/>
            <a:ahLst/>
            <a:cxnLst/>
            <a:rect l="l" t="t" r="r" b="b"/>
            <a:pathLst>
              <a:path w="626745" h="548639">
                <a:moveTo>
                  <a:pt x="626364" y="274319"/>
                </a:moveTo>
                <a:lnTo>
                  <a:pt x="622265" y="229821"/>
                </a:lnTo>
                <a:lnTo>
                  <a:pt x="610398" y="187610"/>
                </a:lnTo>
                <a:lnTo>
                  <a:pt x="591408" y="148250"/>
                </a:lnTo>
                <a:lnTo>
                  <a:pt x="565940" y="112306"/>
                </a:lnTo>
                <a:lnTo>
                  <a:pt x="534638" y="80343"/>
                </a:lnTo>
                <a:lnTo>
                  <a:pt x="498146" y="52925"/>
                </a:lnTo>
                <a:lnTo>
                  <a:pt x="457110" y="30617"/>
                </a:lnTo>
                <a:lnTo>
                  <a:pt x="412174" y="13984"/>
                </a:lnTo>
                <a:lnTo>
                  <a:pt x="363983" y="3590"/>
                </a:lnTo>
                <a:lnTo>
                  <a:pt x="313181" y="0"/>
                </a:lnTo>
                <a:lnTo>
                  <a:pt x="262380" y="3590"/>
                </a:lnTo>
                <a:lnTo>
                  <a:pt x="214189" y="13984"/>
                </a:lnTo>
                <a:lnTo>
                  <a:pt x="169253" y="30617"/>
                </a:lnTo>
                <a:lnTo>
                  <a:pt x="128217" y="52925"/>
                </a:lnTo>
                <a:lnTo>
                  <a:pt x="91725" y="80343"/>
                </a:lnTo>
                <a:lnTo>
                  <a:pt x="60423" y="112306"/>
                </a:lnTo>
                <a:lnTo>
                  <a:pt x="34955" y="148250"/>
                </a:lnTo>
                <a:lnTo>
                  <a:pt x="15965" y="187610"/>
                </a:lnTo>
                <a:lnTo>
                  <a:pt x="4098" y="229821"/>
                </a:lnTo>
                <a:lnTo>
                  <a:pt x="0" y="274319"/>
                </a:lnTo>
                <a:lnTo>
                  <a:pt x="4098" y="318818"/>
                </a:lnTo>
                <a:lnTo>
                  <a:pt x="15965" y="361029"/>
                </a:lnTo>
                <a:lnTo>
                  <a:pt x="34955" y="400389"/>
                </a:lnTo>
                <a:lnTo>
                  <a:pt x="60423" y="436333"/>
                </a:lnTo>
                <a:lnTo>
                  <a:pt x="91725" y="468296"/>
                </a:lnTo>
                <a:lnTo>
                  <a:pt x="128217" y="495714"/>
                </a:lnTo>
                <a:lnTo>
                  <a:pt x="169253" y="518022"/>
                </a:lnTo>
                <a:lnTo>
                  <a:pt x="214189" y="534655"/>
                </a:lnTo>
                <a:lnTo>
                  <a:pt x="262380" y="545049"/>
                </a:lnTo>
                <a:lnTo>
                  <a:pt x="313181" y="548639"/>
                </a:lnTo>
                <a:lnTo>
                  <a:pt x="363983" y="545049"/>
                </a:lnTo>
                <a:lnTo>
                  <a:pt x="412174" y="534655"/>
                </a:lnTo>
                <a:lnTo>
                  <a:pt x="457110" y="518022"/>
                </a:lnTo>
                <a:lnTo>
                  <a:pt x="498146" y="495714"/>
                </a:lnTo>
                <a:lnTo>
                  <a:pt x="534638" y="468296"/>
                </a:lnTo>
                <a:lnTo>
                  <a:pt x="565940" y="436333"/>
                </a:lnTo>
                <a:lnTo>
                  <a:pt x="591408" y="400389"/>
                </a:lnTo>
                <a:lnTo>
                  <a:pt x="610398" y="361029"/>
                </a:lnTo>
                <a:lnTo>
                  <a:pt x="622265" y="318818"/>
                </a:lnTo>
                <a:lnTo>
                  <a:pt x="626364" y="274319"/>
                </a:lnTo>
                <a:close/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123945" y="4481321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23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364991" y="3417315"/>
            <a:ext cx="678180" cy="956944"/>
            <a:chOff x="3364991" y="3417315"/>
            <a:chExt cx="678180" cy="956944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46575" y="3417315"/>
              <a:ext cx="196341" cy="24180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364991" y="4119752"/>
              <a:ext cx="168910" cy="254635"/>
            </a:xfrm>
            <a:custGeom>
              <a:avLst/>
              <a:gdLst/>
              <a:ahLst/>
              <a:cxnLst/>
              <a:rect l="l" t="t" r="r" b="b"/>
              <a:pathLst>
                <a:path w="168910" h="254635">
                  <a:moveTo>
                    <a:pt x="9779" y="169545"/>
                  </a:moveTo>
                  <a:lnTo>
                    <a:pt x="0" y="254127"/>
                  </a:lnTo>
                  <a:lnTo>
                    <a:pt x="73533" y="211201"/>
                  </a:lnTo>
                  <a:lnTo>
                    <a:pt x="68868" y="208153"/>
                  </a:lnTo>
                  <a:lnTo>
                    <a:pt x="34162" y="208153"/>
                  </a:lnTo>
                  <a:lnTo>
                    <a:pt x="28321" y="204343"/>
                  </a:lnTo>
                  <a:lnTo>
                    <a:pt x="27559" y="200406"/>
                  </a:lnTo>
                  <a:lnTo>
                    <a:pt x="36368" y="186917"/>
                  </a:lnTo>
                  <a:lnTo>
                    <a:pt x="9779" y="169545"/>
                  </a:lnTo>
                  <a:close/>
                </a:path>
                <a:path w="168910" h="254635">
                  <a:moveTo>
                    <a:pt x="36368" y="186917"/>
                  </a:moveTo>
                  <a:lnTo>
                    <a:pt x="27559" y="200406"/>
                  </a:lnTo>
                  <a:lnTo>
                    <a:pt x="28321" y="204343"/>
                  </a:lnTo>
                  <a:lnTo>
                    <a:pt x="34162" y="208153"/>
                  </a:lnTo>
                  <a:lnTo>
                    <a:pt x="38100" y="207391"/>
                  </a:lnTo>
                  <a:lnTo>
                    <a:pt x="46955" y="193835"/>
                  </a:lnTo>
                  <a:lnTo>
                    <a:pt x="36368" y="186917"/>
                  </a:lnTo>
                  <a:close/>
                </a:path>
                <a:path w="168910" h="254635">
                  <a:moveTo>
                    <a:pt x="46955" y="193835"/>
                  </a:moveTo>
                  <a:lnTo>
                    <a:pt x="38100" y="207391"/>
                  </a:lnTo>
                  <a:lnTo>
                    <a:pt x="34162" y="208153"/>
                  </a:lnTo>
                  <a:lnTo>
                    <a:pt x="68868" y="208153"/>
                  </a:lnTo>
                  <a:lnTo>
                    <a:pt x="46955" y="193835"/>
                  </a:lnTo>
                  <a:close/>
                </a:path>
                <a:path w="168910" h="254635">
                  <a:moveTo>
                    <a:pt x="161798" y="0"/>
                  </a:moveTo>
                  <a:lnTo>
                    <a:pt x="157861" y="889"/>
                  </a:lnTo>
                  <a:lnTo>
                    <a:pt x="36368" y="186917"/>
                  </a:lnTo>
                  <a:lnTo>
                    <a:pt x="46955" y="193835"/>
                  </a:lnTo>
                  <a:lnTo>
                    <a:pt x="168529" y="7747"/>
                  </a:lnTo>
                  <a:lnTo>
                    <a:pt x="167767" y="3810"/>
                  </a:lnTo>
                  <a:lnTo>
                    <a:pt x="164719" y="1905"/>
                  </a:lnTo>
                  <a:lnTo>
                    <a:pt x="161798" y="0"/>
                  </a:lnTo>
                  <a:close/>
                </a:path>
              </a:pathLst>
            </a:custGeom>
            <a:solidFill>
              <a:srgbClr val="4512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767077" y="2995422"/>
            <a:ext cx="628015" cy="548640"/>
          </a:xfrm>
          <a:custGeom>
            <a:avLst/>
            <a:gdLst/>
            <a:ahLst/>
            <a:cxnLst/>
            <a:rect l="l" t="t" r="r" b="b"/>
            <a:pathLst>
              <a:path w="628014" h="548639">
                <a:moveTo>
                  <a:pt x="627888" y="274319"/>
                </a:moveTo>
                <a:lnTo>
                  <a:pt x="623778" y="229821"/>
                </a:lnTo>
                <a:lnTo>
                  <a:pt x="611879" y="187610"/>
                </a:lnTo>
                <a:lnTo>
                  <a:pt x="592840" y="148250"/>
                </a:lnTo>
                <a:lnTo>
                  <a:pt x="567305" y="112306"/>
                </a:lnTo>
                <a:lnTo>
                  <a:pt x="535924" y="80343"/>
                </a:lnTo>
                <a:lnTo>
                  <a:pt x="499341" y="52925"/>
                </a:lnTo>
                <a:lnTo>
                  <a:pt x="458205" y="30617"/>
                </a:lnTo>
                <a:lnTo>
                  <a:pt x="413162" y="13984"/>
                </a:lnTo>
                <a:lnTo>
                  <a:pt x="364859" y="3590"/>
                </a:lnTo>
                <a:lnTo>
                  <a:pt x="313944" y="0"/>
                </a:lnTo>
                <a:lnTo>
                  <a:pt x="263028" y="3590"/>
                </a:lnTo>
                <a:lnTo>
                  <a:pt x="214725" y="13984"/>
                </a:lnTo>
                <a:lnTo>
                  <a:pt x="169682" y="30617"/>
                </a:lnTo>
                <a:lnTo>
                  <a:pt x="128546" y="52925"/>
                </a:lnTo>
                <a:lnTo>
                  <a:pt x="91963" y="80343"/>
                </a:lnTo>
                <a:lnTo>
                  <a:pt x="60582" y="112306"/>
                </a:lnTo>
                <a:lnTo>
                  <a:pt x="35047" y="148250"/>
                </a:lnTo>
                <a:lnTo>
                  <a:pt x="16008" y="187610"/>
                </a:lnTo>
                <a:lnTo>
                  <a:pt x="4109" y="229821"/>
                </a:lnTo>
                <a:lnTo>
                  <a:pt x="0" y="274319"/>
                </a:lnTo>
                <a:lnTo>
                  <a:pt x="4109" y="318818"/>
                </a:lnTo>
                <a:lnTo>
                  <a:pt x="16008" y="361029"/>
                </a:lnTo>
                <a:lnTo>
                  <a:pt x="35047" y="400389"/>
                </a:lnTo>
                <a:lnTo>
                  <a:pt x="60582" y="436333"/>
                </a:lnTo>
                <a:lnTo>
                  <a:pt x="91963" y="468296"/>
                </a:lnTo>
                <a:lnTo>
                  <a:pt x="128546" y="495714"/>
                </a:lnTo>
                <a:lnTo>
                  <a:pt x="169682" y="518022"/>
                </a:lnTo>
                <a:lnTo>
                  <a:pt x="214725" y="534655"/>
                </a:lnTo>
                <a:lnTo>
                  <a:pt x="263028" y="545049"/>
                </a:lnTo>
                <a:lnTo>
                  <a:pt x="313944" y="548639"/>
                </a:lnTo>
                <a:lnTo>
                  <a:pt x="364859" y="545049"/>
                </a:lnTo>
                <a:lnTo>
                  <a:pt x="413162" y="534655"/>
                </a:lnTo>
                <a:lnTo>
                  <a:pt x="458205" y="518022"/>
                </a:lnTo>
                <a:lnTo>
                  <a:pt x="499341" y="495714"/>
                </a:lnTo>
                <a:lnTo>
                  <a:pt x="535924" y="468296"/>
                </a:lnTo>
                <a:lnTo>
                  <a:pt x="567305" y="436333"/>
                </a:lnTo>
                <a:lnTo>
                  <a:pt x="592840" y="400389"/>
                </a:lnTo>
                <a:lnTo>
                  <a:pt x="611879" y="361029"/>
                </a:lnTo>
                <a:lnTo>
                  <a:pt x="623778" y="318818"/>
                </a:lnTo>
                <a:lnTo>
                  <a:pt x="627888" y="274319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953005" y="3105658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56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58061" y="3697985"/>
            <a:ext cx="626745" cy="548640"/>
          </a:xfrm>
          <a:custGeom>
            <a:avLst/>
            <a:gdLst/>
            <a:ahLst/>
            <a:cxnLst/>
            <a:rect l="l" t="t" r="r" b="b"/>
            <a:pathLst>
              <a:path w="626744" h="548639">
                <a:moveTo>
                  <a:pt x="626363" y="274319"/>
                </a:moveTo>
                <a:lnTo>
                  <a:pt x="622265" y="229821"/>
                </a:lnTo>
                <a:lnTo>
                  <a:pt x="610398" y="187610"/>
                </a:lnTo>
                <a:lnTo>
                  <a:pt x="591408" y="148250"/>
                </a:lnTo>
                <a:lnTo>
                  <a:pt x="565940" y="112306"/>
                </a:lnTo>
                <a:lnTo>
                  <a:pt x="534638" y="80343"/>
                </a:lnTo>
                <a:lnTo>
                  <a:pt x="498146" y="52925"/>
                </a:lnTo>
                <a:lnTo>
                  <a:pt x="457110" y="30617"/>
                </a:lnTo>
                <a:lnTo>
                  <a:pt x="412174" y="13984"/>
                </a:lnTo>
                <a:lnTo>
                  <a:pt x="363983" y="3590"/>
                </a:lnTo>
                <a:lnTo>
                  <a:pt x="313181" y="0"/>
                </a:lnTo>
                <a:lnTo>
                  <a:pt x="262380" y="3590"/>
                </a:lnTo>
                <a:lnTo>
                  <a:pt x="214189" y="13984"/>
                </a:lnTo>
                <a:lnTo>
                  <a:pt x="169253" y="30617"/>
                </a:lnTo>
                <a:lnTo>
                  <a:pt x="128217" y="52925"/>
                </a:lnTo>
                <a:lnTo>
                  <a:pt x="91725" y="80343"/>
                </a:lnTo>
                <a:lnTo>
                  <a:pt x="60423" y="112306"/>
                </a:lnTo>
                <a:lnTo>
                  <a:pt x="34955" y="148250"/>
                </a:lnTo>
                <a:lnTo>
                  <a:pt x="15965" y="187610"/>
                </a:lnTo>
                <a:lnTo>
                  <a:pt x="4098" y="229821"/>
                </a:lnTo>
                <a:lnTo>
                  <a:pt x="0" y="274319"/>
                </a:lnTo>
                <a:lnTo>
                  <a:pt x="4098" y="318818"/>
                </a:lnTo>
                <a:lnTo>
                  <a:pt x="15965" y="361029"/>
                </a:lnTo>
                <a:lnTo>
                  <a:pt x="34955" y="400389"/>
                </a:lnTo>
                <a:lnTo>
                  <a:pt x="60423" y="436333"/>
                </a:lnTo>
                <a:lnTo>
                  <a:pt x="91725" y="468296"/>
                </a:lnTo>
                <a:lnTo>
                  <a:pt x="128217" y="495714"/>
                </a:lnTo>
                <a:lnTo>
                  <a:pt x="169253" y="518022"/>
                </a:lnTo>
                <a:lnTo>
                  <a:pt x="214189" y="534655"/>
                </a:lnTo>
                <a:lnTo>
                  <a:pt x="262380" y="545049"/>
                </a:lnTo>
                <a:lnTo>
                  <a:pt x="313181" y="548639"/>
                </a:lnTo>
                <a:lnTo>
                  <a:pt x="363983" y="545049"/>
                </a:lnTo>
                <a:lnTo>
                  <a:pt x="412174" y="534655"/>
                </a:lnTo>
                <a:lnTo>
                  <a:pt x="457110" y="518022"/>
                </a:lnTo>
                <a:lnTo>
                  <a:pt x="498146" y="495714"/>
                </a:lnTo>
                <a:lnTo>
                  <a:pt x="534638" y="468296"/>
                </a:lnTo>
                <a:lnTo>
                  <a:pt x="565940" y="436333"/>
                </a:lnTo>
                <a:lnTo>
                  <a:pt x="591408" y="400389"/>
                </a:lnTo>
                <a:lnTo>
                  <a:pt x="610398" y="361029"/>
                </a:lnTo>
                <a:lnTo>
                  <a:pt x="622265" y="318818"/>
                </a:lnTo>
                <a:lnTo>
                  <a:pt x="626363" y="274319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443355" y="3808298"/>
            <a:ext cx="2540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Trebuchet MS"/>
                <a:cs typeface="Trebuchet MS"/>
              </a:rPr>
              <a:t>34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61160" y="3467608"/>
            <a:ext cx="196341" cy="241807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220520" y="4915915"/>
            <a:ext cx="11499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SimSun"/>
                <a:cs typeface="SimSun"/>
              </a:rPr>
              <a:t>Balanced</a:t>
            </a:r>
            <a:r>
              <a:rPr sz="1400" spc="-170" dirty="0">
                <a:latin typeface="SimSun"/>
                <a:cs typeface="SimSun"/>
              </a:rPr>
              <a:t> </a:t>
            </a:r>
            <a:r>
              <a:rPr sz="1400" spc="175" dirty="0">
                <a:latin typeface="SimSun"/>
                <a:cs typeface="SimSun"/>
              </a:rPr>
              <a:t>AVL</a:t>
            </a:r>
            <a:endParaRPr sz="1400">
              <a:latin typeface="SimSun"/>
              <a:cs typeface="SimSu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86304" y="5068316"/>
            <a:ext cx="2929890" cy="881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3360" indent="914400">
              <a:lnSpc>
                <a:spcPct val="100000"/>
              </a:lnSpc>
              <a:spcBef>
                <a:spcPts val="100"/>
              </a:spcBef>
            </a:pPr>
            <a:r>
              <a:rPr sz="1400" u="sng" spc="35" dirty="0">
                <a:uFill>
                  <a:solidFill>
                    <a:srgbClr val="000000"/>
                  </a:solidFill>
                </a:uFill>
                <a:latin typeface="SimSun"/>
                <a:cs typeface="SimSun"/>
              </a:rPr>
              <a:t>Unbalanced</a:t>
            </a:r>
            <a:r>
              <a:rPr sz="1400" u="sng" spc="125" dirty="0">
                <a:uFill>
                  <a:solidFill>
                    <a:srgbClr val="000000"/>
                  </a:solidFill>
                </a:uFill>
                <a:latin typeface="SimSun"/>
                <a:cs typeface="SimSun"/>
              </a:rPr>
              <a:t> </a:t>
            </a:r>
            <a:r>
              <a:rPr sz="1400" u="sng" spc="175" dirty="0">
                <a:uFill>
                  <a:solidFill>
                    <a:srgbClr val="000000"/>
                  </a:solidFill>
                </a:uFill>
                <a:latin typeface="SimSun"/>
                <a:cs typeface="SimSun"/>
              </a:rPr>
              <a:t>AVL </a:t>
            </a:r>
            <a:r>
              <a:rPr sz="1400" spc="180" dirty="0">
                <a:latin typeface="SimSun"/>
                <a:cs typeface="SimSun"/>
              </a:rPr>
              <a:t> </a:t>
            </a:r>
            <a:r>
              <a:rPr sz="1400" spc="110" dirty="0">
                <a:latin typeface="SimSun"/>
                <a:cs typeface="SimSun"/>
              </a:rPr>
              <a:t>Node</a:t>
            </a:r>
            <a:r>
              <a:rPr sz="1400" spc="-90" dirty="0">
                <a:latin typeface="SimSun"/>
                <a:cs typeface="SimSun"/>
              </a:rPr>
              <a:t> </a:t>
            </a:r>
            <a:r>
              <a:rPr sz="1400" spc="55" dirty="0">
                <a:latin typeface="SimSun"/>
                <a:cs typeface="SimSun"/>
              </a:rPr>
              <a:t>23</a:t>
            </a:r>
            <a:r>
              <a:rPr sz="1400" spc="-105" dirty="0">
                <a:latin typeface="SimSun"/>
                <a:cs typeface="SimSun"/>
              </a:rPr>
              <a:t> </a:t>
            </a:r>
            <a:r>
              <a:rPr sz="1400" spc="-15" dirty="0">
                <a:latin typeface="SimSun"/>
                <a:cs typeface="SimSun"/>
              </a:rPr>
              <a:t>has</a:t>
            </a:r>
            <a:r>
              <a:rPr sz="1400" spc="-95" dirty="0">
                <a:latin typeface="SimSun"/>
                <a:cs typeface="SimSun"/>
              </a:rPr>
              <a:t> </a:t>
            </a:r>
            <a:r>
              <a:rPr sz="1400" spc="90" dirty="0">
                <a:latin typeface="SimSun"/>
                <a:cs typeface="SimSun"/>
              </a:rPr>
              <a:t>become</a:t>
            </a:r>
            <a:r>
              <a:rPr sz="1400" spc="-100" dirty="0">
                <a:latin typeface="SimSun"/>
                <a:cs typeface="SimSun"/>
              </a:rPr>
              <a:t> </a:t>
            </a:r>
            <a:r>
              <a:rPr sz="1400" spc="10" dirty="0">
                <a:latin typeface="SimSun"/>
                <a:cs typeface="SimSun"/>
              </a:rPr>
              <a:t>unbalanced</a:t>
            </a:r>
            <a:endParaRPr sz="1400">
              <a:latin typeface="SimSun"/>
              <a:cs typeface="SimSun"/>
            </a:endParaRPr>
          </a:p>
          <a:p>
            <a:pPr marL="12700" marR="5080">
              <a:lnSpc>
                <a:spcPts val="1689"/>
              </a:lnSpc>
              <a:spcBef>
                <a:spcPts val="50"/>
              </a:spcBef>
            </a:pPr>
            <a:r>
              <a:rPr sz="1400" spc="10" dirty="0">
                <a:latin typeface="SimSun"/>
                <a:cs typeface="SimSun"/>
              </a:rPr>
              <a:t>a</a:t>
            </a:r>
            <a:r>
              <a:rPr sz="1400" spc="-145" dirty="0">
                <a:latin typeface="SimSun"/>
                <a:cs typeface="SimSun"/>
              </a:rPr>
              <a:t>s</a:t>
            </a:r>
            <a:r>
              <a:rPr sz="1400" spc="-85" dirty="0">
                <a:latin typeface="SimSun"/>
                <a:cs typeface="SimSun"/>
              </a:rPr>
              <a:t> </a:t>
            </a:r>
            <a:r>
              <a:rPr sz="1400" spc="50" dirty="0">
                <a:latin typeface="SimSun"/>
                <a:cs typeface="SimSun"/>
              </a:rPr>
              <a:t>5</a:t>
            </a:r>
            <a:r>
              <a:rPr sz="1400" spc="55" dirty="0">
                <a:latin typeface="SimSun"/>
                <a:cs typeface="SimSun"/>
              </a:rPr>
              <a:t>6</a:t>
            </a:r>
            <a:r>
              <a:rPr sz="1400" spc="-95" dirty="0">
                <a:latin typeface="SimSun"/>
                <a:cs typeface="SimSun"/>
              </a:rPr>
              <a:t> </a:t>
            </a:r>
            <a:r>
              <a:rPr sz="1400" spc="-285" dirty="0">
                <a:latin typeface="SimSun"/>
                <a:cs typeface="SimSun"/>
              </a:rPr>
              <a:t>i</a:t>
            </a:r>
            <a:r>
              <a:rPr sz="1400" spc="-145" dirty="0">
                <a:latin typeface="SimSun"/>
                <a:cs typeface="SimSun"/>
              </a:rPr>
              <a:t>s</a:t>
            </a:r>
            <a:r>
              <a:rPr sz="1400" spc="-65" dirty="0">
                <a:latin typeface="SimSun"/>
                <a:cs typeface="SimSun"/>
              </a:rPr>
              <a:t> </a:t>
            </a:r>
            <a:r>
              <a:rPr sz="1400" spc="-95" dirty="0">
                <a:latin typeface="SimSun"/>
                <a:cs typeface="SimSun"/>
              </a:rPr>
              <a:t>i</a:t>
            </a:r>
            <a:r>
              <a:rPr sz="1400" spc="-100" dirty="0">
                <a:latin typeface="SimSun"/>
                <a:cs typeface="SimSun"/>
              </a:rPr>
              <a:t>n</a:t>
            </a:r>
            <a:r>
              <a:rPr sz="1400" spc="-145" dirty="0">
                <a:latin typeface="SimSun"/>
                <a:cs typeface="SimSun"/>
              </a:rPr>
              <a:t>s</a:t>
            </a:r>
            <a:r>
              <a:rPr sz="1400" spc="-70" dirty="0">
                <a:latin typeface="SimSun"/>
                <a:cs typeface="SimSun"/>
              </a:rPr>
              <a:t>erte</a:t>
            </a:r>
            <a:r>
              <a:rPr sz="1400" spc="-65" dirty="0">
                <a:latin typeface="SimSun"/>
                <a:cs typeface="SimSun"/>
              </a:rPr>
              <a:t>d</a:t>
            </a:r>
            <a:r>
              <a:rPr sz="1400" spc="-95" dirty="0">
                <a:latin typeface="SimSun"/>
                <a:cs typeface="SimSun"/>
              </a:rPr>
              <a:t> </a:t>
            </a:r>
            <a:r>
              <a:rPr sz="1400" spc="-285" dirty="0">
                <a:latin typeface="SimSun"/>
                <a:cs typeface="SimSun"/>
              </a:rPr>
              <a:t>i</a:t>
            </a:r>
            <a:r>
              <a:rPr sz="1400" spc="95" dirty="0">
                <a:latin typeface="SimSun"/>
                <a:cs typeface="SimSun"/>
              </a:rPr>
              <a:t>n</a:t>
            </a:r>
            <a:r>
              <a:rPr sz="1400" spc="-70" dirty="0">
                <a:latin typeface="SimSun"/>
                <a:cs typeface="SimSun"/>
              </a:rPr>
              <a:t> </a:t>
            </a:r>
            <a:r>
              <a:rPr sz="1400" spc="-45" dirty="0">
                <a:latin typeface="SimSun"/>
                <a:cs typeface="SimSun"/>
              </a:rPr>
              <a:t>the</a:t>
            </a:r>
            <a:r>
              <a:rPr sz="1400" spc="-85" dirty="0">
                <a:latin typeface="SimSun"/>
                <a:cs typeface="SimSun"/>
              </a:rPr>
              <a:t> </a:t>
            </a:r>
            <a:r>
              <a:rPr sz="1400" spc="-190" dirty="0">
                <a:latin typeface="SimSun"/>
                <a:cs typeface="SimSun"/>
              </a:rPr>
              <a:t>left</a:t>
            </a:r>
            <a:r>
              <a:rPr sz="1400" spc="-80" dirty="0">
                <a:latin typeface="SimSun"/>
                <a:cs typeface="SimSun"/>
              </a:rPr>
              <a:t> </a:t>
            </a:r>
            <a:r>
              <a:rPr sz="1400" spc="-145" dirty="0">
                <a:latin typeface="SimSun"/>
                <a:cs typeface="SimSun"/>
              </a:rPr>
              <a:t>s</a:t>
            </a:r>
            <a:r>
              <a:rPr sz="1400" spc="95" dirty="0">
                <a:latin typeface="SimSun"/>
                <a:cs typeface="SimSun"/>
              </a:rPr>
              <a:t>u</a:t>
            </a:r>
            <a:r>
              <a:rPr sz="1400" spc="-105" dirty="0">
                <a:latin typeface="SimSun"/>
                <a:cs typeface="SimSun"/>
              </a:rPr>
              <a:t>bt</a:t>
            </a:r>
            <a:r>
              <a:rPr sz="1400" spc="-95" dirty="0">
                <a:latin typeface="SimSun"/>
                <a:cs typeface="SimSun"/>
              </a:rPr>
              <a:t>r</a:t>
            </a:r>
            <a:r>
              <a:rPr sz="1400" spc="-20" dirty="0">
                <a:latin typeface="SimSun"/>
                <a:cs typeface="SimSun"/>
              </a:rPr>
              <a:t>ee  </a:t>
            </a:r>
            <a:r>
              <a:rPr sz="1400" spc="60" dirty="0">
                <a:latin typeface="SimSun"/>
                <a:cs typeface="SimSun"/>
              </a:rPr>
              <a:t>o</a:t>
            </a:r>
            <a:r>
              <a:rPr sz="1400" spc="-245" dirty="0">
                <a:latin typeface="SimSun"/>
                <a:cs typeface="SimSun"/>
              </a:rPr>
              <a:t>f</a:t>
            </a:r>
            <a:r>
              <a:rPr sz="1400" spc="-80" dirty="0">
                <a:latin typeface="SimSun"/>
                <a:cs typeface="SimSun"/>
              </a:rPr>
              <a:t> </a:t>
            </a:r>
            <a:r>
              <a:rPr sz="1400" spc="50" dirty="0">
                <a:latin typeface="SimSun"/>
                <a:cs typeface="SimSun"/>
              </a:rPr>
              <a:t>23</a:t>
            </a:r>
            <a:r>
              <a:rPr sz="1400" spc="-290" dirty="0">
                <a:latin typeface="SimSun"/>
                <a:cs typeface="SimSun"/>
              </a:rPr>
              <a:t>'s</a:t>
            </a:r>
            <a:r>
              <a:rPr sz="1400" spc="-85" dirty="0">
                <a:latin typeface="SimSun"/>
                <a:cs typeface="SimSun"/>
              </a:rPr>
              <a:t> </a:t>
            </a:r>
            <a:r>
              <a:rPr sz="1400" spc="-190" dirty="0">
                <a:latin typeface="SimSun"/>
                <a:cs typeface="SimSun"/>
              </a:rPr>
              <a:t>left</a:t>
            </a:r>
            <a:r>
              <a:rPr sz="1400" spc="-75" dirty="0">
                <a:latin typeface="SimSun"/>
                <a:cs typeface="SimSun"/>
              </a:rPr>
              <a:t> </a:t>
            </a:r>
            <a:r>
              <a:rPr sz="1400" spc="-145" dirty="0">
                <a:latin typeface="SimSun"/>
                <a:cs typeface="SimSun"/>
              </a:rPr>
              <a:t>s</a:t>
            </a:r>
            <a:r>
              <a:rPr sz="1400" spc="100" dirty="0">
                <a:latin typeface="SimSun"/>
                <a:cs typeface="SimSun"/>
              </a:rPr>
              <a:t>u</a:t>
            </a:r>
            <a:r>
              <a:rPr sz="1400" spc="-80" dirty="0">
                <a:latin typeface="SimSun"/>
                <a:cs typeface="SimSun"/>
              </a:rPr>
              <a:t>b</a:t>
            </a:r>
            <a:r>
              <a:rPr sz="1400" spc="-75" dirty="0">
                <a:latin typeface="SimSun"/>
                <a:cs typeface="SimSun"/>
              </a:rPr>
              <a:t>t</a:t>
            </a:r>
            <a:r>
              <a:rPr sz="1400" spc="-114" dirty="0">
                <a:latin typeface="SimSun"/>
                <a:cs typeface="SimSun"/>
              </a:rPr>
              <a:t>ree.</a:t>
            </a:r>
            <a:endParaRPr sz="1400">
              <a:latin typeface="SimSun"/>
              <a:cs typeface="SimSu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130033" y="2882645"/>
            <a:ext cx="628015" cy="548640"/>
          </a:xfrm>
          <a:custGeom>
            <a:avLst/>
            <a:gdLst/>
            <a:ahLst/>
            <a:cxnLst/>
            <a:rect l="l" t="t" r="r" b="b"/>
            <a:pathLst>
              <a:path w="628015" h="548639">
                <a:moveTo>
                  <a:pt x="627888" y="274319"/>
                </a:moveTo>
                <a:lnTo>
                  <a:pt x="623778" y="229821"/>
                </a:lnTo>
                <a:lnTo>
                  <a:pt x="611879" y="187610"/>
                </a:lnTo>
                <a:lnTo>
                  <a:pt x="592840" y="148250"/>
                </a:lnTo>
                <a:lnTo>
                  <a:pt x="567305" y="112306"/>
                </a:lnTo>
                <a:lnTo>
                  <a:pt x="535924" y="80343"/>
                </a:lnTo>
                <a:lnTo>
                  <a:pt x="499341" y="52925"/>
                </a:lnTo>
                <a:lnTo>
                  <a:pt x="458205" y="30617"/>
                </a:lnTo>
                <a:lnTo>
                  <a:pt x="413162" y="13984"/>
                </a:lnTo>
                <a:lnTo>
                  <a:pt x="364859" y="3590"/>
                </a:lnTo>
                <a:lnTo>
                  <a:pt x="313944" y="0"/>
                </a:lnTo>
                <a:lnTo>
                  <a:pt x="263028" y="3590"/>
                </a:lnTo>
                <a:lnTo>
                  <a:pt x="214725" y="13984"/>
                </a:lnTo>
                <a:lnTo>
                  <a:pt x="169682" y="30617"/>
                </a:lnTo>
                <a:lnTo>
                  <a:pt x="128546" y="52925"/>
                </a:lnTo>
                <a:lnTo>
                  <a:pt x="91963" y="80343"/>
                </a:lnTo>
                <a:lnTo>
                  <a:pt x="60582" y="112306"/>
                </a:lnTo>
                <a:lnTo>
                  <a:pt x="35047" y="148250"/>
                </a:lnTo>
                <a:lnTo>
                  <a:pt x="16008" y="187610"/>
                </a:lnTo>
                <a:lnTo>
                  <a:pt x="4109" y="229821"/>
                </a:lnTo>
                <a:lnTo>
                  <a:pt x="0" y="274319"/>
                </a:lnTo>
                <a:lnTo>
                  <a:pt x="4109" y="318818"/>
                </a:lnTo>
                <a:lnTo>
                  <a:pt x="16008" y="361029"/>
                </a:lnTo>
                <a:lnTo>
                  <a:pt x="35047" y="400389"/>
                </a:lnTo>
                <a:lnTo>
                  <a:pt x="60582" y="436333"/>
                </a:lnTo>
                <a:lnTo>
                  <a:pt x="91963" y="468296"/>
                </a:lnTo>
                <a:lnTo>
                  <a:pt x="128546" y="495714"/>
                </a:lnTo>
                <a:lnTo>
                  <a:pt x="169682" y="518022"/>
                </a:lnTo>
                <a:lnTo>
                  <a:pt x="214725" y="534655"/>
                </a:lnTo>
                <a:lnTo>
                  <a:pt x="263028" y="545049"/>
                </a:lnTo>
                <a:lnTo>
                  <a:pt x="313944" y="548639"/>
                </a:lnTo>
                <a:lnTo>
                  <a:pt x="364859" y="545049"/>
                </a:lnTo>
                <a:lnTo>
                  <a:pt x="413162" y="534655"/>
                </a:lnTo>
                <a:lnTo>
                  <a:pt x="458205" y="518022"/>
                </a:lnTo>
                <a:lnTo>
                  <a:pt x="499341" y="495714"/>
                </a:lnTo>
                <a:lnTo>
                  <a:pt x="535924" y="468296"/>
                </a:lnTo>
                <a:lnTo>
                  <a:pt x="567305" y="436333"/>
                </a:lnTo>
                <a:lnTo>
                  <a:pt x="592840" y="400389"/>
                </a:lnTo>
                <a:lnTo>
                  <a:pt x="611879" y="361029"/>
                </a:lnTo>
                <a:lnTo>
                  <a:pt x="623778" y="318818"/>
                </a:lnTo>
                <a:lnTo>
                  <a:pt x="627888" y="274319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316216" y="2993263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56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621018" y="3585209"/>
            <a:ext cx="626745" cy="548640"/>
          </a:xfrm>
          <a:custGeom>
            <a:avLst/>
            <a:gdLst/>
            <a:ahLst/>
            <a:cxnLst/>
            <a:rect l="l" t="t" r="r" b="b"/>
            <a:pathLst>
              <a:path w="626745" h="548639">
                <a:moveTo>
                  <a:pt x="626363" y="274319"/>
                </a:moveTo>
                <a:lnTo>
                  <a:pt x="622265" y="229821"/>
                </a:lnTo>
                <a:lnTo>
                  <a:pt x="610398" y="187610"/>
                </a:lnTo>
                <a:lnTo>
                  <a:pt x="591408" y="148250"/>
                </a:lnTo>
                <a:lnTo>
                  <a:pt x="565940" y="112306"/>
                </a:lnTo>
                <a:lnTo>
                  <a:pt x="534638" y="80343"/>
                </a:lnTo>
                <a:lnTo>
                  <a:pt x="498146" y="52925"/>
                </a:lnTo>
                <a:lnTo>
                  <a:pt x="457110" y="30617"/>
                </a:lnTo>
                <a:lnTo>
                  <a:pt x="412174" y="13984"/>
                </a:lnTo>
                <a:lnTo>
                  <a:pt x="363983" y="3590"/>
                </a:lnTo>
                <a:lnTo>
                  <a:pt x="313181" y="0"/>
                </a:lnTo>
                <a:lnTo>
                  <a:pt x="262380" y="3590"/>
                </a:lnTo>
                <a:lnTo>
                  <a:pt x="214189" y="13984"/>
                </a:lnTo>
                <a:lnTo>
                  <a:pt x="169253" y="30617"/>
                </a:lnTo>
                <a:lnTo>
                  <a:pt x="128217" y="52925"/>
                </a:lnTo>
                <a:lnTo>
                  <a:pt x="91725" y="80343"/>
                </a:lnTo>
                <a:lnTo>
                  <a:pt x="60423" y="112306"/>
                </a:lnTo>
                <a:lnTo>
                  <a:pt x="34955" y="148250"/>
                </a:lnTo>
                <a:lnTo>
                  <a:pt x="15965" y="187610"/>
                </a:lnTo>
                <a:lnTo>
                  <a:pt x="4098" y="229821"/>
                </a:lnTo>
                <a:lnTo>
                  <a:pt x="0" y="274319"/>
                </a:lnTo>
                <a:lnTo>
                  <a:pt x="4098" y="318818"/>
                </a:lnTo>
                <a:lnTo>
                  <a:pt x="15965" y="361029"/>
                </a:lnTo>
                <a:lnTo>
                  <a:pt x="34955" y="400389"/>
                </a:lnTo>
                <a:lnTo>
                  <a:pt x="60423" y="436333"/>
                </a:lnTo>
                <a:lnTo>
                  <a:pt x="91725" y="468296"/>
                </a:lnTo>
                <a:lnTo>
                  <a:pt x="128217" y="495714"/>
                </a:lnTo>
                <a:lnTo>
                  <a:pt x="169253" y="518022"/>
                </a:lnTo>
                <a:lnTo>
                  <a:pt x="214189" y="534655"/>
                </a:lnTo>
                <a:lnTo>
                  <a:pt x="262380" y="545049"/>
                </a:lnTo>
                <a:lnTo>
                  <a:pt x="313181" y="548639"/>
                </a:lnTo>
                <a:lnTo>
                  <a:pt x="363983" y="545049"/>
                </a:lnTo>
                <a:lnTo>
                  <a:pt x="412174" y="534655"/>
                </a:lnTo>
                <a:lnTo>
                  <a:pt x="457110" y="518022"/>
                </a:lnTo>
                <a:lnTo>
                  <a:pt x="498146" y="495714"/>
                </a:lnTo>
                <a:lnTo>
                  <a:pt x="534638" y="468296"/>
                </a:lnTo>
                <a:lnTo>
                  <a:pt x="565940" y="436333"/>
                </a:lnTo>
                <a:lnTo>
                  <a:pt x="591408" y="400389"/>
                </a:lnTo>
                <a:lnTo>
                  <a:pt x="610398" y="361029"/>
                </a:lnTo>
                <a:lnTo>
                  <a:pt x="622265" y="318818"/>
                </a:lnTo>
                <a:lnTo>
                  <a:pt x="626363" y="274319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806565" y="3696461"/>
            <a:ext cx="254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34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115050" y="4309109"/>
            <a:ext cx="628015" cy="548640"/>
          </a:xfrm>
          <a:custGeom>
            <a:avLst/>
            <a:gdLst/>
            <a:ahLst/>
            <a:cxnLst/>
            <a:rect l="l" t="t" r="r" b="b"/>
            <a:pathLst>
              <a:path w="628015" h="548639">
                <a:moveTo>
                  <a:pt x="627888" y="274319"/>
                </a:moveTo>
                <a:lnTo>
                  <a:pt x="623778" y="229821"/>
                </a:lnTo>
                <a:lnTo>
                  <a:pt x="611879" y="187610"/>
                </a:lnTo>
                <a:lnTo>
                  <a:pt x="592840" y="148250"/>
                </a:lnTo>
                <a:lnTo>
                  <a:pt x="567305" y="112306"/>
                </a:lnTo>
                <a:lnTo>
                  <a:pt x="535924" y="80343"/>
                </a:lnTo>
                <a:lnTo>
                  <a:pt x="499341" y="52925"/>
                </a:lnTo>
                <a:lnTo>
                  <a:pt x="458205" y="30617"/>
                </a:lnTo>
                <a:lnTo>
                  <a:pt x="413162" y="13984"/>
                </a:lnTo>
                <a:lnTo>
                  <a:pt x="364859" y="3590"/>
                </a:lnTo>
                <a:lnTo>
                  <a:pt x="313944" y="0"/>
                </a:lnTo>
                <a:lnTo>
                  <a:pt x="263028" y="3590"/>
                </a:lnTo>
                <a:lnTo>
                  <a:pt x="214725" y="13984"/>
                </a:lnTo>
                <a:lnTo>
                  <a:pt x="169682" y="30617"/>
                </a:lnTo>
                <a:lnTo>
                  <a:pt x="128546" y="52925"/>
                </a:lnTo>
                <a:lnTo>
                  <a:pt x="91963" y="80343"/>
                </a:lnTo>
                <a:lnTo>
                  <a:pt x="60582" y="112306"/>
                </a:lnTo>
                <a:lnTo>
                  <a:pt x="35047" y="148250"/>
                </a:lnTo>
                <a:lnTo>
                  <a:pt x="16008" y="187610"/>
                </a:lnTo>
                <a:lnTo>
                  <a:pt x="4109" y="229821"/>
                </a:lnTo>
                <a:lnTo>
                  <a:pt x="0" y="274319"/>
                </a:lnTo>
                <a:lnTo>
                  <a:pt x="4109" y="318818"/>
                </a:lnTo>
                <a:lnTo>
                  <a:pt x="16008" y="361029"/>
                </a:lnTo>
                <a:lnTo>
                  <a:pt x="35047" y="400389"/>
                </a:lnTo>
                <a:lnTo>
                  <a:pt x="60582" y="436333"/>
                </a:lnTo>
                <a:lnTo>
                  <a:pt x="91963" y="468296"/>
                </a:lnTo>
                <a:lnTo>
                  <a:pt x="128546" y="495714"/>
                </a:lnTo>
                <a:lnTo>
                  <a:pt x="169682" y="518022"/>
                </a:lnTo>
                <a:lnTo>
                  <a:pt x="214725" y="534655"/>
                </a:lnTo>
                <a:lnTo>
                  <a:pt x="263028" y="545049"/>
                </a:lnTo>
                <a:lnTo>
                  <a:pt x="313944" y="548639"/>
                </a:lnTo>
                <a:lnTo>
                  <a:pt x="364859" y="545049"/>
                </a:lnTo>
                <a:lnTo>
                  <a:pt x="413162" y="534655"/>
                </a:lnTo>
                <a:lnTo>
                  <a:pt x="458205" y="518022"/>
                </a:lnTo>
                <a:lnTo>
                  <a:pt x="499341" y="495714"/>
                </a:lnTo>
                <a:lnTo>
                  <a:pt x="535924" y="468296"/>
                </a:lnTo>
                <a:lnTo>
                  <a:pt x="567305" y="436333"/>
                </a:lnTo>
                <a:lnTo>
                  <a:pt x="592840" y="400389"/>
                </a:lnTo>
                <a:lnTo>
                  <a:pt x="611879" y="361029"/>
                </a:lnTo>
                <a:lnTo>
                  <a:pt x="623778" y="318818"/>
                </a:lnTo>
                <a:lnTo>
                  <a:pt x="627888" y="274319"/>
                </a:lnTo>
                <a:close/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301485" y="4419727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23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507353" y="2719832"/>
            <a:ext cx="713105" cy="1593215"/>
            <a:chOff x="6507353" y="2719832"/>
            <a:chExt cx="713105" cy="1593215"/>
          </a:xfrm>
        </p:grpSpPr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24116" y="3356356"/>
              <a:ext cx="196341" cy="24180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542532" y="4058793"/>
              <a:ext cx="168910" cy="254635"/>
            </a:xfrm>
            <a:custGeom>
              <a:avLst/>
              <a:gdLst/>
              <a:ahLst/>
              <a:cxnLst/>
              <a:rect l="l" t="t" r="r" b="b"/>
              <a:pathLst>
                <a:path w="168909" h="254635">
                  <a:moveTo>
                    <a:pt x="9778" y="169544"/>
                  </a:moveTo>
                  <a:lnTo>
                    <a:pt x="0" y="254126"/>
                  </a:lnTo>
                  <a:lnTo>
                    <a:pt x="73533" y="211200"/>
                  </a:lnTo>
                  <a:lnTo>
                    <a:pt x="68868" y="208152"/>
                  </a:lnTo>
                  <a:lnTo>
                    <a:pt x="34163" y="208152"/>
                  </a:lnTo>
                  <a:lnTo>
                    <a:pt x="28321" y="204342"/>
                  </a:lnTo>
                  <a:lnTo>
                    <a:pt x="27559" y="200405"/>
                  </a:lnTo>
                  <a:lnTo>
                    <a:pt x="36368" y="186917"/>
                  </a:lnTo>
                  <a:lnTo>
                    <a:pt x="9778" y="169544"/>
                  </a:lnTo>
                  <a:close/>
                </a:path>
                <a:path w="168909" h="254635">
                  <a:moveTo>
                    <a:pt x="36368" y="186917"/>
                  </a:moveTo>
                  <a:lnTo>
                    <a:pt x="27559" y="200405"/>
                  </a:lnTo>
                  <a:lnTo>
                    <a:pt x="28321" y="204342"/>
                  </a:lnTo>
                  <a:lnTo>
                    <a:pt x="34163" y="208152"/>
                  </a:lnTo>
                  <a:lnTo>
                    <a:pt x="38100" y="207390"/>
                  </a:lnTo>
                  <a:lnTo>
                    <a:pt x="46955" y="193835"/>
                  </a:lnTo>
                  <a:lnTo>
                    <a:pt x="36368" y="186917"/>
                  </a:lnTo>
                  <a:close/>
                </a:path>
                <a:path w="168909" h="254635">
                  <a:moveTo>
                    <a:pt x="46955" y="193835"/>
                  </a:moveTo>
                  <a:lnTo>
                    <a:pt x="38100" y="207390"/>
                  </a:lnTo>
                  <a:lnTo>
                    <a:pt x="34163" y="208152"/>
                  </a:lnTo>
                  <a:lnTo>
                    <a:pt x="68868" y="208152"/>
                  </a:lnTo>
                  <a:lnTo>
                    <a:pt x="46955" y="193835"/>
                  </a:lnTo>
                  <a:close/>
                </a:path>
                <a:path w="168909" h="254635">
                  <a:moveTo>
                    <a:pt x="161798" y="0"/>
                  </a:moveTo>
                  <a:lnTo>
                    <a:pt x="157861" y="888"/>
                  </a:lnTo>
                  <a:lnTo>
                    <a:pt x="36368" y="186917"/>
                  </a:lnTo>
                  <a:lnTo>
                    <a:pt x="46955" y="193835"/>
                  </a:lnTo>
                  <a:lnTo>
                    <a:pt x="168528" y="7746"/>
                  </a:lnTo>
                  <a:lnTo>
                    <a:pt x="167767" y="3809"/>
                  </a:lnTo>
                  <a:lnTo>
                    <a:pt x="164719" y="1904"/>
                  </a:lnTo>
                  <a:lnTo>
                    <a:pt x="161798" y="0"/>
                  </a:lnTo>
                  <a:close/>
                </a:path>
              </a:pathLst>
            </a:custGeom>
            <a:solidFill>
              <a:srgbClr val="4512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07353" y="2719832"/>
              <a:ext cx="697230" cy="890269"/>
            </a:xfrm>
            <a:custGeom>
              <a:avLst/>
              <a:gdLst/>
              <a:ahLst/>
              <a:cxnLst/>
              <a:rect l="l" t="t" r="r" b="b"/>
              <a:pathLst>
                <a:path w="697229" h="890270">
                  <a:moveTo>
                    <a:pt x="27940" y="839342"/>
                  </a:moveTo>
                  <a:lnTo>
                    <a:pt x="24511" y="840104"/>
                  </a:lnTo>
                  <a:lnTo>
                    <a:pt x="21081" y="840739"/>
                  </a:lnTo>
                  <a:lnTo>
                    <a:pt x="18796" y="844168"/>
                  </a:lnTo>
                  <a:lnTo>
                    <a:pt x="19557" y="847597"/>
                  </a:lnTo>
                  <a:lnTo>
                    <a:pt x="20193" y="850645"/>
                  </a:lnTo>
                  <a:lnTo>
                    <a:pt x="28800" y="885189"/>
                  </a:lnTo>
                  <a:lnTo>
                    <a:pt x="29591" y="888237"/>
                  </a:lnTo>
                  <a:lnTo>
                    <a:pt x="33020" y="890269"/>
                  </a:lnTo>
                  <a:lnTo>
                    <a:pt x="36449" y="889507"/>
                  </a:lnTo>
                  <a:lnTo>
                    <a:pt x="39877" y="888618"/>
                  </a:lnTo>
                  <a:lnTo>
                    <a:pt x="41910" y="885189"/>
                  </a:lnTo>
                  <a:lnTo>
                    <a:pt x="41021" y="881760"/>
                  </a:lnTo>
                  <a:lnTo>
                    <a:pt x="32512" y="847597"/>
                  </a:lnTo>
                  <a:lnTo>
                    <a:pt x="32003" y="845057"/>
                  </a:lnTo>
                  <a:lnTo>
                    <a:pt x="31242" y="841628"/>
                  </a:lnTo>
                  <a:lnTo>
                    <a:pt x="27940" y="839342"/>
                  </a:lnTo>
                  <a:close/>
                </a:path>
                <a:path w="697229" h="890270">
                  <a:moveTo>
                    <a:pt x="13970" y="751966"/>
                  </a:moveTo>
                  <a:lnTo>
                    <a:pt x="6985" y="752728"/>
                  </a:lnTo>
                  <a:lnTo>
                    <a:pt x="4445" y="755903"/>
                  </a:lnTo>
                  <a:lnTo>
                    <a:pt x="4952" y="759332"/>
                  </a:lnTo>
                  <a:lnTo>
                    <a:pt x="7620" y="781938"/>
                  </a:lnTo>
                  <a:lnTo>
                    <a:pt x="10032" y="797432"/>
                  </a:lnTo>
                  <a:lnTo>
                    <a:pt x="10541" y="800862"/>
                  </a:lnTo>
                  <a:lnTo>
                    <a:pt x="13843" y="803275"/>
                  </a:lnTo>
                  <a:lnTo>
                    <a:pt x="17272" y="802639"/>
                  </a:lnTo>
                  <a:lnTo>
                    <a:pt x="20827" y="802131"/>
                  </a:lnTo>
                  <a:lnTo>
                    <a:pt x="23114" y="798829"/>
                  </a:lnTo>
                  <a:lnTo>
                    <a:pt x="22605" y="795401"/>
                  </a:lnTo>
                  <a:lnTo>
                    <a:pt x="20066" y="779906"/>
                  </a:lnTo>
                  <a:lnTo>
                    <a:pt x="17525" y="757935"/>
                  </a:lnTo>
                  <a:lnTo>
                    <a:pt x="17145" y="754379"/>
                  </a:lnTo>
                  <a:lnTo>
                    <a:pt x="13970" y="751966"/>
                  </a:lnTo>
                  <a:close/>
                </a:path>
                <a:path w="697229" h="890270">
                  <a:moveTo>
                    <a:pt x="6603" y="663575"/>
                  </a:moveTo>
                  <a:lnTo>
                    <a:pt x="3048" y="663575"/>
                  </a:lnTo>
                  <a:lnTo>
                    <a:pt x="126" y="666368"/>
                  </a:lnTo>
                  <a:lnTo>
                    <a:pt x="0" y="680084"/>
                  </a:lnTo>
                  <a:lnTo>
                    <a:pt x="889" y="708278"/>
                  </a:lnTo>
                  <a:lnTo>
                    <a:pt x="1016" y="711707"/>
                  </a:lnTo>
                  <a:lnTo>
                    <a:pt x="3937" y="714501"/>
                  </a:lnTo>
                  <a:lnTo>
                    <a:pt x="10922" y="714247"/>
                  </a:lnTo>
                  <a:lnTo>
                    <a:pt x="13716" y="711326"/>
                  </a:lnTo>
                  <a:lnTo>
                    <a:pt x="13589" y="707770"/>
                  </a:lnTo>
                  <a:lnTo>
                    <a:pt x="12716" y="680084"/>
                  </a:lnTo>
                  <a:lnTo>
                    <a:pt x="12700" y="666368"/>
                  </a:lnTo>
                  <a:lnTo>
                    <a:pt x="10032" y="663701"/>
                  </a:lnTo>
                  <a:lnTo>
                    <a:pt x="6603" y="663575"/>
                  </a:lnTo>
                  <a:close/>
                </a:path>
                <a:path w="697229" h="890270">
                  <a:moveTo>
                    <a:pt x="9271" y="574420"/>
                  </a:moveTo>
                  <a:lnTo>
                    <a:pt x="6096" y="576833"/>
                  </a:lnTo>
                  <a:lnTo>
                    <a:pt x="5588" y="580389"/>
                  </a:lnTo>
                  <a:lnTo>
                    <a:pt x="5461" y="581025"/>
                  </a:lnTo>
                  <a:lnTo>
                    <a:pt x="2286" y="613663"/>
                  </a:lnTo>
                  <a:lnTo>
                    <a:pt x="2031" y="618870"/>
                  </a:lnTo>
                  <a:lnTo>
                    <a:pt x="1777" y="622300"/>
                  </a:lnTo>
                  <a:lnTo>
                    <a:pt x="4445" y="625347"/>
                  </a:lnTo>
                  <a:lnTo>
                    <a:pt x="8000" y="625475"/>
                  </a:lnTo>
                  <a:lnTo>
                    <a:pt x="11429" y="625728"/>
                  </a:lnTo>
                  <a:lnTo>
                    <a:pt x="14477" y="623062"/>
                  </a:lnTo>
                  <a:lnTo>
                    <a:pt x="14604" y="619505"/>
                  </a:lnTo>
                  <a:lnTo>
                    <a:pt x="14986" y="614426"/>
                  </a:lnTo>
                  <a:lnTo>
                    <a:pt x="18161" y="582167"/>
                  </a:lnTo>
                  <a:lnTo>
                    <a:pt x="18669" y="578738"/>
                  </a:lnTo>
                  <a:lnTo>
                    <a:pt x="16255" y="575437"/>
                  </a:lnTo>
                  <a:lnTo>
                    <a:pt x="9271" y="574420"/>
                  </a:lnTo>
                  <a:close/>
                </a:path>
                <a:path w="697229" h="890270">
                  <a:moveTo>
                    <a:pt x="26162" y="486917"/>
                  </a:moveTo>
                  <a:lnTo>
                    <a:pt x="13716" y="529970"/>
                  </a:lnTo>
                  <a:lnTo>
                    <a:pt x="13080" y="533400"/>
                  </a:lnTo>
                  <a:lnTo>
                    <a:pt x="15240" y="536701"/>
                  </a:lnTo>
                  <a:lnTo>
                    <a:pt x="22225" y="537971"/>
                  </a:lnTo>
                  <a:lnTo>
                    <a:pt x="25526" y="535685"/>
                  </a:lnTo>
                  <a:lnTo>
                    <a:pt x="26162" y="532256"/>
                  </a:lnTo>
                  <a:lnTo>
                    <a:pt x="28575" y="519556"/>
                  </a:lnTo>
                  <a:lnTo>
                    <a:pt x="35051" y="491997"/>
                  </a:lnTo>
                  <a:lnTo>
                    <a:pt x="32893" y="488568"/>
                  </a:lnTo>
                  <a:lnTo>
                    <a:pt x="29591" y="487679"/>
                  </a:lnTo>
                  <a:lnTo>
                    <a:pt x="26162" y="486917"/>
                  </a:lnTo>
                  <a:close/>
                </a:path>
                <a:path w="697229" h="890270">
                  <a:moveTo>
                    <a:pt x="54101" y="402081"/>
                  </a:moveTo>
                  <a:lnTo>
                    <a:pt x="50419" y="403732"/>
                  </a:lnTo>
                  <a:lnTo>
                    <a:pt x="41910" y="425957"/>
                  </a:lnTo>
                  <a:lnTo>
                    <a:pt x="36195" y="443102"/>
                  </a:lnTo>
                  <a:lnTo>
                    <a:pt x="35051" y="446404"/>
                  </a:lnTo>
                  <a:lnTo>
                    <a:pt x="36829" y="450088"/>
                  </a:lnTo>
                  <a:lnTo>
                    <a:pt x="40258" y="451103"/>
                  </a:lnTo>
                  <a:lnTo>
                    <a:pt x="43561" y="452246"/>
                  </a:lnTo>
                  <a:lnTo>
                    <a:pt x="47117" y="450468"/>
                  </a:lnTo>
                  <a:lnTo>
                    <a:pt x="48260" y="447166"/>
                  </a:lnTo>
                  <a:lnTo>
                    <a:pt x="53975" y="429894"/>
                  </a:lnTo>
                  <a:lnTo>
                    <a:pt x="62229" y="408304"/>
                  </a:lnTo>
                  <a:lnTo>
                    <a:pt x="60705" y="404621"/>
                  </a:lnTo>
                  <a:lnTo>
                    <a:pt x="54101" y="402081"/>
                  </a:lnTo>
                  <a:close/>
                </a:path>
                <a:path w="697229" h="890270">
                  <a:moveTo>
                    <a:pt x="92964" y="321690"/>
                  </a:moveTo>
                  <a:lnTo>
                    <a:pt x="89153" y="322833"/>
                  </a:lnTo>
                  <a:lnTo>
                    <a:pt x="87502" y="325881"/>
                  </a:lnTo>
                  <a:lnTo>
                    <a:pt x="78994" y="341121"/>
                  </a:lnTo>
                  <a:lnTo>
                    <a:pt x="69723" y="359917"/>
                  </a:lnTo>
                  <a:lnTo>
                    <a:pt x="68199" y="363092"/>
                  </a:lnTo>
                  <a:lnTo>
                    <a:pt x="69469" y="366902"/>
                  </a:lnTo>
                  <a:lnTo>
                    <a:pt x="72517" y="368426"/>
                  </a:lnTo>
                  <a:lnTo>
                    <a:pt x="75692" y="369950"/>
                  </a:lnTo>
                  <a:lnTo>
                    <a:pt x="79501" y="368680"/>
                  </a:lnTo>
                  <a:lnTo>
                    <a:pt x="81025" y="365505"/>
                  </a:lnTo>
                  <a:lnTo>
                    <a:pt x="90424" y="346709"/>
                  </a:lnTo>
                  <a:lnTo>
                    <a:pt x="98551" y="332104"/>
                  </a:lnTo>
                  <a:lnTo>
                    <a:pt x="100202" y="328929"/>
                  </a:lnTo>
                  <a:lnTo>
                    <a:pt x="99187" y="325119"/>
                  </a:lnTo>
                  <a:lnTo>
                    <a:pt x="96139" y="323468"/>
                  </a:lnTo>
                  <a:lnTo>
                    <a:pt x="92964" y="321690"/>
                  </a:lnTo>
                  <a:close/>
                </a:path>
                <a:path w="697229" h="890270">
                  <a:moveTo>
                    <a:pt x="143128" y="247776"/>
                  </a:moveTo>
                  <a:lnTo>
                    <a:pt x="139192" y="248284"/>
                  </a:lnTo>
                  <a:lnTo>
                    <a:pt x="137032" y="251078"/>
                  </a:lnTo>
                  <a:lnTo>
                    <a:pt x="126873" y="264032"/>
                  </a:lnTo>
                  <a:lnTo>
                    <a:pt x="112395" y="284988"/>
                  </a:lnTo>
                  <a:lnTo>
                    <a:pt x="113156" y="288925"/>
                  </a:lnTo>
                  <a:lnTo>
                    <a:pt x="115950" y="290956"/>
                  </a:lnTo>
                  <a:lnTo>
                    <a:pt x="118872" y="292988"/>
                  </a:lnTo>
                  <a:lnTo>
                    <a:pt x="122808" y="292226"/>
                  </a:lnTo>
                  <a:lnTo>
                    <a:pt x="137414" y="271271"/>
                  </a:lnTo>
                  <a:lnTo>
                    <a:pt x="149225" y="256031"/>
                  </a:lnTo>
                  <a:lnTo>
                    <a:pt x="148717" y="251967"/>
                  </a:lnTo>
                  <a:lnTo>
                    <a:pt x="145923" y="249935"/>
                  </a:lnTo>
                  <a:lnTo>
                    <a:pt x="143128" y="247776"/>
                  </a:lnTo>
                  <a:close/>
                </a:path>
                <a:path w="697229" h="890270">
                  <a:moveTo>
                    <a:pt x="199898" y="182117"/>
                  </a:moveTo>
                  <a:lnTo>
                    <a:pt x="184912" y="196341"/>
                  </a:lnTo>
                  <a:lnTo>
                    <a:pt x="167767" y="214248"/>
                  </a:lnTo>
                  <a:lnTo>
                    <a:pt x="167894" y="218312"/>
                  </a:lnTo>
                  <a:lnTo>
                    <a:pt x="172974" y="223138"/>
                  </a:lnTo>
                  <a:lnTo>
                    <a:pt x="176911" y="223012"/>
                  </a:lnTo>
                  <a:lnTo>
                    <a:pt x="194055" y="205104"/>
                  </a:lnTo>
                  <a:lnTo>
                    <a:pt x="205994" y="193801"/>
                  </a:lnTo>
                  <a:lnTo>
                    <a:pt x="208661" y="191388"/>
                  </a:lnTo>
                  <a:lnTo>
                    <a:pt x="208661" y="187325"/>
                  </a:lnTo>
                  <a:lnTo>
                    <a:pt x="203835" y="182244"/>
                  </a:lnTo>
                  <a:lnTo>
                    <a:pt x="199898" y="182117"/>
                  </a:lnTo>
                  <a:close/>
                </a:path>
                <a:path w="697229" h="890270">
                  <a:moveTo>
                    <a:pt x="270764" y="126872"/>
                  </a:moveTo>
                  <a:lnTo>
                    <a:pt x="267843" y="128904"/>
                  </a:lnTo>
                  <a:lnTo>
                    <a:pt x="252349" y="139318"/>
                  </a:lnTo>
                  <a:lnTo>
                    <a:pt x="236474" y="151129"/>
                  </a:lnTo>
                  <a:lnTo>
                    <a:pt x="233679" y="153288"/>
                  </a:lnTo>
                  <a:lnTo>
                    <a:pt x="233172" y="157225"/>
                  </a:lnTo>
                  <a:lnTo>
                    <a:pt x="235330" y="160146"/>
                  </a:lnTo>
                  <a:lnTo>
                    <a:pt x="237363" y="162940"/>
                  </a:lnTo>
                  <a:lnTo>
                    <a:pt x="241426" y="163448"/>
                  </a:lnTo>
                  <a:lnTo>
                    <a:pt x="244221" y="161289"/>
                  </a:lnTo>
                  <a:lnTo>
                    <a:pt x="259969" y="149351"/>
                  </a:lnTo>
                  <a:lnTo>
                    <a:pt x="274827" y="139445"/>
                  </a:lnTo>
                  <a:lnTo>
                    <a:pt x="277749" y="137413"/>
                  </a:lnTo>
                  <a:lnTo>
                    <a:pt x="278511" y="133476"/>
                  </a:lnTo>
                  <a:lnTo>
                    <a:pt x="274700" y="127634"/>
                  </a:lnTo>
                  <a:lnTo>
                    <a:pt x="270764" y="126872"/>
                  </a:lnTo>
                  <a:close/>
                </a:path>
                <a:path w="697229" h="890270">
                  <a:moveTo>
                    <a:pt x="350139" y="84835"/>
                  </a:moveTo>
                  <a:lnTo>
                    <a:pt x="328549" y="94360"/>
                  </a:lnTo>
                  <a:lnTo>
                    <a:pt x="312166" y="102742"/>
                  </a:lnTo>
                  <a:lnTo>
                    <a:pt x="309118" y="104393"/>
                  </a:lnTo>
                  <a:lnTo>
                    <a:pt x="307848" y="108203"/>
                  </a:lnTo>
                  <a:lnTo>
                    <a:pt x="309499" y="111251"/>
                  </a:lnTo>
                  <a:lnTo>
                    <a:pt x="311023" y="114426"/>
                  </a:lnTo>
                  <a:lnTo>
                    <a:pt x="314832" y="115569"/>
                  </a:lnTo>
                  <a:lnTo>
                    <a:pt x="318007" y="114045"/>
                  </a:lnTo>
                  <a:lnTo>
                    <a:pt x="334264" y="105537"/>
                  </a:lnTo>
                  <a:lnTo>
                    <a:pt x="355219" y="96392"/>
                  </a:lnTo>
                  <a:lnTo>
                    <a:pt x="356743" y="92709"/>
                  </a:lnTo>
                  <a:lnTo>
                    <a:pt x="355346" y="89534"/>
                  </a:lnTo>
                  <a:lnTo>
                    <a:pt x="353949" y="86232"/>
                  </a:lnTo>
                  <a:lnTo>
                    <a:pt x="350139" y="84835"/>
                  </a:lnTo>
                  <a:close/>
                </a:path>
                <a:path w="697229" h="890270">
                  <a:moveTo>
                    <a:pt x="435864" y="57276"/>
                  </a:moveTo>
                  <a:lnTo>
                    <a:pt x="432435" y="58038"/>
                  </a:lnTo>
                  <a:lnTo>
                    <a:pt x="430275" y="58419"/>
                  </a:lnTo>
                  <a:lnTo>
                    <a:pt x="412876" y="62864"/>
                  </a:lnTo>
                  <a:lnTo>
                    <a:pt x="391922" y="69341"/>
                  </a:lnTo>
                  <a:lnTo>
                    <a:pt x="390017" y="72897"/>
                  </a:lnTo>
                  <a:lnTo>
                    <a:pt x="391032" y="76200"/>
                  </a:lnTo>
                  <a:lnTo>
                    <a:pt x="392049" y="79628"/>
                  </a:lnTo>
                  <a:lnTo>
                    <a:pt x="395604" y="81533"/>
                  </a:lnTo>
                  <a:lnTo>
                    <a:pt x="416560" y="75056"/>
                  </a:lnTo>
                  <a:lnTo>
                    <a:pt x="433450" y="70738"/>
                  </a:lnTo>
                  <a:lnTo>
                    <a:pt x="435101" y="70357"/>
                  </a:lnTo>
                  <a:lnTo>
                    <a:pt x="438530" y="69722"/>
                  </a:lnTo>
                  <a:lnTo>
                    <a:pt x="440690" y="66293"/>
                  </a:lnTo>
                  <a:lnTo>
                    <a:pt x="439927" y="62864"/>
                  </a:lnTo>
                  <a:lnTo>
                    <a:pt x="439293" y="59435"/>
                  </a:lnTo>
                  <a:lnTo>
                    <a:pt x="435864" y="57276"/>
                  </a:lnTo>
                  <a:close/>
                </a:path>
                <a:path w="697229" h="890270">
                  <a:moveTo>
                    <a:pt x="525018" y="45592"/>
                  </a:moveTo>
                  <a:lnTo>
                    <a:pt x="521462" y="45719"/>
                  </a:lnTo>
                  <a:lnTo>
                    <a:pt x="518795" y="45846"/>
                  </a:lnTo>
                  <a:lnTo>
                    <a:pt x="500888" y="47116"/>
                  </a:lnTo>
                  <a:lnTo>
                    <a:pt x="483107" y="49021"/>
                  </a:lnTo>
                  <a:lnTo>
                    <a:pt x="482853" y="49021"/>
                  </a:lnTo>
                  <a:lnTo>
                    <a:pt x="479425" y="49529"/>
                  </a:lnTo>
                  <a:lnTo>
                    <a:pt x="477012" y="52704"/>
                  </a:lnTo>
                  <a:lnTo>
                    <a:pt x="478027" y="59689"/>
                  </a:lnTo>
                  <a:lnTo>
                    <a:pt x="481202" y="62102"/>
                  </a:lnTo>
                  <a:lnTo>
                    <a:pt x="484631" y="61594"/>
                  </a:lnTo>
                  <a:lnTo>
                    <a:pt x="484886" y="61594"/>
                  </a:lnTo>
                  <a:lnTo>
                    <a:pt x="502157" y="59689"/>
                  </a:lnTo>
                  <a:lnTo>
                    <a:pt x="519683" y="58419"/>
                  </a:lnTo>
                  <a:lnTo>
                    <a:pt x="521970" y="58419"/>
                  </a:lnTo>
                  <a:lnTo>
                    <a:pt x="525399" y="58292"/>
                  </a:lnTo>
                  <a:lnTo>
                    <a:pt x="528193" y="55371"/>
                  </a:lnTo>
                  <a:lnTo>
                    <a:pt x="527939" y="48387"/>
                  </a:lnTo>
                  <a:lnTo>
                    <a:pt x="525018" y="45592"/>
                  </a:lnTo>
                  <a:close/>
                </a:path>
                <a:path w="697229" h="890270">
                  <a:moveTo>
                    <a:pt x="659329" y="70402"/>
                  </a:moveTo>
                  <a:lnTo>
                    <a:pt x="597916" y="86487"/>
                  </a:lnTo>
                  <a:lnTo>
                    <a:pt x="594487" y="87248"/>
                  </a:lnTo>
                  <a:lnTo>
                    <a:pt x="592454" y="90804"/>
                  </a:lnTo>
                  <a:lnTo>
                    <a:pt x="593344" y="94233"/>
                  </a:lnTo>
                  <a:lnTo>
                    <a:pt x="594232" y="97535"/>
                  </a:lnTo>
                  <a:lnTo>
                    <a:pt x="597662" y="99567"/>
                  </a:lnTo>
                  <a:lnTo>
                    <a:pt x="684704" y="76861"/>
                  </a:lnTo>
                  <a:lnTo>
                    <a:pt x="683132" y="76453"/>
                  </a:lnTo>
                  <a:lnTo>
                    <a:pt x="677799" y="74929"/>
                  </a:lnTo>
                  <a:lnTo>
                    <a:pt x="660273" y="70612"/>
                  </a:lnTo>
                  <a:lnTo>
                    <a:pt x="659329" y="70402"/>
                  </a:lnTo>
                  <a:close/>
                </a:path>
                <a:path w="697229" h="890270">
                  <a:moveTo>
                    <a:pt x="689474" y="75616"/>
                  </a:moveTo>
                  <a:lnTo>
                    <a:pt x="684704" y="76861"/>
                  </a:lnTo>
                  <a:lnTo>
                    <a:pt x="686562" y="77342"/>
                  </a:lnTo>
                  <a:lnTo>
                    <a:pt x="689474" y="75616"/>
                  </a:lnTo>
                  <a:close/>
                </a:path>
                <a:path w="697229" h="890270">
                  <a:moveTo>
                    <a:pt x="672765" y="66883"/>
                  </a:moveTo>
                  <a:lnTo>
                    <a:pt x="659329" y="70402"/>
                  </a:lnTo>
                  <a:lnTo>
                    <a:pt x="660273" y="70612"/>
                  </a:lnTo>
                  <a:lnTo>
                    <a:pt x="677799" y="74929"/>
                  </a:lnTo>
                  <a:lnTo>
                    <a:pt x="683132" y="76453"/>
                  </a:lnTo>
                  <a:lnTo>
                    <a:pt x="684704" y="76861"/>
                  </a:lnTo>
                  <a:lnTo>
                    <a:pt x="689474" y="75616"/>
                  </a:lnTo>
                  <a:lnTo>
                    <a:pt x="689991" y="75310"/>
                  </a:lnTo>
                  <a:lnTo>
                    <a:pt x="690186" y="74675"/>
                  </a:lnTo>
                  <a:lnTo>
                    <a:pt x="680339" y="74675"/>
                  </a:lnTo>
                  <a:lnTo>
                    <a:pt x="672765" y="66883"/>
                  </a:lnTo>
                  <a:close/>
                </a:path>
                <a:path w="697229" h="890270">
                  <a:moveTo>
                    <a:pt x="691689" y="68207"/>
                  </a:moveTo>
                  <a:lnTo>
                    <a:pt x="691896" y="68579"/>
                  </a:lnTo>
                  <a:lnTo>
                    <a:pt x="691006" y="72008"/>
                  </a:lnTo>
                  <a:lnTo>
                    <a:pt x="689991" y="75310"/>
                  </a:lnTo>
                  <a:lnTo>
                    <a:pt x="689474" y="75616"/>
                  </a:lnTo>
                  <a:lnTo>
                    <a:pt x="696976" y="73659"/>
                  </a:lnTo>
                  <a:lnTo>
                    <a:pt x="691689" y="68207"/>
                  </a:lnTo>
                  <a:close/>
                </a:path>
                <a:path w="697229" h="890270">
                  <a:moveTo>
                    <a:pt x="683260" y="64134"/>
                  </a:moveTo>
                  <a:lnTo>
                    <a:pt x="672765" y="66883"/>
                  </a:lnTo>
                  <a:lnTo>
                    <a:pt x="680339" y="74675"/>
                  </a:lnTo>
                  <a:lnTo>
                    <a:pt x="683260" y="64134"/>
                  </a:lnTo>
                  <a:close/>
                </a:path>
                <a:path w="697229" h="890270">
                  <a:moveTo>
                    <a:pt x="686562" y="64134"/>
                  </a:moveTo>
                  <a:lnTo>
                    <a:pt x="683260" y="64134"/>
                  </a:lnTo>
                  <a:lnTo>
                    <a:pt x="680339" y="74675"/>
                  </a:lnTo>
                  <a:lnTo>
                    <a:pt x="690186" y="74675"/>
                  </a:lnTo>
                  <a:lnTo>
                    <a:pt x="691006" y="72008"/>
                  </a:lnTo>
                  <a:lnTo>
                    <a:pt x="691896" y="68579"/>
                  </a:lnTo>
                  <a:lnTo>
                    <a:pt x="691689" y="68207"/>
                  </a:lnTo>
                  <a:lnTo>
                    <a:pt x="688215" y="64624"/>
                  </a:lnTo>
                  <a:lnTo>
                    <a:pt x="686562" y="64134"/>
                  </a:lnTo>
                  <a:close/>
                </a:path>
                <a:path w="697229" h="890270">
                  <a:moveTo>
                    <a:pt x="658368" y="57276"/>
                  </a:moveTo>
                  <a:lnTo>
                    <a:pt x="654939" y="59435"/>
                  </a:lnTo>
                  <a:lnTo>
                    <a:pt x="654303" y="62864"/>
                  </a:lnTo>
                  <a:lnTo>
                    <a:pt x="653542" y="66293"/>
                  </a:lnTo>
                  <a:lnTo>
                    <a:pt x="655701" y="69722"/>
                  </a:lnTo>
                  <a:lnTo>
                    <a:pt x="659329" y="70402"/>
                  </a:lnTo>
                  <a:lnTo>
                    <a:pt x="672765" y="66883"/>
                  </a:lnTo>
                  <a:lnTo>
                    <a:pt x="664746" y="58632"/>
                  </a:lnTo>
                  <a:lnTo>
                    <a:pt x="662813" y="58165"/>
                  </a:lnTo>
                  <a:lnTo>
                    <a:pt x="661797" y="58038"/>
                  </a:lnTo>
                  <a:lnTo>
                    <a:pt x="658368" y="57276"/>
                  </a:lnTo>
                  <a:close/>
                </a:path>
                <a:path w="697229" h="890270">
                  <a:moveTo>
                    <a:pt x="688215" y="64624"/>
                  </a:moveTo>
                  <a:lnTo>
                    <a:pt x="691689" y="68207"/>
                  </a:lnTo>
                  <a:lnTo>
                    <a:pt x="689991" y="65150"/>
                  </a:lnTo>
                  <a:lnTo>
                    <a:pt x="688215" y="64624"/>
                  </a:lnTo>
                  <a:close/>
                </a:path>
                <a:path w="697229" h="890270">
                  <a:moveTo>
                    <a:pt x="664746" y="58632"/>
                  </a:moveTo>
                  <a:lnTo>
                    <a:pt x="672765" y="66883"/>
                  </a:lnTo>
                  <a:lnTo>
                    <a:pt x="683260" y="64134"/>
                  </a:lnTo>
                  <a:lnTo>
                    <a:pt x="686562" y="64134"/>
                  </a:lnTo>
                  <a:lnTo>
                    <a:pt x="680720" y="62483"/>
                  </a:lnTo>
                  <a:lnTo>
                    <a:pt x="664746" y="58632"/>
                  </a:lnTo>
                  <a:close/>
                </a:path>
                <a:path w="697229" h="890270">
                  <a:moveTo>
                    <a:pt x="625601" y="0"/>
                  </a:moveTo>
                  <a:lnTo>
                    <a:pt x="621538" y="0"/>
                  </a:lnTo>
                  <a:lnTo>
                    <a:pt x="616457" y="4825"/>
                  </a:lnTo>
                  <a:lnTo>
                    <a:pt x="616457" y="8889"/>
                  </a:lnTo>
                  <a:lnTo>
                    <a:pt x="618871" y="11429"/>
                  </a:lnTo>
                  <a:lnTo>
                    <a:pt x="664746" y="58632"/>
                  </a:lnTo>
                  <a:lnTo>
                    <a:pt x="680720" y="62483"/>
                  </a:lnTo>
                  <a:lnTo>
                    <a:pt x="686562" y="64134"/>
                  </a:lnTo>
                  <a:lnTo>
                    <a:pt x="688215" y="64624"/>
                  </a:lnTo>
                  <a:lnTo>
                    <a:pt x="628015" y="2539"/>
                  </a:lnTo>
                  <a:lnTo>
                    <a:pt x="625601" y="0"/>
                  </a:lnTo>
                  <a:close/>
                </a:path>
                <a:path w="697229" h="890270">
                  <a:moveTo>
                    <a:pt x="569468" y="45592"/>
                  </a:moveTo>
                  <a:lnTo>
                    <a:pt x="566420" y="48259"/>
                  </a:lnTo>
                  <a:lnTo>
                    <a:pt x="565912" y="55244"/>
                  </a:lnTo>
                  <a:lnTo>
                    <a:pt x="568578" y="58292"/>
                  </a:lnTo>
                  <a:lnTo>
                    <a:pt x="572135" y="58419"/>
                  </a:lnTo>
                  <a:lnTo>
                    <a:pt x="589915" y="59562"/>
                  </a:lnTo>
                  <a:lnTo>
                    <a:pt x="607441" y="61467"/>
                  </a:lnTo>
                  <a:lnTo>
                    <a:pt x="609600" y="61848"/>
                  </a:lnTo>
                  <a:lnTo>
                    <a:pt x="613028" y="62229"/>
                  </a:lnTo>
                  <a:lnTo>
                    <a:pt x="616203" y="59816"/>
                  </a:lnTo>
                  <a:lnTo>
                    <a:pt x="617220" y="52958"/>
                  </a:lnTo>
                  <a:lnTo>
                    <a:pt x="614806" y="49656"/>
                  </a:lnTo>
                  <a:lnTo>
                    <a:pt x="611377" y="49275"/>
                  </a:lnTo>
                  <a:lnTo>
                    <a:pt x="608838" y="48894"/>
                  </a:lnTo>
                  <a:lnTo>
                    <a:pt x="590676" y="46989"/>
                  </a:lnTo>
                  <a:lnTo>
                    <a:pt x="569468" y="4559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9699497" y="4043934"/>
            <a:ext cx="628015" cy="548640"/>
          </a:xfrm>
          <a:custGeom>
            <a:avLst/>
            <a:gdLst/>
            <a:ahLst/>
            <a:cxnLst/>
            <a:rect l="l" t="t" r="r" b="b"/>
            <a:pathLst>
              <a:path w="628015" h="548639">
                <a:moveTo>
                  <a:pt x="627887" y="274320"/>
                </a:moveTo>
                <a:lnTo>
                  <a:pt x="623778" y="229821"/>
                </a:lnTo>
                <a:lnTo>
                  <a:pt x="611879" y="187610"/>
                </a:lnTo>
                <a:lnTo>
                  <a:pt x="592840" y="148250"/>
                </a:lnTo>
                <a:lnTo>
                  <a:pt x="567305" y="112306"/>
                </a:lnTo>
                <a:lnTo>
                  <a:pt x="535924" y="80343"/>
                </a:lnTo>
                <a:lnTo>
                  <a:pt x="499341" y="52925"/>
                </a:lnTo>
                <a:lnTo>
                  <a:pt x="458205" y="30617"/>
                </a:lnTo>
                <a:lnTo>
                  <a:pt x="413162" y="13984"/>
                </a:lnTo>
                <a:lnTo>
                  <a:pt x="364859" y="3590"/>
                </a:lnTo>
                <a:lnTo>
                  <a:pt x="313944" y="0"/>
                </a:lnTo>
                <a:lnTo>
                  <a:pt x="263028" y="3590"/>
                </a:lnTo>
                <a:lnTo>
                  <a:pt x="214725" y="13984"/>
                </a:lnTo>
                <a:lnTo>
                  <a:pt x="169682" y="30617"/>
                </a:lnTo>
                <a:lnTo>
                  <a:pt x="128546" y="52925"/>
                </a:lnTo>
                <a:lnTo>
                  <a:pt x="91963" y="80343"/>
                </a:lnTo>
                <a:lnTo>
                  <a:pt x="60582" y="112306"/>
                </a:lnTo>
                <a:lnTo>
                  <a:pt x="35047" y="148250"/>
                </a:lnTo>
                <a:lnTo>
                  <a:pt x="16008" y="187610"/>
                </a:lnTo>
                <a:lnTo>
                  <a:pt x="4109" y="229821"/>
                </a:lnTo>
                <a:lnTo>
                  <a:pt x="0" y="274320"/>
                </a:lnTo>
                <a:lnTo>
                  <a:pt x="4109" y="318818"/>
                </a:lnTo>
                <a:lnTo>
                  <a:pt x="16008" y="361029"/>
                </a:lnTo>
                <a:lnTo>
                  <a:pt x="35047" y="400389"/>
                </a:lnTo>
                <a:lnTo>
                  <a:pt x="60582" y="436333"/>
                </a:lnTo>
                <a:lnTo>
                  <a:pt x="91963" y="468296"/>
                </a:lnTo>
                <a:lnTo>
                  <a:pt x="128546" y="495714"/>
                </a:lnTo>
                <a:lnTo>
                  <a:pt x="169682" y="518022"/>
                </a:lnTo>
                <a:lnTo>
                  <a:pt x="214725" y="534655"/>
                </a:lnTo>
                <a:lnTo>
                  <a:pt x="263028" y="545049"/>
                </a:lnTo>
                <a:lnTo>
                  <a:pt x="313944" y="548640"/>
                </a:lnTo>
                <a:lnTo>
                  <a:pt x="364859" y="545049"/>
                </a:lnTo>
                <a:lnTo>
                  <a:pt x="413162" y="534655"/>
                </a:lnTo>
                <a:lnTo>
                  <a:pt x="458205" y="518022"/>
                </a:lnTo>
                <a:lnTo>
                  <a:pt x="499341" y="495714"/>
                </a:lnTo>
                <a:lnTo>
                  <a:pt x="535924" y="468296"/>
                </a:lnTo>
                <a:lnTo>
                  <a:pt x="567305" y="436333"/>
                </a:lnTo>
                <a:lnTo>
                  <a:pt x="592840" y="400389"/>
                </a:lnTo>
                <a:lnTo>
                  <a:pt x="611879" y="361029"/>
                </a:lnTo>
                <a:lnTo>
                  <a:pt x="623778" y="318818"/>
                </a:lnTo>
                <a:lnTo>
                  <a:pt x="627887" y="274320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886315" y="4154551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56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071609" y="3353561"/>
            <a:ext cx="626745" cy="548640"/>
          </a:xfrm>
          <a:custGeom>
            <a:avLst/>
            <a:gdLst/>
            <a:ahLst/>
            <a:cxnLst/>
            <a:rect l="l" t="t" r="r" b="b"/>
            <a:pathLst>
              <a:path w="626745" h="548639">
                <a:moveTo>
                  <a:pt x="626364" y="274319"/>
                </a:moveTo>
                <a:lnTo>
                  <a:pt x="622265" y="229821"/>
                </a:lnTo>
                <a:lnTo>
                  <a:pt x="610398" y="187610"/>
                </a:lnTo>
                <a:lnTo>
                  <a:pt x="591408" y="148250"/>
                </a:lnTo>
                <a:lnTo>
                  <a:pt x="565940" y="112306"/>
                </a:lnTo>
                <a:lnTo>
                  <a:pt x="534638" y="80343"/>
                </a:lnTo>
                <a:lnTo>
                  <a:pt x="498146" y="52925"/>
                </a:lnTo>
                <a:lnTo>
                  <a:pt x="457110" y="30617"/>
                </a:lnTo>
                <a:lnTo>
                  <a:pt x="412174" y="13984"/>
                </a:lnTo>
                <a:lnTo>
                  <a:pt x="363983" y="3590"/>
                </a:lnTo>
                <a:lnTo>
                  <a:pt x="313182" y="0"/>
                </a:lnTo>
                <a:lnTo>
                  <a:pt x="262380" y="3590"/>
                </a:lnTo>
                <a:lnTo>
                  <a:pt x="214189" y="13984"/>
                </a:lnTo>
                <a:lnTo>
                  <a:pt x="169253" y="30617"/>
                </a:lnTo>
                <a:lnTo>
                  <a:pt x="128217" y="52925"/>
                </a:lnTo>
                <a:lnTo>
                  <a:pt x="91725" y="80343"/>
                </a:lnTo>
                <a:lnTo>
                  <a:pt x="60423" y="112306"/>
                </a:lnTo>
                <a:lnTo>
                  <a:pt x="34955" y="148250"/>
                </a:lnTo>
                <a:lnTo>
                  <a:pt x="15965" y="187610"/>
                </a:lnTo>
                <a:lnTo>
                  <a:pt x="4098" y="229821"/>
                </a:lnTo>
                <a:lnTo>
                  <a:pt x="0" y="274319"/>
                </a:lnTo>
                <a:lnTo>
                  <a:pt x="4098" y="318818"/>
                </a:lnTo>
                <a:lnTo>
                  <a:pt x="15965" y="361029"/>
                </a:lnTo>
                <a:lnTo>
                  <a:pt x="34955" y="400389"/>
                </a:lnTo>
                <a:lnTo>
                  <a:pt x="60423" y="436333"/>
                </a:lnTo>
                <a:lnTo>
                  <a:pt x="91725" y="468296"/>
                </a:lnTo>
                <a:lnTo>
                  <a:pt x="128217" y="495714"/>
                </a:lnTo>
                <a:lnTo>
                  <a:pt x="169253" y="518022"/>
                </a:lnTo>
                <a:lnTo>
                  <a:pt x="214189" y="534655"/>
                </a:lnTo>
                <a:lnTo>
                  <a:pt x="262380" y="545049"/>
                </a:lnTo>
                <a:lnTo>
                  <a:pt x="313182" y="548639"/>
                </a:lnTo>
                <a:lnTo>
                  <a:pt x="363983" y="545049"/>
                </a:lnTo>
                <a:lnTo>
                  <a:pt x="412174" y="534655"/>
                </a:lnTo>
                <a:lnTo>
                  <a:pt x="457110" y="518022"/>
                </a:lnTo>
                <a:lnTo>
                  <a:pt x="498146" y="495714"/>
                </a:lnTo>
                <a:lnTo>
                  <a:pt x="534638" y="468296"/>
                </a:lnTo>
                <a:lnTo>
                  <a:pt x="565940" y="436333"/>
                </a:lnTo>
                <a:lnTo>
                  <a:pt x="591408" y="400389"/>
                </a:lnTo>
                <a:lnTo>
                  <a:pt x="610398" y="361029"/>
                </a:lnTo>
                <a:lnTo>
                  <a:pt x="622265" y="318818"/>
                </a:lnTo>
                <a:lnTo>
                  <a:pt x="626364" y="274319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9257156" y="3464814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34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565642" y="4077461"/>
            <a:ext cx="628015" cy="548640"/>
          </a:xfrm>
          <a:custGeom>
            <a:avLst/>
            <a:gdLst/>
            <a:ahLst/>
            <a:cxnLst/>
            <a:rect l="l" t="t" r="r" b="b"/>
            <a:pathLst>
              <a:path w="628015" h="548639">
                <a:moveTo>
                  <a:pt x="627887" y="274319"/>
                </a:moveTo>
                <a:lnTo>
                  <a:pt x="623778" y="229821"/>
                </a:lnTo>
                <a:lnTo>
                  <a:pt x="611879" y="187610"/>
                </a:lnTo>
                <a:lnTo>
                  <a:pt x="592840" y="148250"/>
                </a:lnTo>
                <a:lnTo>
                  <a:pt x="567305" y="112306"/>
                </a:lnTo>
                <a:lnTo>
                  <a:pt x="535924" y="80343"/>
                </a:lnTo>
                <a:lnTo>
                  <a:pt x="499341" y="52925"/>
                </a:lnTo>
                <a:lnTo>
                  <a:pt x="458205" y="30617"/>
                </a:lnTo>
                <a:lnTo>
                  <a:pt x="413162" y="13984"/>
                </a:lnTo>
                <a:lnTo>
                  <a:pt x="364859" y="3590"/>
                </a:lnTo>
                <a:lnTo>
                  <a:pt x="313943" y="0"/>
                </a:lnTo>
                <a:lnTo>
                  <a:pt x="263028" y="3590"/>
                </a:lnTo>
                <a:lnTo>
                  <a:pt x="214725" y="13984"/>
                </a:lnTo>
                <a:lnTo>
                  <a:pt x="169682" y="30617"/>
                </a:lnTo>
                <a:lnTo>
                  <a:pt x="128546" y="52925"/>
                </a:lnTo>
                <a:lnTo>
                  <a:pt x="91963" y="80343"/>
                </a:lnTo>
                <a:lnTo>
                  <a:pt x="60582" y="112306"/>
                </a:lnTo>
                <a:lnTo>
                  <a:pt x="35047" y="148250"/>
                </a:lnTo>
                <a:lnTo>
                  <a:pt x="16008" y="187610"/>
                </a:lnTo>
                <a:lnTo>
                  <a:pt x="4109" y="229821"/>
                </a:lnTo>
                <a:lnTo>
                  <a:pt x="0" y="274319"/>
                </a:lnTo>
                <a:lnTo>
                  <a:pt x="4109" y="318818"/>
                </a:lnTo>
                <a:lnTo>
                  <a:pt x="16008" y="361029"/>
                </a:lnTo>
                <a:lnTo>
                  <a:pt x="35047" y="400389"/>
                </a:lnTo>
                <a:lnTo>
                  <a:pt x="60582" y="436333"/>
                </a:lnTo>
                <a:lnTo>
                  <a:pt x="91963" y="468296"/>
                </a:lnTo>
                <a:lnTo>
                  <a:pt x="128546" y="495714"/>
                </a:lnTo>
                <a:lnTo>
                  <a:pt x="169682" y="518022"/>
                </a:lnTo>
                <a:lnTo>
                  <a:pt x="214725" y="534655"/>
                </a:lnTo>
                <a:lnTo>
                  <a:pt x="263028" y="545049"/>
                </a:lnTo>
                <a:lnTo>
                  <a:pt x="313943" y="548639"/>
                </a:lnTo>
                <a:lnTo>
                  <a:pt x="364859" y="545049"/>
                </a:lnTo>
                <a:lnTo>
                  <a:pt x="413162" y="534655"/>
                </a:lnTo>
                <a:lnTo>
                  <a:pt x="458205" y="518022"/>
                </a:lnTo>
                <a:lnTo>
                  <a:pt x="499341" y="495714"/>
                </a:lnTo>
                <a:lnTo>
                  <a:pt x="535924" y="468296"/>
                </a:lnTo>
                <a:lnTo>
                  <a:pt x="567305" y="436333"/>
                </a:lnTo>
                <a:lnTo>
                  <a:pt x="592840" y="400389"/>
                </a:lnTo>
                <a:lnTo>
                  <a:pt x="611879" y="361029"/>
                </a:lnTo>
                <a:lnTo>
                  <a:pt x="623778" y="318818"/>
                </a:lnTo>
                <a:lnTo>
                  <a:pt x="627887" y="274319"/>
                </a:lnTo>
                <a:close/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751823" y="4188079"/>
            <a:ext cx="254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23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991600" y="3790569"/>
            <a:ext cx="799465" cy="332740"/>
          </a:xfrm>
          <a:custGeom>
            <a:avLst/>
            <a:gdLst/>
            <a:ahLst/>
            <a:cxnLst/>
            <a:rect l="l" t="t" r="r" b="b"/>
            <a:pathLst>
              <a:path w="799465" h="332739">
                <a:moveTo>
                  <a:pt x="168529" y="44323"/>
                </a:moveTo>
                <a:lnTo>
                  <a:pt x="167767" y="40386"/>
                </a:lnTo>
                <a:lnTo>
                  <a:pt x="164719" y="38481"/>
                </a:lnTo>
                <a:lnTo>
                  <a:pt x="161798" y="36576"/>
                </a:lnTo>
                <a:lnTo>
                  <a:pt x="157861" y="37465"/>
                </a:lnTo>
                <a:lnTo>
                  <a:pt x="36360" y="223494"/>
                </a:lnTo>
                <a:lnTo>
                  <a:pt x="9779" y="206121"/>
                </a:lnTo>
                <a:lnTo>
                  <a:pt x="0" y="290703"/>
                </a:lnTo>
                <a:lnTo>
                  <a:pt x="73533" y="247777"/>
                </a:lnTo>
                <a:lnTo>
                  <a:pt x="68859" y="244729"/>
                </a:lnTo>
                <a:lnTo>
                  <a:pt x="46951" y="230416"/>
                </a:lnTo>
                <a:lnTo>
                  <a:pt x="168529" y="44323"/>
                </a:lnTo>
                <a:close/>
              </a:path>
              <a:path w="799465" h="332739">
                <a:moveTo>
                  <a:pt x="798957" y="332740"/>
                </a:moveTo>
                <a:lnTo>
                  <a:pt x="797433" y="284099"/>
                </a:lnTo>
                <a:lnTo>
                  <a:pt x="796290" y="247523"/>
                </a:lnTo>
                <a:lnTo>
                  <a:pt x="768388" y="262585"/>
                </a:lnTo>
                <a:lnTo>
                  <a:pt x="627253" y="1143"/>
                </a:lnTo>
                <a:lnTo>
                  <a:pt x="623443" y="0"/>
                </a:lnTo>
                <a:lnTo>
                  <a:pt x="620268" y="1651"/>
                </a:lnTo>
                <a:lnTo>
                  <a:pt x="617220" y="3302"/>
                </a:lnTo>
                <a:lnTo>
                  <a:pt x="616077" y="7112"/>
                </a:lnTo>
                <a:lnTo>
                  <a:pt x="617728" y="10287"/>
                </a:lnTo>
                <a:lnTo>
                  <a:pt x="757186" y="268630"/>
                </a:lnTo>
                <a:lnTo>
                  <a:pt x="729234" y="283718"/>
                </a:lnTo>
                <a:lnTo>
                  <a:pt x="798957" y="332740"/>
                </a:lnTo>
                <a:close/>
              </a:path>
            </a:pathLst>
          </a:custGeom>
          <a:solidFill>
            <a:srgbClr val="4512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639306" y="5221351"/>
            <a:ext cx="10833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5" dirty="0">
                <a:latin typeface="SimSun"/>
                <a:cs typeface="SimSun"/>
              </a:rPr>
              <a:t>L</a:t>
            </a:r>
            <a:r>
              <a:rPr sz="1400" spc="5" dirty="0">
                <a:latin typeface="SimSun"/>
                <a:cs typeface="SimSun"/>
              </a:rPr>
              <a:t>e</a:t>
            </a:r>
            <a:r>
              <a:rPr sz="1400" spc="-240" dirty="0">
                <a:latin typeface="SimSun"/>
                <a:cs typeface="SimSun"/>
              </a:rPr>
              <a:t>f</a:t>
            </a:r>
            <a:r>
              <a:rPr sz="1400" spc="-235" dirty="0">
                <a:latin typeface="SimSun"/>
                <a:cs typeface="SimSun"/>
              </a:rPr>
              <a:t>t</a:t>
            </a:r>
            <a:r>
              <a:rPr sz="1400" spc="-80" dirty="0">
                <a:latin typeface="SimSun"/>
                <a:cs typeface="SimSun"/>
              </a:rPr>
              <a:t> </a:t>
            </a:r>
            <a:r>
              <a:rPr sz="1400" spc="135" dirty="0">
                <a:latin typeface="SimSun"/>
                <a:cs typeface="SimSun"/>
              </a:rPr>
              <a:t>Ro</a:t>
            </a:r>
            <a:r>
              <a:rPr sz="1400" spc="-105" dirty="0">
                <a:latin typeface="SimSun"/>
                <a:cs typeface="SimSun"/>
              </a:rPr>
              <a:t>t</a:t>
            </a:r>
            <a:r>
              <a:rPr sz="1400" spc="-100" dirty="0">
                <a:latin typeface="SimSun"/>
                <a:cs typeface="SimSun"/>
              </a:rPr>
              <a:t>a</a:t>
            </a:r>
            <a:r>
              <a:rPr sz="1400" spc="-85" dirty="0">
                <a:latin typeface="SimSun"/>
                <a:cs typeface="SimSun"/>
              </a:rPr>
              <a:t>tion</a:t>
            </a:r>
            <a:endParaRPr sz="1400">
              <a:latin typeface="SimSun"/>
              <a:cs typeface="SimSun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/>
              <a:t>DATA</a:t>
            </a:r>
            <a:r>
              <a:rPr spc="-40" dirty="0"/>
              <a:t> </a:t>
            </a:r>
            <a:r>
              <a:rPr spc="20" dirty="0"/>
              <a:t>STRUCTURE</a:t>
            </a:r>
            <a:r>
              <a:rPr spc="-40" dirty="0"/>
              <a:t> </a:t>
            </a:r>
            <a:r>
              <a:rPr spc="105" dirty="0"/>
              <a:t>AND</a:t>
            </a:r>
            <a:r>
              <a:rPr spc="-35" dirty="0"/>
              <a:t> </a:t>
            </a:r>
            <a:r>
              <a:rPr spc="40" dirty="0"/>
              <a:t>ALGORITHM</a:t>
            </a: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52</a:t>
            </a:fld>
            <a:endParaRPr spc="-25" dirty="0"/>
          </a:p>
        </p:txBody>
      </p:sp>
      <p:sp>
        <p:nvSpPr>
          <p:cNvPr id="38" name="object 38"/>
          <p:cNvSpPr txBox="1"/>
          <p:nvPr/>
        </p:nvSpPr>
        <p:spPr>
          <a:xfrm>
            <a:off x="8882888" y="5209794"/>
            <a:ext cx="11499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SimSun"/>
                <a:cs typeface="SimSun"/>
              </a:rPr>
              <a:t>Balanced</a:t>
            </a:r>
            <a:r>
              <a:rPr sz="1400" spc="-170" dirty="0">
                <a:latin typeface="SimSun"/>
                <a:cs typeface="SimSun"/>
              </a:rPr>
              <a:t> </a:t>
            </a:r>
            <a:r>
              <a:rPr sz="1400" spc="175" dirty="0">
                <a:latin typeface="SimSun"/>
                <a:cs typeface="SimSun"/>
              </a:rPr>
              <a:t>AVL</a:t>
            </a:r>
            <a:endParaRPr sz="1400">
              <a:latin typeface="SimSun"/>
              <a:cs typeface="SimSu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30929" y="3230117"/>
            <a:ext cx="147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solidFill>
                  <a:srgbClr val="FF0000"/>
                </a:solidFill>
                <a:latin typeface="SimSun"/>
                <a:cs typeface="SimSun"/>
              </a:rPr>
              <a:t>L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82873" y="3917137"/>
            <a:ext cx="1473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solidFill>
                  <a:srgbClr val="FF0000"/>
                </a:solidFill>
                <a:latin typeface="SimSun"/>
                <a:cs typeface="SimSun"/>
              </a:rPr>
              <a:t>L</a:t>
            </a:r>
            <a:endParaRPr sz="18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-45" dirty="0">
                <a:solidFill>
                  <a:srgbClr val="FFFFFF"/>
                </a:solidFill>
              </a:rPr>
              <a:t>LEFT-RIGHT</a:t>
            </a:r>
            <a:r>
              <a:rPr sz="2800" spc="-110" dirty="0">
                <a:solidFill>
                  <a:srgbClr val="FFFFFF"/>
                </a:solidFill>
              </a:rPr>
              <a:t> </a:t>
            </a:r>
            <a:r>
              <a:rPr sz="2800" spc="80" dirty="0">
                <a:solidFill>
                  <a:srgbClr val="FFFFFF"/>
                </a:solidFill>
              </a:rPr>
              <a:t>ROTATION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77113" y="6527393"/>
            <a:ext cx="195453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5" dirty="0">
                <a:solidFill>
                  <a:srgbClr val="903062"/>
                </a:solidFill>
                <a:latin typeface="Trebuchet MS"/>
                <a:cs typeface="Trebuchet MS"/>
              </a:rPr>
              <a:t>DATA</a:t>
            </a:r>
            <a:r>
              <a:rPr sz="900" spc="-4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903062"/>
                </a:solidFill>
                <a:latin typeface="Trebuchet MS"/>
                <a:cs typeface="Trebuchet MS"/>
              </a:rPr>
              <a:t>STRUCTURE</a:t>
            </a:r>
            <a:r>
              <a:rPr sz="900" spc="-45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105" dirty="0">
                <a:solidFill>
                  <a:srgbClr val="903062"/>
                </a:solidFill>
                <a:latin typeface="Trebuchet MS"/>
                <a:cs typeface="Trebuchet MS"/>
              </a:rPr>
              <a:t>AND</a:t>
            </a:r>
            <a:r>
              <a:rPr sz="900" spc="-4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40" dirty="0">
                <a:solidFill>
                  <a:srgbClr val="903062"/>
                </a:solidFill>
                <a:latin typeface="Trebuchet MS"/>
                <a:cs typeface="Trebuchet MS"/>
              </a:rPr>
              <a:t>ALGORITHM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91392" y="6054344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903062"/>
                </a:solidFill>
                <a:latin typeface="Trebuchet MS"/>
                <a:cs typeface="Trebuchet MS"/>
              </a:rPr>
              <a:t>53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9333" y="3311652"/>
            <a:ext cx="1000864" cy="187875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69544" y="5373751"/>
            <a:ext cx="3190240" cy="881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100"/>
              </a:spcBef>
            </a:pPr>
            <a:r>
              <a:rPr sz="1400" u="sng" spc="30" dirty="0">
                <a:uFill>
                  <a:solidFill>
                    <a:srgbClr val="000000"/>
                  </a:solidFill>
                </a:uFill>
                <a:latin typeface="SimSun"/>
                <a:cs typeface="SimSun"/>
              </a:rPr>
              <a:t>Unbalanced</a:t>
            </a:r>
            <a:r>
              <a:rPr sz="1400" u="sng" spc="-165" dirty="0">
                <a:uFill>
                  <a:solidFill>
                    <a:srgbClr val="000000"/>
                  </a:solidFill>
                </a:uFill>
                <a:latin typeface="SimSun"/>
                <a:cs typeface="SimSun"/>
              </a:rPr>
              <a:t> </a:t>
            </a:r>
            <a:r>
              <a:rPr sz="1400" u="sng" spc="175" dirty="0">
                <a:uFill>
                  <a:solidFill>
                    <a:srgbClr val="000000"/>
                  </a:solidFill>
                </a:uFill>
                <a:latin typeface="SimSun"/>
                <a:cs typeface="SimSun"/>
              </a:rPr>
              <a:t>AVL</a:t>
            </a:r>
            <a:endParaRPr sz="1400">
              <a:latin typeface="SimSun"/>
              <a:cs typeface="SimSun"/>
            </a:endParaRPr>
          </a:p>
          <a:p>
            <a:pPr marL="12700" marR="5080">
              <a:lnSpc>
                <a:spcPct val="100000"/>
              </a:lnSpc>
            </a:pPr>
            <a:r>
              <a:rPr sz="1400" spc="110" dirty="0">
                <a:latin typeface="SimSun"/>
                <a:cs typeface="SimSun"/>
              </a:rPr>
              <a:t>Node </a:t>
            </a:r>
            <a:r>
              <a:rPr sz="1400" spc="180" dirty="0">
                <a:latin typeface="SimSun"/>
                <a:cs typeface="SimSun"/>
              </a:rPr>
              <a:t>C </a:t>
            </a:r>
            <a:r>
              <a:rPr sz="1400" spc="-15" dirty="0">
                <a:latin typeface="SimSun"/>
                <a:cs typeface="SimSun"/>
              </a:rPr>
              <a:t>has </a:t>
            </a:r>
            <a:r>
              <a:rPr sz="1400" spc="90" dirty="0">
                <a:latin typeface="SimSun"/>
                <a:cs typeface="SimSun"/>
              </a:rPr>
              <a:t>become </a:t>
            </a:r>
            <a:r>
              <a:rPr sz="1400" spc="10" dirty="0">
                <a:latin typeface="SimSun"/>
                <a:cs typeface="SimSun"/>
              </a:rPr>
              <a:t>unbalanced </a:t>
            </a:r>
            <a:r>
              <a:rPr sz="1400" spc="-60" dirty="0">
                <a:latin typeface="SimSun"/>
                <a:cs typeface="SimSun"/>
              </a:rPr>
              <a:t>as </a:t>
            </a:r>
            <a:r>
              <a:rPr sz="1400" spc="-55" dirty="0">
                <a:latin typeface="SimSun"/>
                <a:cs typeface="SimSun"/>
              </a:rPr>
              <a:t> </a:t>
            </a:r>
            <a:r>
              <a:rPr sz="1400" spc="55" dirty="0">
                <a:latin typeface="SimSun"/>
                <a:cs typeface="SimSun"/>
              </a:rPr>
              <a:t>node</a:t>
            </a:r>
            <a:r>
              <a:rPr sz="1400" spc="-95" dirty="0">
                <a:latin typeface="SimSun"/>
                <a:cs typeface="SimSun"/>
              </a:rPr>
              <a:t> </a:t>
            </a:r>
            <a:r>
              <a:rPr sz="1400" spc="145" dirty="0">
                <a:latin typeface="SimSun"/>
                <a:cs typeface="SimSun"/>
              </a:rPr>
              <a:t>B</a:t>
            </a:r>
            <a:r>
              <a:rPr sz="1400" spc="-75" dirty="0">
                <a:latin typeface="SimSun"/>
                <a:cs typeface="SimSun"/>
              </a:rPr>
              <a:t> </a:t>
            </a:r>
            <a:r>
              <a:rPr sz="1400" spc="-285" dirty="0">
                <a:latin typeface="SimSun"/>
                <a:cs typeface="SimSun"/>
              </a:rPr>
              <a:t>i</a:t>
            </a:r>
            <a:r>
              <a:rPr sz="1400" spc="-145" dirty="0">
                <a:latin typeface="SimSun"/>
                <a:cs typeface="SimSun"/>
              </a:rPr>
              <a:t>s</a:t>
            </a:r>
            <a:r>
              <a:rPr sz="1400" spc="-75" dirty="0">
                <a:latin typeface="SimSun"/>
                <a:cs typeface="SimSun"/>
              </a:rPr>
              <a:t> </a:t>
            </a:r>
            <a:r>
              <a:rPr sz="1400" spc="-285" dirty="0">
                <a:latin typeface="SimSun"/>
                <a:cs typeface="SimSun"/>
              </a:rPr>
              <a:t>i</a:t>
            </a:r>
            <a:r>
              <a:rPr sz="1400" spc="-55" dirty="0">
                <a:latin typeface="SimSun"/>
                <a:cs typeface="SimSun"/>
              </a:rPr>
              <a:t>nserted</a:t>
            </a:r>
            <a:r>
              <a:rPr sz="1400" spc="-80" dirty="0">
                <a:latin typeface="SimSun"/>
                <a:cs typeface="SimSun"/>
              </a:rPr>
              <a:t> </a:t>
            </a:r>
            <a:r>
              <a:rPr sz="1400" spc="-285" dirty="0">
                <a:latin typeface="SimSun"/>
                <a:cs typeface="SimSun"/>
              </a:rPr>
              <a:t>i</a:t>
            </a:r>
            <a:r>
              <a:rPr sz="1400" spc="95" dirty="0">
                <a:latin typeface="SimSun"/>
                <a:cs typeface="SimSun"/>
              </a:rPr>
              <a:t>n</a:t>
            </a:r>
            <a:r>
              <a:rPr sz="1400" spc="-80" dirty="0">
                <a:latin typeface="SimSun"/>
                <a:cs typeface="SimSun"/>
              </a:rPr>
              <a:t> </a:t>
            </a:r>
            <a:r>
              <a:rPr sz="1400" spc="-45" dirty="0">
                <a:latin typeface="SimSun"/>
                <a:cs typeface="SimSun"/>
              </a:rPr>
              <a:t>the</a:t>
            </a:r>
            <a:r>
              <a:rPr sz="1400" spc="-85" dirty="0">
                <a:latin typeface="SimSun"/>
                <a:cs typeface="SimSun"/>
              </a:rPr>
              <a:t> </a:t>
            </a:r>
            <a:r>
              <a:rPr sz="1400" spc="-135" dirty="0">
                <a:solidFill>
                  <a:srgbClr val="FF0000"/>
                </a:solidFill>
                <a:latin typeface="SimSun"/>
                <a:cs typeface="SimSun"/>
              </a:rPr>
              <a:t>ri</a:t>
            </a:r>
            <a:r>
              <a:rPr sz="1400" spc="-140" dirty="0">
                <a:solidFill>
                  <a:srgbClr val="FF0000"/>
                </a:solidFill>
                <a:latin typeface="SimSun"/>
                <a:cs typeface="SimSun"/>
              </a:rPr>
              <a:t>g</a:t>
            </a:r>
            <a:r>
              <a:rPr sz="1400" spc="-65" dirty="0">
                <a:solidFill>
                  <a:srgbClr val="FF0000"/>
                </a:solidFill>
                <a:latin typeface="SimSun"/>
                <a:cs typeface="SimSun"/>
              </a:rPr>
              <a:t>h</a:t>
            </a:r>
            <a:r>
              <a:rPr sz="1400" spc="-60" dirty="0">
                <a:solidFill>
                  <a:srgbClr val="FF0000"/>
                </a:solidFill>
                <a:latin typeface="SimSun"/>
                <a:cs typeface="SimSun"/>
              </a:rPr>
              <a:t>t</a:t>
            </a:r>
            <a:r>
              <a:rPr sz="1400" spc="-7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400" spc="-145" dirty="0">
                <a:latin typeface="SimSun"/>
                <a:cs typeface="SimSun"/>
              </a:rPr>
              <a:t>s</a:t>
            </a:r>
            <a:r>
              <a:rPr sz="1400" spc="95" dirty="0">
                <a:latin typeface="SimSun"/>
                <a:cs typeface="SimSun"/>
              </a:rPr>
              <a:t>u</a:t>
            </a:r>
            <a:r>
              <a:rPr sz="1400" spc="-105" dirty="0">
                <a:latin typeface="SimSun"/>
                <a:cs typeface="SimSun"/>
              </a:rPr>
              <a:t>bt</a:t>
            </a:r>
            <a:r>
              <a:rPr sz="1400" spc="-95" dirty="0">
                <a:latin typeface="SimSun"/>
                <a:cs typeface="SimSun"/>
              </a:rPr>
              <a:t>r</a:t>
            </a:r>
            <a:r>
              <a:rPr sz="1400" spc="-20" dirty="0">
                <a:latin typeface="SimSun"/>
                <a:cs typeface="SimSun"/>
              </a:rPr>
              <a:t>ee</a:t>
            </a:r>
            <a:endParaRPr sz="14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400" spc="60" dirty="0">
                <a:latin typeface="SimSun"/>
                <a:cs typeface="SimSun"/>
              </a:rPr>
              <a:t>o</a:t>
            </a:r>
            <a:r>
              <a:rPr sz="1400" spc="-245" dirty="0">
                <a:latin typeface="SimSun"/>
                <a:cs typeface="SimSun"/>
              </a:rPr>
              <a:t>f</a:t>
            </a:r>
            <a:r>
              <a:rPr sz="1400" spc="-80" dirty="0">
                <a:latin typeface="SimSun"/>
                <a:cs typeface="SimSun"/>
              </a:rPr>
              <a:t> </a:t>
            </a:r>
            <a:r>
              <a:rPr sz="1400" spc="305" dirty="0">
                <a:latin typeface="SimSun"/>
                <a:cs typeface="SimSun"/>
              </a:rPr>
              <a:t>N</a:t>
            </a:r>
            <a:r>
              <a:rPr sz="1400" spc="60" dirty="0">
                <a:latin typeface="SimSun"/>
                <a:cs typeface="SimSun"/>
              </a:rPr>
              <a:t>o</a:t>
            </a:r>
            <a:r>
              <a:rPr sz="1400" spc="40" dirty="0">
                <a:latin typeface="SimSun"/>
                <a:cs typeface="SimSun"/>
              </a:rPr>
              <a:t>de</a:t>
            </a:r>
            <a:r>
              <a:rPr sz="1400" spc="-80" dirty="0">
                <a:latin typeface="SimSun"/>
                <a:cs typeface="SimSun"/>
              </a:rPr>
              <a:t> </a:t>
            </a:r>
            <a:r>
              <a:rPr sz="1400" spc="175" dirty="0">
                <a:latin typeface="SimSun"/>
                <a:cs typeface="SimSun"/>
              </a:rPr>
              <a:t>C</a:t>
            </a:r>
            <a:r>
              <a:rPr sz="1400" spc="-290" dirty="0">
                <a:latin typeface="SimSun"/>
                <a:cs typeface="SimSun"/>
              </a:rPr>
              <a:t>'s</a:t>
            </a:r>
            <a:r>
              <a:rPr sz="1400" spc="-70" dirty="0">
                <a:latin typeface="SimSun"/>
                <a:cs typeface="SimSun"/>
              </a:rPr>
              <a:t> </a:t>
            </a:r>
            <a:r>
              <a:rPr sz="1400" spc="-190" dirty="0">
                <a:solidFill>
                  <a:srgbClr val="FF0000"/>
                </a:solidFill>
                <a:latin typeface="SimSun"/>
                <a:cs typeface="SimSun"/>
              </a:rPr>
              <a:t>left</a:t>
            </a:r>
            <a:r>
              <a:rPr sz="1400" spc="-8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400" spc="-145" dirty="0">
                <a:latin typeface="SimSun"/>
                <a:cs typeface="SimSun"/>
              </a:rPr>
              <a:t>s</a:t>
            </a:r>
            <a:r>
              <a:rPr sz="1400" spc="95" dirty="0">
                <a:latin typeface="SimSun"/>
                <a:cs typeface="SimSun"/>
              </a:rPr>
              <a:t>u</a:t>
            </a:r>
            <a:r>
              <a:rPr sz="1400" spc="-105" dirty="0">
                <a:latin typeface="SimSun"/>
                <a:cs typeface="SimSun"/>
              </a:rPr>
              <a:t>bt</a:t>
            </a:r>
            <a:r>
              <a:rPr sz="1400" spc="-95" dirty="0">
                <a:latin typeface="SimSun"/>
                <a:cs typeface="SimSun"/>
              </a:rPr>
              <a:t>r</a:t>
            </a:r>
            <a:r>
              <a:rPr sz="1400" spc="-20" dirty="0">
                <a:latin typeface="SimSun"/>
                <a:cs typeface="SimSun"/>
              </a:rPr>
              <a:t>e</a:t>
            </a:r>
            <a:r>
              <a:rPr sz="1400" spc="-25" dirty="0">
                <a:latin typeface="SimSun"/>
                <a:cs typeface="SimSun"/>
              </a:rPr>
              <a:t>e</a:t>
            </a:r>
            <a:r>
              <a:rPr sz="1400" spc="-254" dirty="0">
                <a:latin typeface="SimSun"/>
                <a:cs typeface="SimSun"/>
              </a:rPr>
              <a:t>.</a:t>
            </a:r>
            <a:endParaRPr sz="1400">
              <a:latin typeface="SimSun"/>
              <a:cs typeface="SimSu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68648" y="5114290"/>
            <a:ext cx="296735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25" dirty="0">
                <a:latin typeface="Trebuchet MS"/>
                <a:cs typeface="Trebuchet MS"/>
              </a:rPr>
              <a:t>We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75" dirty="0">
                <a:latin typeface="Trebuchet MS"/>
                <a:cs typeface="Trebuchet MS"/>
              </a:rPr>
              <a:t>first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perform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-80" dirty="0">
                <a:latin typeface="Trebuchet MS"/>
                <a:cs typeface="Trebuchet MS"/>
              </a:rPr>
              <a:t>the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-114" dirty="0">
                <a:solidFill>
                  <a:srgbClr val="FF0000"/>
                </a:solidFill>
                <a:latin typeface="Trebuchet MS"/>
                <a:cs typeface="Trebuchet MS"/>
              </a:rPr>
              <a:t>left</a:t>
            </a:r>
            <a:r>
              <a:rPr sz="1400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FF0000"/>
                </a:solidFill>
                <a:latin typeface="Trebuchet MS"/>
                <a:cs typeface="Trebuchet MS"/>
              </a:rPr>
              <a:t>rotation</a:t>
            </a:r>
            <a:r>
              <a:rPr sz="1400" spc="-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on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spc="-80" dirty="0">
                <a:latin typeface="Trebuchet MS"/>
                <a:cs typeface="Trebuchet MS"/>
              </a:rPr>
              <a:t>the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spc="-110" dirty="0">
                <a:latin typeface="Trebuchet MS"/>
                <a:cs typeface="Trebuchet MS"/>
              </a:rPr>
              <a:t>l</a:t>
            </a:r>
            <a:r>
              <a:rPr sz="1400" spc="-114" dirty="0">
                <a:latin typeface="Trebuchet MS"/>
                <a:cs typeface="Trebuchet MS"/>
              </a:rPr>
              <a:t>eft</a:t>
            </a:r>
            <a:r>
              <a:rPr sz="1400" spc="-45" dirty="0">
                <a:latin typeface="Trebuchet MS"/>
                <a:cs typeface="Trebuchet MS"/>
              </a:rPr>
              <a:t> su</a:t>
            </a:r>
            <a:r>
              <a:rPr sz="1400" spc="-80" dirty="0">
                <a:latin typeface="Trebuchet MS"/>
                <a:cs typeface="Trebuchet MS"/>
              </a:rPr>
              <a:t>b</a:t>
            </a:r>
            <a:r>
              <a:rPr sz="1400" spc="-40" dirty="0">
                <a:latin typeface="Trebuchet MS"/>
                <a:cs typeface="Trebuchet MS"/>
              </a:rPr>
              <a:t>t</a:t>
            </a:r>
            <a:r>
              <a:rPr sz="1400" spc="-70" dirty="0">
                <a:latin typeface="Trebuchet MS"/>
                <a:cs typeface="Trebuchet MS"/>
              </a:rPr>
              <a:t>r</a:t>
            </a:r>
            <a:r>
              <a:rPr sz="1400" spc="-95" dirty="0">
                <a:latin typeface="Trebuchet MS"/>
                <a:cs typeface="Trebuchet MS"/>
              </a:rPr>
              <a:t>ee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o</a:t>
            </a:r>
            <a:r>
              <a:rPr sz="1400" spc="-170" dirty="0">
                <a:latin typeface="Trebuchet MS"/>
                <a:cs typeface="Trebuchet MS"/>
              </a:rPr>
              <a:t>f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spc="190" dirty="0">
                <a:latin typeface="Trebuchet MS"/>
                <a:cs typeface="Trebuchet MS"/>
              </a:rPr>
              <a:t>C</a:t>
            </a:r>
            <a:r>
              <a:rPr sz="1400" spc="-150" dirty="0">
                <a:latin typeface="Trebuchet MS"/>
                <a:cs typeface="Trebuchet MS"/>
              </a:rPr>
              <a:t>.</a:t>
            </a:r>
            <a:r>
              <a:rPr sz="1400" spc="-15" dirty="0">
                <a:latin typeface="Trebuchet MS"/>
                <a:cs typeface="Trebuchet MS"/>
              </a:rPr>
              <a:t>T</a:t>
            </a:r>
            <a:r>
              <a:rPr sz="1400" spc="-10" dirty="0">
                <a:latin typeface="Trebuchet MS"/>
                <a:cs typeface="Trebuchet MS"/>
              </a:rPr>
              <a:t>h</a:t>
            </a:r>
            <a:r>
              <a:rPr sz="1400" spc="-95" dirty="0">
                <a:latin typeface="Trebuchet MS"/>
                <a:cs typeface="Trebuchet MS"/>
              </a:rPr>
              <a:t>i</a:t>
            </a:r>
            <a:r>
              <a:rPr sz="1400" spc="-30" dirty="0">
                <a:latin typeface="Trebuchet MS"/>
                <a:cs typeface="Trebuchet MS"/>
              </a:rPr>
              <a:t>s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spc="-95" dirty="0">
                <a:latin typeface="Trebuchet MS"/>
                <a:cs typeface="Trebuchet MS"/>
              </a:rPr>
              <a:t>ma</a:t>
            </a:r>
            <a:r>
              <a:rPr sz="1400" spc="-110" dirty="0">
                <a:latin typeface="Trebuchet MS"/>
                <a:cs typeface="Trebuchet MS"/>
              </a:rPr>
              <a:t>k</a:t>
            </a:r>
            <a:r>
              <a:rPr sz="1400" spc="-60" dirty="0">
                <a:latin typeface="Trebuchet MS"/>
                <a:cs typeface="Trebuchet MS"/>
              </a:rPr>
              <a:t>es</a:t>
            </a:r>
            <a:r>
              <a:rPr sz="1400" spc="-185" dirty="0">
                <a:latin typeface="Trebuchet MS"/>
                <a:cs typeface="Trebuchet MS"/>
              </a:rPr>
              <a:t> </a:t>
            </a:r>
            <a:r>
              <a:rPr sz="1400" spc="-50" dirty="0">
                <a:latin typeface="Trebuchet MS"/>
                <a:cs typeface="Trebuchet MS"/>
              </a:rPr>
              <a:t>A,</a:t>
            </a:r>
            <a:r>
              <a:rPr sz="1400" spc="-170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t</a:t>
            </a:r>
            <a:r>
              <a:rPr sz="1400" spc="-85" dirty="0">
                <a:latin typeface="Trebuchet MS"/>
                <a:cs typeface="Trebuchet MS"/>
              </a:rPr>
              <a:t>h</a:t>
            </a:r>
            <a:r>
              <a:rPr sz="1400" spc="-95" dirty="0">
                <a:latin typeface="Trebuchet MS"/>
                <a:cs typeface="Trebuchet MS"/>
              </a:rPr>
              <a:t>e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spc="-110" dirty="0">
                <a:latin typeface="Trebuchet MS"/>
                <a:cs typeface="Trebuchet MS"/>
              </a:rPr>
              <a:t>l</a:t>
            </a:r>
            <a:r>
              <a:rPr sz="1400" spc="-105" dirty="0">
                <a:latin typeface="Trebuchet MS"/>
                <a:cs typeface="Trebuchet MS"/>
              </a:rPr>
              <a:t>eft  </a:t>
            </a:r>
            <a:r>
              <a:rPr sz="1400" spc="-45" dirty="0">
                <a:latin typeface="Trebuchet MS"/>
                <a:cs typeface="Trebuchet MS"/>
              </a:rPr>
              <a:t>su</a:t>
            </a:r>
            <a:r>
              <a:rPr sz="1400" spc="-80" dirty="0">
                <a:latin typeface="Trebuchet MS"/>
                <a:cs typeface="Trebuchet MS"/>
              </a:rPr>
              <a:t>b</a:t>
            </a:r>
            <a:r>
              <a:rPr sz="1400" spc="-40" dirty="0">
                <a:latin typeface="Trebuchet MS"/>
                <a:cs typeface="Trebuchet MS"/>
              </a:rPr>
              <a:t>t</a:t>
            </a:r>
            <a:r>
              <a:rPr sz="1400" spc="-70" dirty="0">
                <a:latin typeface="Trebuchet MS"/>
                <a:cs typeface="Trebuchet MS"/>
              </a:rPr>
              <a:t>r</a:t>
            </a:r>
            <a:r>
              <a:rPr sz="1400" spc="-95" dirty="0">
                <a:latin typeface="Trebuchet MS"/>
                <a:cs typeface="Trebuchet MS"/>
              </a:rPr>
              <a:t>ee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o</a:t>
            </a:r>
            <a:r>
              <a:rPr sz="1400" spc="-170" dirty="0">
                <a:latin typeface="Trebuchet MS"/>
                <a:cs typeface="Trebuchet MS"/>
              </a:rPr>
              <a:t>f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B</a:t>
            </a:r>
            <a:r>
              <a:rPr sz="1400" spc="-210" dirty="0">
                <a:latin typeface="Trebuchet MS"/>
                <a:cs typeface="Trebuchet MS"/>
              </a:rPr>
              <a:t>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68648" y="5968085"/>
            <a:ext cx="3133090" cy="6616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98900"/>
              </a:lnSpc>
              <a:spcBef>
                <a:spcPts val="120"/>
              </a:spcBef>
            </a:pPr>
            <a:r>
              <a:rPr sz="1400" spc="195" dirty="0">
                <a:latin typeface="Trebuchet MS"/>
                <a:cs typeface="Trebuchet MS"/>
              </a:rPr>
              <a:t>N</a:t>
            </a:r>
            <a:r>
              <a:rPr sz="1400" spc="20" dirty="0">
                <a:latin typeface="Trebuchet MS"/>
                <a:cs typeface="Trebuchet MS"/>
              </a:rPr>
              <a:t>o</a:t>
            </a:r>
            <a:r>
              <a:rPr sz="1400" spc="-80" dirty="0">
                <a:latin typeface="Trebuchet MS"/>
                <a:cs typeface="Trebuchet MS"/>
              </a:rPr>
              <a:t>de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spc="155" dirty="0">
                <a:latin typeface="Trebuchet MS"/>
                <a:cs typeface="Trebuchet MS"/>
              </a:rPr>
              <a:t>C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95" dirty="0">
                <a:latin typeface="Trebuchet MS"/>
                <a:cs typeface="Trebuchet MS"/>
              </a:rPr>
              <a:t>i</a:t>
            </a:r>
            <a:r>
              <a:rPr sz="1400" spc="-30" dirty="0">
                <a:latin typeface="Trebuchet MS"/>
                <a:cs typeface="Trebuchet MS"/>
              </a:rPr>
              <a:t>s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sti</a:t>
            </a:r>
            <a:r>
              <a:rPr sz="1400" spc="-110" dirty="0">
                <a:latin typeface="Trebuchet MS"/>
                <a:cs typeface="Trebuchet MS"/>
              </a:rPr>
              <a:t>ll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un</a:t>
            </a:r>
            <a:r>
              <a:rPr sz="1400" spc="-80" dirty="0">
                <a:latin typeface="Trebuchet MS"/>
                <a:cs typeface="Trebuchet MS"/>
              </a:rPr>
              <a:t>b</a:t>
            </a:r>
            <a:r>
              <a:rPr sz="1400" spc="-125" dirty="0">
                <a:latin typeface="Trebuchet MS"/>
                <a:cs typeface="Trebuchet MS"/>
              </a:rPr>
              <a:t>al</a:t>
            </a:r>
            <a:r>
              <a:rPr sz="1400" spc="-100" dirty="0">
                <a:latin typeface="Trebuchet MS"/>
                <a:cs typeface="Trebuchet MS"/>
              </a:rPr>
              <a:t>an</a:t>
            </a:r>
            <a:r>
              <a:rPr sz="1400" spc="-110" dirty="0">
                <a:latin typeface="Trebuchet MS"/>
                <a:cs typeface="Trebuchet MS"/>
              </a:rPr>
              <a:t>ced,</a:t>
            </a:r>
            <a:r>
              <a:rPr sz="1400" spc="-215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h</a:t>
            </a:r>
            <a:r>
              <a:rPr sz="1400" spc="10" dirty="0">
                <a:latin typeface="Trebuchet MS"/>
                <a:cs typeface="Trebuchet MS"/>
              </a:rPr>
              <a:t>o</a:t>
            </a:r>
            <a:r>
              <a:rPr sz="1400" spc="-65" dirty="0">
                <a:latin typeface="Trebuchet MS"/>
                <a:cs typeface="Trebuchet MS"/>
              </a:rPr>
              <a:t>w</a:t>
            </a:r>
            <a:r>
              <a:rPr sz="1400" spc="-120" dirty="0">
                <a:latin typeface="Trebuchet MS"/>
                <a:cs typeface="Trebuchet MS"/>
              </a:rPr>
              <a:t>e</a:t>
            </a:r>
            <a:r>
              <a:rPr sz="1400" spc="-105" dirty="0">
                <a:latin typeface="Trebuchet MS"/>
                <a:cs typeface="Trebuchet MS"/>
              </a:rPr>
              <a:t>v</a:t>
            </a:r>
            <a:r>
              <a:rPr sz="1400" spc="-40" dirty="0">
                <a:latin typeface="Trebuchet MS"/>
                <a:cs typeface="Trebuchet MS"/>
              </a:rPr>
              <a:t>er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n</a:t>
            </a:r>
            <a:r>
              <a:rPr sz="1400" spc="10" dirty="0">
                <a:latin typeface="Trebuchet MS"/>
                <a:cs typeface="Trebuchet MS"/>
              </a:rPr>
              <a:t>o</a:t>
            </a:r>
            <a:r>
              <a:rPr sz="1400" spc="-125" dirty="0">
                <a:latin typeface="Trebuchet MS"/>
                <a:cs typeface="Trebuchet MS"/>
              </a:rPr>
              <a:t>w</a:t>
            </a:r>
            <a:r>
              <a:rPr sz="1400" spc="-210" dirty="0">
                <a:latin typeface="Trebuchet MS"/>
                <a:cs typeface="Trebuchet MS"/>
              </a:rPr>
              <a:t>,</a:t>
            </a:r>
            <a:r>
              <a:rPr sz="1400" spc="-180" dirty="0">
                <a:latin typeface="Trebuchet MS"/>
                <a:cs typeface="Trebuchet MS"/>
              </a:rPr>
              <a:t> </a:t>
            </a:r>
            <a:r>
              <a:rPr sz="1400" spc="-95" dirty="0">
                <a:latin typeface="Trebuchet MS"/>
                <a:cs typeface="Trebuchet MS"/>
              </a:rPr>
              <a:t>i</a:t>
            </a:r>
            <a:r>
              <a:rPr sz="1400" spc="-75" dirty="0">
                <a:latin typeface="Trebuchet MS"/>
                <a:cs typeface="Trebuchet MS"/>
              </a:rPr>
              <a:t>t  </a:t>
            </a:r>
            <a:r>
              <a:rPr sz="1400" spc="-95" dirty="0">
                <a:latin typeface="Trebuchet MS"/>
                <a:cs typeface="Trebuchet MS"/>
              </a:rPr>
              <a:t>i</a:t>
            </a:r>
            <a:r>
              <a:rPr sz="1400" spc="-30" dirty="0">
                <a:latin typeface="Trebuchet MS"/>
                <a:cs typeface="Trebuchet MS"/>
              </a:rPr>
              <a:t>s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80" dirty="0">
                <a:latin typeface="Trebuchet MS"/>
                <a:cs typeface="Trebuchet MS"/>
              </a:rPr>
              <a:t>b</a:t>
            </a:r>
            <a:r>
              <a:rPr sz="1400" spc="-85" dirty="0">
                <a:latin typeface="Trebuchet MS"/>
                <a:cs typeface="Trebuchet MS"/>
              </a:rPr>
              <a:t>ecause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o</a:t>
            </a:r>
            <a:r>
              <a:rPr sz="1400" spc="-170" dirty="0">
                <a:latin typeface="Trebuchet MS"/>
                <a:cs typeface="Trebuchet MS"/>
              </a:rPr>
              <a:t>f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t</a:t>
            </a:r>
            <a:r>
              <a:rPr sz="1400" spc="-85" dirty="0">
                <a:latin typeface="Trebuchet MS"/>
                <a:cs typeface="Trebuchet MS"/>
              </a:rPr>
              <a:t>h</a:t>
            </a:r>
            <a:r>
              <a:rPr sz="1400" spc="-95" dirty="0">
                <a:latin typeface="Trebuchet MS"/>
                <a:cs typeface="Trebuchet MS"/>
              </a:rPr>
              <a:t>e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110" dirty="0">
                <a:latin typeface="Trebuchet MS"/>
                <a:cs typeface="Trebuchet MS"/>
              </a:rPr>
              <a:t>l</a:t>
            </a:r>
            <a:r>
              <a:rPr sz="1400" spc="-125" dirty="0">
                <a:latin typeface="Trebuchet MS"/>
                <a:cs typeface="Trebuchet MS"/>
              </a:rPr>
              <a:t>ef</a:t>
            </a:r>
            <a:r>
              <a:rPr sz="1400" spc="-100" dirty="0">
                <a:latin typeface="Trebuchet MS"/>
                <a:cs typeface="Trebuchet MS"/>
              </a:rPr>
              <a:t>t</a:t>
            </a:r>
            <a:r>
              <a:rPr sz="1400" spc="-65" dirty="0">
                <a:latin typeface="Trebuchet MS"/>
                <a:cs typeface="Trebuchet MS"/>
              </a:rPr>
              <a:t>-</a:t>
            </a:r>
            <a:r>
              <a:rPr sz="1400" spc="-45" dirty="0">
                <a:latin typeface="Trebuchet MS"/>
                <a:cs typeface="Trebuchet MS"/>
              </a:rPr>
              <a:t>su</a:t>
            </a:r>
            <a:r>
              <a:rPr sz="1400" spc="-80" dirty="0">
                <a:latin typeface="Trebuchet MS"/>
                <a:cs typeface="Trebuchet MS"/>
              </a:rPr>
              <a:t>b</a:t>
            </a:r>
            <a:r>
              <a:rPr sz="1400" spc="-40" dirty="0">
                <a:latin typeface="Trebuchet MS"/>
                <a:cs typeface="Trebuchet MS"/>
              </a:rPr>
              <a:t>t</a:t>
            </a:r>
            <a:r>
              <a:rPr sz="1400" spc="-70" dirty="0">
                <a:latin typeface="Trebuchet MS"/>
                <a:cs typeface="Trebuchet MS"/>
              </a:rPr>
              <a:t>r</a:t>
            </a:r>
            <a:r>
              <a:rPr sz="1400" spc="-95" dirty="0">
                <a:latin typeface="Trebuchet MS"/>
                <a:cs typeface="Trebuchet MS"/>
              </a:rPr>
              <a:t>ee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o</a:t>
            </a:r>
            <a:r>
              <a:rPr sz="1400" spc="-170" dirty="0">
                <a:latin typeface="Trebuchet MS"/>
                <a:cs typeface="Trebuchet MS"/>
              </a:rPr>
              <a:t>f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t</a:t>
            </a:r>
            <a:r>
              <a:rPr sz="1400" spc="-85" dirty="0">
                <a:latin typeface="Trebuchet MS"/>
                <a:cs typeface="Trebuchet MS"/>
              </a:rPr>
              <a:t>h</a:t>
            </a:r>
            <a:r>
              <a:rPr sz="1400" spc="-95" dirty="0">
                <a:latin typeface="Trebuchet MS"/>
                <a:cs typeface="Trebuchet MS"/>
              </a:rPr>
              <a:t>e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spc="-110" dirty="0">
                <a:latin typeface="Trebuchet MS"/>
                <a:cs typeface="Trebuchet MS"/>
              </a:rPr>
              <a:t>l</a:t>
            </a:r>
            <a:r>
              <a:rPr sz="1400" spc="-114" dirty="0">
                <a:latin typeface="Trebuchet MS"/>
                <a:cs typeface="Trebuchet MS"/>
              </a:rPr>
              <a:t>eft</a:t>
            </a:r>
            <a:r>
              <a:rPr sz="1400" spc="-55" dirty="0">
                <a:latin typeface="Trebuchet MS"/>
                <a:cs typeface="Trebuchet MS"/>
              </a:rPr>
              <a:t>-  </a:t>
            </a:r>
            <a:r>
              <a:rPr sz="1400" spc="-85" dirty="0">
                <a:latin typeface="Trebuchet MS"/>
                <a:cs typeface="Trebuchet MS"/>
              </a:rPr>
              <a:t>subtree.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28554" y="3447288"/>
            <a:ext cx="1134687" cy="1621536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4631435" y="3352103"/>
            <a:ext cx="1901189" cy="1684655"/>
            <a:chOff x="4631435" y="3352103"/>
            <a:chExt cx="1901189" cy="168465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9926" y="3352103"/>
              <a:ext cx="1252097" cy="168445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642865" y="3902202"/>
              <a:ext cx="739140" cy="347980"/>
            </a:xfrm>
            <a:custGeom>
              <a:avLst/>
              <a:gdLst/>
              <a:ahLst/>
              <a:cxnLst/>
              <a:rect l="l" t="t" r="r" b="b"/>
              <a:pathLst>
                <a:path w="739139" h="347979">
                  <a:moveTo>
                    <a:pt x="565404" y="0"/>
                  </a:moveTo>
                  <a:lnTo>
                    <a:pt x="565404" y="86868"/>
                  </a:lnTo>
                  <a:lnTo>
                    <a:pt x="0" y="86868"/>
                  </a:lnTo>
                  <a:lnTo>
                    <a:pt x="0" y="260604"/>
                  </a:lnTo>
                  <a:lnTo>
                    <a:pt x="565404" y="260604"/>
                  </a:lnTo>
                  <a:lnTo>
                    <a:pt x="565404" y="347472"/>
                  </a:lnTo>
                  <a:lnTo>
                    <a:pt x="739139" y="173736"/>
                  </a:lnTo>
                  <a:lnTo>
                    <a:pt x="565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42865" y="3902202"/>
              <a:ext cx="739140" cy="347980"/>
            </a:xfrm>
            <a:custGeom>
              <a:avLst/>
              <a:gdLst/>
              <a:ahLst/>
              <a:cxnLst/>
              <a:rect l="l" t="t" r="r" b="b"/>
              <a:pathLst>
                <a:path w="739139" h="347979">
                  <a:moveTo>
                    <a:pt x="0" y="86868"/>
                  </a:moveTo>
                  <a:lnTo>
                    <a:pt x="565404" y="86868"/>
                  </a:lnTo>
                  <a:lnTo>
                    <a:pt x="565404" y="0"/>
                  </a:lnTo>
                  <a:lnTo>
                    <a:pt x="739139" y="173736"/>
                  </a:lnTo>
                  <a:lnTo>
                    <a:pt x="565404" y="347472"/>
                  </a:lnTo>
                  <a:lnTo>
                    <a:pt x="565404" y="260604"/>
                  </a:lnTo>
                  <a:lnTo>
                    <a:pt x="0" y="260604"/>
                  </a:lnTo>
                  <a:lnTo>
                    <a:pt x="0" y="86868"/>
                  </a:lnTo>
                  <a:close/>
                </a:path>
              </a:pathLst>
            </a:custGeom>
            <a:ln w="22860">
              <a:solidFill>
                <a:srgbClr val="4060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95818" y="3456810"/>
            <a:ext cx="1066800" cy="144743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60077" y="3447288"/>
            <a:ext cx="1266825" cy="981456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8897873" y="4071365"/>
            <a:ext cx="739140" cy="349250"/>
          </a:xfrm>
          <a:custGeom>
            <a:avLst/>
            <a:gdLst/>
            <a:ahLst/>
            <a:cxnLst/>
            <a:rect l="l" t="t" r="r" b="b"/>
            <a:pathLst>
              <a:path w="739140" h="349250">
                <a:moveTo>
                  <a:pt x="0" y="87248"/>
                </a:moveTo>
                <a:lnTo>
                  <a:pt x="564642" y="87248"/>
                </a:lnTo>
                <a:lnTo>
                  <a:pt x="564642" y="0"/>
                </a:lnTo>
                <a:lnTo>
                  <a:pt x="739140" y="174497"/>
                </a:lnTo>
                <a:lnTo>
                  <a:pt x="564642" y="348995"/>
                </a:lnTo>
                <a:lnTo>
                  <a:pt x="564642" y="261746"/>
                </a:lnTo>
                <a:lnTo>
                  <a:pt x="0" y="261746"/>
                </a:lnTo>
                <a:lnTo>
                  <a:pt x="0" y="87248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9993" y="1755139"/>
            <a:ext cx="10652125" cy="3093085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113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40" dirty="0">
                <a:solidFill>
                  <a:srgbClr val="3C3C3C"/>
                </a:solidFill>
                <a:latin typeface="SimSun"/>
                <a:cs typeface="SimSun"/>
              </a:rPr>
              <a:t>Double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rotations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are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70" dirty="0">
                <a:solidFill>
                  <a:srgbClr val="3C3C3C"/>
                </a:solidFill>
                <a:latin typeface="SimSun"/>
                <a:cs typeface="SimSun"/>
              </a:rPr>
              <a:t>slightly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55" dirty="0">
                <a:solidFill>
                  <a:srgbClr val="3C3C3C"/>
                </a:solidFill>
                <a:latin typeface="SimSun"/>
                <a:cs typeface="SimSun"/>
              </a:rPr>
              <a:t>complex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version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already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45" dirty="0">
                <a:solidFill>
                  <a:srgbClr val="3C3C3C"/>
                </a:solidFill>
                <a:latin typeface="SimSun"/>
                <a:cs typeface="SimSun"/>
              </a:rPr>
              <a:t>explained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versions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5" dirty="0">
                <a:solidFill>
                  <a:srgbClr val="3C3C3C"/>
                </a:solidFill>
                <a:latin typeface="SimSun"/>
                <a:cs typeface="SimSun"/>
              </a:rPr>
              <a:t>rotations.</a:t>
            </a:r>
            <a:endParaRPr sz="18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1035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310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90" dirty="0">
                <a:solidFill>
                  <a:srgbClr val="3C3C3C"/>
                </a:solidFill>
                <a:latin typeface="SimSun"/>
                <a:cs typeface="SimSun"/>
              </a:rPr>
              <a:t>left-right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rotation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5" dirty="0">
                <a:solidFill>
                  <a:srgbClr val="3C3C3C"/>
                </a:solidFill>
                <a:latin typeface="SimSun"/>
                <a:cs typeface="SimSun"/>
              </a:rPr>
              <a:t>combination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left</a:t>
            </a:r>
            <a:r>
              <a:rPr sz="1800" b="1" spc="3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rotation</a:t>
            </a:r>
            <a:r>
              <a:rPr sz="1800" b="1" spc="3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55" dirty="0">
                <a:solidFill>
                  <a:srgbClr val="FF0000"/>
                </a:solidFill>
                <a:latin typeface="Times New Roman"/>
                <a:cs typeface="Times New Roman"/>
              </a:rPr>
              <a:t>followed</a:t>
            </a:r>
            <a:r>
              <a:rPr sz="1800" b="1" spc="3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by</a:t>
            </a:r>
            <a:r>
              <a:rPr sz="1800" b="1" spc="3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right</a:t>
            </a:r>
            <a:r>
              <a:rPr sz="1800" b="1" spc="3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rotation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8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103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-310" dirty="0">
                <a:solidFill>
                  <a:srgbClr val="3C3C3C"/>
                </a:solidFill>
                <a:latin typeface="SimSun"/>
                <a:cs typeface="SimSun"/>
              </a:rPr>
              <a:t>If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inserted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into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 </a:t>
            </a:r>
            <a:r>
              <a:rPr sz="18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right</a:t>
            </a:r>
            <a:r>
              <a:rPr sz="1800" b="1" spc="3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subtree</a:t>
            </a:r>
            <a:r>
              <a:rPr sz="1800" b="1" spc="3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800" b="1" spc="3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1800" b="1" spc="3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left</a:t>
            </a:r>
            <a:r>
              <a:rPr sz="1800" b="1" spc="3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subtree</a:t>
            </a:r>
            <a:r>
              <a:rPr sz="1800" b="1" spc="3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80" dirty="0">
                <a:solidFill>
                  <a:srgbClr val="3C3C3C"/>
                </a:solidFill>
                <a:latin typeface="SimSun"/>
                <a:cs typeface="SimSun"/>
              </a:rPr>
              <a:t>and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20" dirty="0">
                <a:solidFill>
                  <a:srgbClr val="3C3C3C"/>
                </a:solidFill>
                <a:latin typeface="SimSun"/>
                <a:cs typeface="SimSun"/>
              </a:rPr>
              <a:t>AVL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0" dirty="0">
                <a:solidFill>
                  <a:srgbClr val="3C3C3C"/>
                </a:solidFill>
                <a:latin typeface="SimSun"/>
                <a:cs typeface="SimSun"/>
              </a:rPr>
              <a:t>becomes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unbalanced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40" dirty="0">
                <a:solidFill>
                  <a:srgbClr val="3C3C3C"/>
                </a:solidFill>
                <a:latin typeface="SimSun"/>
                <a:cs typeface="SimSun"/>
              </a:rPr>
              <a:t>we</a:t>
            </a:r>
            <a:endParaRPr sz="1800">
              <a:latin typeface="SimSun"/>
              <a:cs typeface="SimSun"/>
            </a:endParaRPr>
          </a:p>
          <a:p>
            <a:pPr marL="318770">
              <a:lnSpc>
                <a:spcPct val="100000"/>
              </a:lnSpc>
            </a:pPr>
            <a:r>
              <a:rPr sz="1800" spc="-40" dirty="0">
                <a:solidFill>
                  <a:srgbClr val="FF0000"/>
                </a:solidFill>
                <a:latin typeface="SimSun"/>
                <a:cs typeface="SimSun"/>
              </a:rPr>
              <a:t>pe</a:t>
            </a:r>
            <a:r>
              <a:rPr sz="1800" spc="-30" dirty="0">
                <a:solidFill>
                  <a:srgbClr val="FF0000"/>
                </a:solidFill>
                <a:latin typeface="SimSun"/>
                <a:cs typeface="SimSun"/>
              </a:rPr>
              <a:t>r</a:t>
            </a:r>
            <a:r>
              <a:rPr sz="1800" spc="-150" dirty="0">
                <a:solidFill>
                  <a:srgbClr val="FF0000"/>
                </a:solidFill>
                <a:latin typeface="SimSun"/>
                <a:cs typeface="SimSun"/>
              </a:rPr>
              <a:t>fo</a:t>
            </a:r>
            <a:r>
              <a:rPr sz="1800" spc="-140" dirty="0">
                <a:solidFill>
                  <a:srgbClr val="FF0000"/>
                </a:solidFill>
                <a:latin typeface="SimSun"/>
                <a:cs typeface="SimSun"/>
              </a:rPr>
              <a:t>r</a:t>
            </a:r>
            <a:r>
              <a:rPr sz="1800" spc="630" dirty="0">
                <a:solidFill>
                  <a:srgbClr val="FF0000"/>
                </a:solidFill>
                <a:latin typeface="SimSun"/>
                <a:cs typeface="SimSun"/>
              </a:rPr>
              <a:t>m</a:t>
            </a:r>
            <a:r>
              <a:rPr sz="1800" spc="-12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95" dirty="0">
                <a:solidFill>
                  <a:srgbClr val="FF0000"/>
                </a:solidFill>
                <a:latin typeface="SimSun"/>
                <a:cs typeface="SimSun"/>
              </a:rPr>
              <a:t>l</a:t>
            </a:r>
            <a:r>
              <a:rPr sz="1800" spc="-190" dirty="0">
                <a:solidFill>
                  <a:srgbClr val="FF0000"/>
                </a:solidFill>
                <a:latin typeface="SimSun"/>
                <a:cs typeface="SimSun"/>
              </a:rPr>
              <a:t>e</a:t>
            </a:r>
            <a:r>
              <a:rPr sz="1800" spc="-305" dirty="0">
                <a:solidFill>
                  <a:srgbClr val="FF0000"/>
                </a:solidFill>
                <a:latin typeface="SimSun"/>
                <a:cs typeface="SimSun"/>
              </a:rPr>
              <a:t>f</a:t>
            </a:r>
            <a:r>
              <a:rPr sz="1800" spc="-295" dirty="0">
                <a:solidFill>
                  <a:srgbClr val="FF0000"/>
                </a:solidFill>
                <a:latin typeface="SimSun"/>
                <a:cs typeface="SimSun"/>
              </a:rPr>
              <a:t>t</a:t>
            </a:r>
            <a:r>
              <a:rPr sz="1800" spc="-245" dirty="0">
                <a:solidFill>
                  <a:srgbClr val="FF0000"/>
                </a:solidFill>
                <a:latin typeface="SimSun"/>
                <a:cs typeface="SimSun"/>
              </a:rPr>
              <a:t>-</a:t>
            </a:r>
            <a:r>
              <a:rPr sz="1800" spc="-140" dirty="0">
                <a:solidFill>
                  <a:srgbClr val="FF0000"/>
                </a:solidFill>
                <a:latin typeface="SimSun"/>
                <a:cs typeface="SimSun"/>
              </a:rPr>
              <a:t>righ</a:t>
            </a:r>
            <a:r>
              <a:rPr sz="1800" spc="-135" dirty="0">
                <a:solidFill>
                  <a:srgbClr val="FF0000"/>
                </a:solidFill>
                <a:latin typeface="SimSun"/>
                <a:cs typeface="SimSun"/>
              </a:rPr>
              <a:t>t</a:t>
            </a:r>
            <a:r>
              <a:rPr sz="1800" spc="-8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65" dirty="0">
                <a:solidFill>
                  <a:srgbClr val="FF0000"/>
                </a:solidFill>
                <a:latin typeface="SimSun"/>
                <a:cs typeface="SimSun"/>
              </a:rPr>
              <a:t>r</a:t>
            </a:r>
            <a:r>
              <a:rPr sz="1800" spc="-55" dirty="0">
                <a:solidFill>
                  <a:srgbClr val="FF0000"/>
                </a:solidFill>
                <a:latin typeface="SimSun"/>
                <a:cs typeface="SimSun"/>
              </a:rPr>
              <a:t>o</a:t>
            </a:r>
            <a:r>
              <a:rPr sz="1800" spc="-140" dirty="0">
                <a:solidFill>
                  <a:srgbClr val="FF0000"/>
                </a:solidFill>
                <a:latin typeface="SimSun"/>
                <a:cs typeface="SimSun"/>
              </a:rPr>
              <a:t>t</a:t>
            </a:r>
            <a:r>
              <a:rPr sz="1800" spc="-150" dirty="0">
                <a:solidFill>
                  <a:srgbClr val="FF0000"/>
                </a:solidFill>
                <a:latin typeface="SimSun"/>
                <a:cs typeface="SimSun"/>
              </a:rPr>
              <a:t>a</a:t>
            </a:r>
            <a:r>
              <a:rPr sz="1800" spc="-325" dirty="0">
                <a:solidFill>
                  <a:srgbClr val="FF0000"/>
                </a:solidFill>
                <a:latin typeface="SimSun"/>
                <a:cs typeface="SimSun"/>
              </a:rPr>
              <a:t>t</a:t>
            </a:r>
            <a:r>
              <a:rPr sz="1800" spc="-335" dirty="0">
                <a:solidFill>
                  <a:srgbClr val="FF0000"/>
                </a:solidFill>
                <a:latin typeface="SimSun"/>
                <a:cs typeface="SimSun"/>
              </a:rPr>
              <a:t>i</a:t>
            </a:r>
            <a:r>
              <a:rPr sz="1800" spc="100" dirty="0">
                <a:solidFill>
                  <a:srgbClr val="FF0000"/>
                </a:solidFill>
                <a:latin typeface="SimSun"/>
                <a:cs typeface="SimSun"/>
              </a:rPr>
              <a:t>o</a:t>
            </a:r>
            <a:r>
              <a:rPr sz="1800" spc="105" dirty="0">
                <a:solidFill>
                  <a:srgbClr val="FF0000"/>
                </a:solidFill>
                <a:latin typeface="SimSun"/>
                <a:cs typeface="SimSun"/>
              </a:rPr>
              <a:t>n</a:t>
            </a:r>
            <a:r>
              <a:rPr sz="1800" spc="-330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800">
              <a:latin typeface="SimSun"/>
              <a:cs typeface="SimSun"/>
            </a:endParaRPr>
          </a:p>
          <a:p>
            <a:pPr>
              <a:lnSpc>
                <a:spcPct val="100000"/>
              </a:lnSpc>
            </a:pPr>
            <a:endParaRPr sz="1800">
              <a:latin typeface="SimSun"/>
              <a:cs typeface="SimSun"/>
            </a:endParaRPr>
          </a:p>
          <a:p>
            <a:pPr marL="666750">
              <a:lnSpc>
                <a:spcPct val="100000"/>
              </a:lnSpc>
              <a:spcBef>
                <a:spcPts val="1335"/>
              </a:spcBef>
            </a:pPr>
            <a:r>
              <a:rPr sz="1800" spc="55" dirty="0">
                <a:solidFill>
                  <a:srgbClr val="FF0000"/>
                </a:solidFill>
                <a:latin typeface="SimSun"/>
                <a:cs typeface="SimSun"/>
              </a:rPr>
              <a:t>L</a:t>
            </a:r>
            <a:endParaRPr sz="1800">
              <a:latin typeface="SimSun"/>
              <a:cs typeface="SimSun"/>
            </a:endParaRPr>
          </a:p>
          <a:p>
            <a:pPr>
              <a:lnSpc>
                <a:spcPct val="100000"/>
              </a:lnSpc>
            </a:pPr>
            <a:endParaRPr sz="18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SimSun"/>
              <a:cs typeface="SimSun"/>
            </a:endParaRPr>
          </a:p>
          <a:p>
            <a:pPr marL="638175">
              <a:lnSpc>
                <a:spcPct val="100000"/>
              </a:lnSpc>
            </a:pPr>
            <a:r>
              <a:rPr sz="1800" spc="265" dirty="0">
                <a:solidFill>
                  <a:srgbClr val="FF0000"/>
                </a:solidFill>
                <a:latin typeface="SimSun"/>
                <a:cs typeface="SimSun"/>
              </a:rPr>
              <a:t>R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57490" y="5103622"/>
            <a:ext cx="300037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290" dirty="0">
                <a:latin typeface="SimSun"/>
                <a:cs typeface="SimSun"/>
              </a:rPr>
              <a:t>W</a:t>
            </a:r>
            <a:r>
              <a:rPr sz="1400" spc="295" dirty="0">
                <a:latin typeface="SimSun"/>
                <a:cs typeface="SimSun"/>
              </a:rPr>
              <a:t>e</a:t>
            </a:r>
            <a:r>
              <a:rPr sz="1400" spc="-80" dirty="0">
                <a:latin typeface="SimSun"/>
                <a:cs typeface="SimSun"/>
              </a:rPr>
              <a:t> </a:t>
            </a:r>
            <a:r>
              <a:rPr sz="1400" spc="-145" dirty="0">
                <a:latin typeface="SimSun"/>
                <a:cs typeface="SimSun"/>
              </a:rPr>
              <a:t>s</a:t>
            </a:r>
            <a:r>
              <a:rPr sz="1400" spc="-60" dirty="0">
                <a:latin typeface="SimSun"/>
                <a:cs typeface="SimSun"/>
              </a:rPr>
              <a:t>ha</a:t>
            </a:r>
            <a:r>
              <a:rPr sz="1400" spc="-50" dirty="0">
                <a:latin typeface="SimSun"/>
                <a:cs typeface="SimSun"/>
              </a:rPr>
              <a:t>l</a:t>
            </a:r>
            <a:r>
              <a:rPr sz="1400" spc="-285" dirty="0">
                <a:latin typeface="SimSun"/>
                <a:cs typeface="SimSun"/>
              </a:rPr>
              <a:t>l</a:t>
            </a:r>
            <a:r>
              <a:rPr sz="1400" spc="-110" dirty="0">
                <a:latin typeface="SimSun"/>
                <a:cs typeface="SimSun"/>
              </a:rPr>
              <a:t> </a:t>
            </a:r>
            <a:r>
              <a:rPr sz="1400" spc="185" dirty="0">
                <a:latin typeface="SimSun"/>
                <a:cs typeface="SimSun"/>
              </a:rPr>
              <a:t>now</a:t>
            </a:r>
            <a:r>
              <a:rPr sz="1400" spc="-85" dirty="0">
                <a:latin typeface="SimSun"/>
                <a:cs typeface="SimSun"/>
              </a:rPr>
              <a:t> </a:t>
            </a:r>
            <a:r>
              <a:rPr sz="1400" spc="-135" dirty="0">
                <a:solidFill>
                  <a:srgbClr val="FF0000"/>
                </a:solidFill>
                <a:latin typeface="SimSun"/>
                <a:cs typeface="SimSun"/>
              </a:rPr>
              <a:t>ri</a:t>
            </a:r>
            <a:r>
              <a:rPr sz="1400" spc="-140" dirty="0">
                <a:solidFill>
                  <a:srgbClr val="FF0000"/>
                </a:solidFill>
                <a:latin typeface="SimSun"/>
                <a:cs typeface="SimSun"/>
              </a:rPr>
              <a:t>g</a:t>
            </a:r>
            <a:r>
              <a:rPr sz="1400" spc="-65" dirty="0">
                <a:solidFill>
                  <a:srgbClr val="FF0000"/>
                </a:solidFill>
                <a:latin typeface="SimSun"/>
                <a:cs typeface="SimSun"/>
              </a:rPr>
              <a:t>h</a:t>
            </a:r>
            <a:r>
              <a:rPr sz="1400" spc="-60" dirty="0">
                <a:solidFill>
                  <a:srgbClr val="FF0000"/>
                </a:solidFill>
                <a:latin typeface="SimSun"/>
                <a:cs typeface="SimSun"/>
              </a:rPr>
              <a:t>t</a:t>
            </a:r>
            <a:r>
              <a:rPr sz="1400" spc="-185" dirty="0">
                <a:solidFill>
                  <a:srgbClr val="FF0000"/>
                </a:solidFill>
                <a:latin typeface="SimSun"/>
                <a:cs typeface="SimSun"/>
              </a:rPr>
              <a:t>-</a:t>
            </a:r>
            <a:r>
              <a:rPr sz="1400" spc="-50" dirty="0">
                <a:solidFill>
                  <a:srgbClr val="FF0000"/>
                </a:solidFill>
                <a:latin typeface="SimSun"/>
                <a:cs typeface="SimSun"/>
              </a:rPr>
              <a:t>r</a:t>
            </a:r>
            <a:r>
              <a:rPr sz="1400" spc="-40" dirty="0">
                <a:solidFill>
                  <a:srgbClr val="FF0000"/>
                </a:solidFill>
                <a:latin typeface="SimSun"/>
                <a:cs typeface="SimSun"/>
              </a:rPr>
              <a:t>o</a:t>
            </a:r>
            <a:r>
              <a:rPr sz="1400" spc="-105" dirty="0">
                <a:solidFill>
                  <a:srgbClr val="FF0000"/>
                </a:solidFill>
                <a:latin typeface="SimSun"/>
                <a:cs typeface="SimSun"/>
              </a:rPr>
              <a:t>t</a:t>
            </a:r>
            <a:r>
              <a:rPr sz="1400" spc="-100" dirty="0">
                <a:solidFill>
                  <a:srgbClr val="FF0000"/>
                </a:solidFill>
                <a:latin typeface="SimSun"/>
                <a:cs typeface="SimSun"/>
              </a:rPr>
              <a:t>a</a:t>
            </a:r>
            <a:r>
              <a:rPr sz="1400" spc="-120" dirty="0">
                <a:solidFill>
                  <a:srgbClr val="FF0000"/>
                </a:solidFill>
                <a:latin typeface="SimSun"/>
                <a:cs typeface="SimSun"/>
              </a:rPr>
              <a:t>te</a:t>
            </a:r>
            <a:r>
              <a:rPr sz="1400" spc="-10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400" spc="-45" dirty="0">
                <a:latin typeface="SimSun"/>
                <a:cs typeface="SimSun"/>
              </a:rPr>
              <a:t>the</a:t>
            </a:r>
            <a:r>
              <a:rPr sz="1400" spc="-80" dirty="0">
                <a:latin typeface="SimSun"/>
                <a:cs typeface="SimSun"/>
              </a:rPr>
              <a:t> </a:t>
            </a:r>
            <a:r>
              <a:rPr sz="1400" spc="-190" dirty="0">
                <a:latin typeface="SimSun"/>
                <a:cs typeface="SimSun"/>
              </a:rPr>
              <a:t>tr</a:t>
            </a:r>
            <a:r>
              <a:rPr sz="1400" spc="-20" dirty="0">
                <a:latin typeface="SimSun"/>
                <a:cs typeface="SimSun"/>
              </a:rPr>
              <a:t>e</a:t>
            </a:r>
            <a:r>
              <a:rPr sz="1400" spc="-25" dirty="0">
                <a:latin typeface="SimSun"/>
                <a:cs typeface="SimSun"/>
              </a:rPr>
              <a:t>e</a:t>
            </a:r>
            <a:r>
              <a:rPr sz="1400" spc="-225" dirty="0">
                <a:latin typeface="SimSun"/>
                <a:cs typeface="SimSun"/>
              </a:rPr>
              <a:t>,  </a:t>
            </a:r>
            <a:r>
              <a:rPr sz="1400" spc="60" dirty="0">
                <a:latin typeface="SimSun"/>
                <a:cs typeface="SimSun"/>
              </a:rPr>
              <a:t>making</a:t>
            </a:r>
            <a:r>
              <a:rPr sz="1400" spc="-95" dirty="0">
                <a:latin typeface="SimSun"/>
                <a:cs typeface="SimSun"/>
              </a:rPr>
              <a:t> </a:t>
            </a:r>
            <a:r>
              <a:rPr sz="1400" spc="145" dirty="0">
                <a:latin typeface="SimSun"/>
                <a:cs typeface="SimSun"/>
              </a:rPr>
              <a:t>B</a:t>
            </a:r>
            <a:r>
              <a:rPr sz="1400" spc="-75" dirty="0">
                <a:latin typeface="SimSun"/>
                <a:cs typeface="SimSun"/>
              </a:rPr>
              <a:t> </a:t>
            </a:r>
            <a:r>
              <a:rPr sz="1400" spc="-45" dirty="0">
                <a:latin typeface="SimSun"/>
                <a:cs typeface="SimSun"/>
              </a:rPr>
              <a:t>the</a:t>
            </a:r>
            <a:r>
              <a:rPr sz="1400" spc="-80" dirty="0">
                <a:latin typeface="SimSun"/>
                <a:cs typeface="SimSun"/>
              </a:rPr>
              <a:t> </a:t>
            </a:r>
            <a:r>
              <a:rPr sz="1400" spc="155" dirty="0">
                <a:latin typeface="SimSun"/>
                <a:cs typeface="SimSun"/>
              </a:rPr>
              <a:t>new</a:t>
            </a:r>
            <a:r>
              <a:rPr sz="1400" spc="-75" dirty="0">
                <a:latin typeface="SimSun"/>
                <a:cs typeface="SimSun"/>
              </a:rPr>
              <a:t> </a:t>
            </a:r>
            <a:r>
              <a:rPr sz="1400" spc="-65" dirty="0">
                <a:latin typeface="SimSun"/>
                <a:cs typeface="SimSun"/>
              </a:rPr>
              <a:t>root</a:t>
            </a:r>
            <a:r>
              <a:rPr sz="1400" spc="-100" dirty="0">
                <a:latin typeface="SimSun"/>
                <a:cs typeface="SimSun"/>
              </a:rPr>
              <a:t> </a:t>
            </a:r>
            <a:r>
              <a:rPr sz="1400" spc="55" dirty="0">
                <a:latin typeface="SimSun"/>
                <a:cs typeface="SimSun"/>
              </a:rPr>
              <a:t>node</a:t>
            </a:r>
            <a:r>
              <a:rPr sz="1400" spc="-95" dirty="0">
                <a:latin typeface="SimSun"/>
                <a:cs typeface="SimSun"/>
              </a:rPr>
              <a:t> </a:t>
            </a:r>
            <a:r>
              <a:rPr sz="1400" spc="-90" dirty="0">
                <a:latin typeface="SimSun"/>
                <a:cs typeface="SimSun"/>
              </a:rPr>
              <a:t>of</a:t>
            </a:r>
            <a:r>
              <a:rPr sz="1400" spc="-75" dirty="0">
                <a:latin typeface="SimSun"/>
                <a:cs typeface="SimSun"/>
              </a:rPr>
              <a:t> </a:t>
            </a:r>
            <a:r>
              <a:rPr sz="1400" spc="-140" dirty="0">
                <a:latin typeface="SimSun"/>
                <a:cs typeface="SimSun"/>
              </a:rPr>
              <a:t>this </a:t>
            </a:r>
            <a:r>
              <a:rPr sz="1400" spc="-685" dirty="0">
                <a:latin typeface="SimSun"/>
                <a:cs typeface="SimSun"/>
              </a:rPr>
              <a:t> </a:t>
            </a:r>
            <a:r>
              <a:rPr sz="1400" spc="-80" dirty="0">
                <a:latin typeface="SimSun"/>
                <a:cs typeface="SimSun"/>
              </a:rPr>
              <a:t>subtree. </a:t>
            </a:r>
            <a:r>
              <a:rPr sz="1400" spc="180" dirty="0">
                <a:latin typeface="SimSun"/>
                <a:cs typeface="SimSun"/>
              </a:rPr>
              <a:t>C </a:t>
            </a:r>
            <a:r>
              <a:rPr sz="1400" spc="185" dirty="0">
                <a:latin typeface="SimSun"/>
                <a:cs typeface="SimSun"/>
              </a:rPr>
              <a:t>now </a:t>
            </a:r>
            <a:r>
              <a:rPr sz="1400" spc="55" dirty="0">
                <a:latin typeface="SimSun"/>
                <a:cs typeface="SimSun"/>
              </a:rPr>
              <a:t>becomes </a:t>
            </a:r>
            <a:r>
              <a:rPr sz="1400" spc="-45" dirty="0">
                <a:latin typeface="SimSun"/>
                <a:cs typeface="SimSun"/>
              </a:rPr>
              <a:t>the </a:t>
            </a:r>
            <a:r>
              <a:rPr sz="1400" spc="-110" dirty="0">
                <a:latin typeface="SimSun"/>
                <a:cs typeface="SimSun"/>
              </a:rPr>
              <a:t>right </a:t>
            </a:r>
            <a:r>
              <a:rPr sz="1400" spc="-105" dirty="0">
                <a:latin typeface="SimSun"/>
                <a:cs typeface="SimSun"/>
              </a:rPr>
              <a:t> </a:t>
            </a:r>
            <a:r>
              <a:rPr sz="1400" spc="-145" dirty="0">
                <a:latin typeface="SimSun"/>
                <a:cs typeface="SimSun"/>
              </a:rPr>
              <a:t>s</a:t>
            </a:r>
            <a:r>
              <a:rPr sz="1400" spc="-15" dirty="0">
                <a:latin typeface="SimSun"/>
                <a:cs typeface="SimSun"/>
              </a:rPr>
              <a:t>ubt</a:t>
            </a:r>
            <a:r>
              <a:rPr sz="1400" spc="-65" dirty="0">
                <a:latin typeface="SimSun"/>
                <a:cs typeface="SimSun"/>
              </a:rPr>
              <a:t>re</a:t>
            </a:r>
            <a:r>
              <a:rPr sz="1400" spc="-60" dirty="0">
                <a:latin typeface="SimSun"/>
                <a:cs typeface="SimSun"/>
              </a:rPr>
              <a:t>e</a:t>
            </a:r>
            <a:r>
              <a:rPr sz="1400" spc="-100" dirty="0">
                <a:latin typeface="SimSun"/>
                <a:cs typeface="SimSun"/>
              </a:rPr>
              <a:t> </a:t>
            </a:r>
            <a:r>
              <a:rPr sz="1400" spc="-90" dirty="0">
                <a:latin typeface="SimSun"/>
                <a:cs typeface="SimSun"/>
              </a:rPr>
              <a:t>of</a:t>
            </a:r>
            <a:r>
              <a:rPr sz="1400" spc="-80" dirty="0">
                <a:latin typeface="SimSun"/>
                <a:cs typeface="SimSun"/>
              </a:rPr>
              <a:t> </a:t>
            </a:r>
            <a:r>
              <a:rPr sz="1400" spc="-285" dirty="0">
                <a:latin typeface="SimSun"/>
                <a:cs typeface="SimSun"/>
              </a:rPr>
              <a:t>i</a:t>
            </a:r>
            <a:r>
              <a:rPr sz="1400" spc="-185" dirty="0">
                <a:latin typeface="SimSun"/>
                <a:cs typeface="SimSun"/>
              </a:rPr>
              <a:t>ts</a:t>
            </a:r>
            <a:r>
              <a:rPr sz="1400" spc="-75" dirty="0">
                <a:latin typeface="SimSun"/>
                <a:cs typeface="SimSun"/>
              </a:rPr>
              <a:t> </a:t>
            </a:r>
            <a:r>
              <a:rPr sz="1400" spc="229" dirty="0">
                <a:latin typeface="SimSun"/>
                <a:cs typeface="SimSun"/>
              </a:rPr>
              <a:t>ow</a:t>
            </a:r>
            <a:r>
              <a:rPr sz="1400" spc="95" dirty="0">
                <a:latin typeface="SimSun"/>
                <a:cs typeface="SimSun"/>
              </a:rPr>
              <a:t>n</a:t>
            </a:r>
            <a:r>
              <a:rPr sz="1400" spc="-95" dirty="0">
                <a:latin typeface="SimSun"/>
                <a:cs typeface="SimSun"/>
              </a:rPr>
              <a:t> </a:t>
            </a:r>
            <a:r>
              <a:rPr sz="1400" spc="-180" dirty="0">
                <a:latin typeface="SimSun"/>
                <a:cs typeface="SimSun"/>
              </a:rPr>
              <a:t>le</a:t>
            </a:r>
            <a:r>
              <a:rPr sz="1400" spc="-190" dirty="0">
                <a:latin typeface="SimSun"/>
                <a:cs typeface="SimSun"/>
              </a:rPr>
              <a:t>f</a:t>
            </a:r>
            <a:r>
              <a:rPr sz="1400" spc="-225" dirty="0">
                <a:latin typeface="SimSun"/>
                <a:cs typeface="SimSun"/>
              </a:rPr>
              <a:t>t</a:t>
            </a:r>
            <a:r>
              <a:rPr sz="1400" spc="-75" dirty="0">
                <a:latin typeface="SimSun"/>
                <a:cs typeface="SimSun"/>
              </a:rPr>
              <a:t> </a:t>
            </a:r>
            <a:r>
              <a:rPr sz="1400" spc="-145" dirty="0">
                <a:latin typeface="SimSun"/>
                <a:cs typeface="SimSun"/>
              </a:rPr>
              <a:t>s</a:t>
            </a:r>
            <a:r>
              <a:rPr sz="1400" spc="-15" dirty="0">
                <a:latin typeface="SimSun"/>
                <a:cs typeface="SimSun"/>
              </a:rPr>
              <a:t>ubt</a:t>
            </a:r>
            <a:r>
              <a:rPr sz="1400" spc="-65" dirty="0">
                <a:latin typeface="SimSun"/>
                <a:cs typeface="SimSun"/>
              </a:rPr>
              <a:t>ree</a:t>
            </a:r>
            <a:r>
              <a:rPr sz="1400" spc="-254" dirty="0">
                <a:latin typeface="SimSun"/>
                <a:cs typeface="SimSun"/>
              </a:rPr>
              <a:t>.</a:t>
            </a:r>
            <a:endParaRPr sz="1400">
              <a:latin typeface="SimSun"/>
              <a:cs typeface="SimSu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57490" y="6176873"/>
            <a:ext cx="18878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Trebuchet MS"/>
                <a:cs typeface="Trebuchet MS"/>
              </a:rPr>
              <a:t>T</a:t>
            </a:r>
            <a:r>
              <a:rPr sz="1400" spc="-10" dirty="0">
                <a:latin typeface="Trebuchet MS"/>
                <a:cs typeface="Trebuchet MS"/>
              </a:rPr>
              <a:t>h</a:t>
            </a:r>
            <a:r>
              <a:rPr sz="1400" spc="-95" dirty="0">
                <a:latin typeface="Trebuchet MS"/>
                <a:cs typeface="Trebuchet MS"/>
              </a:rPr>
              <a:t>e</a:t>
            </a:r>
            <a:r>
              <a:rPr sz="1400" spc="-40" dirty="0">
                <a:latin typeface="Trebuchet MS"/>
                <a:cs typeface="Trebuchet MS"/>
              </a:rPr>
              <a:t> t</a:t>
            </a:r>
            <a:r>
              <a:rPr sz="1400" spc="-70" dirty="0">
                <a:latin typeface="Trebuchet MS"/>
                <a:cs typeface="Trebuchet MS"/>
              </a:rPr>
              <a:t>r</a:t>
            </a:r>
            <a:r>
              <a:rPr sz="1400" spc="-95" dirty="0">
                <a:latin typeface="Trebuchet MS"/>
                <a:cs typeface="Trebuchet MS"/>
              </a:rPr>
              <a:t>ee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95" dirty="0">
                <a:latin typeface="Trebuchet MS"/>
                <a:cs typeface="Trebuchet MS"/>
              </a:rPr>
              <a:t>i</a:t>
            </a:r>
            <a:r>
              <a:rPr sz="1400" spc="-30" dirty="0">
                <a:latin typeface="Trebuchet MS"/>
                <a:cs typeface="Trebuchet MS"/>
              </a:rPr>
              <a:t>s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n</a:t>
            </a:r>
            <a:r>
              <a:rPr sz="1400" spc="10" dirty="0">
                <a:latin typeface="Trebuchet MS"/>
                <a:cs typeface="Trebuchet MS"/>
              </a:rPr>
              <a:t>o</a:t>
            </a:r>
            <a:r>
              <a:rPr sz="1400" spc="-35" dirty="0">
                <a:latin typeface="Trebuchet MS"/>
                <a:cs typeface="Trebuchet MS"/>
              </a:rPr>
              <a:t>w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spc="-80" dirty="0">
                <a:latin typeface="Trebuchet MS"/>
                <a:cs typeface="Trebuchet MS"/>
              </a:rPr>
              <a:t>b</a:t>
            </a:r>
            <a:r>
              <a:rPr sz="1400" spc="-125" dirty="0">
                <a:latin typeface="Trebuchet MS"/>
                <a:cs typeface="Trebuchet MS"/>
              </a:rPr>
              <a:t>al</a:t>
            </a:r>
            <a:r>
              <a:rPr sz="1400" spc="-100" dirty="0">
                <a:latin typeface="Trebuchet MS"/>
                <a:cs typeface="Trebuchet MS"/>
              </a:rPr>
              <a:t>an</a:t>
            </a:r>
            <a:r>
              <a:rPr sz="1400" spc="-110" dirty="0">
                <a:latin typeface="Trebuchet MS"/>
                <a:cs typeface="Trebuchet MS"/>
              </a:rPr>
              <a:t>ced.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-45" dirty="0">
                <a:solidFill>
                  <a:srgbClr val="FFFFFF"/>
                </a:solidFill>
              </a:rPr>
              <a:t>RIGHT-LEFT</a:t>
            </a:r>
            <a:r>
              <a:rPr sz="2800" spc="-105" dirty="0">
                <a:solidFill>
                  <a:srgbClr val="FFFFFF"/>
                </a:solidFill>
              </a:rPr>
              <a:t> </a:t>
            </a:r>
            <a:r>
              <a:rPr sz="2800" spc="80" dirty="0">
                <a:solidFill>
                  <a:srgbClr val="FFFFFF"/>
                </a:solidFill>
              </a:rPr>
              <a:t>ROTATION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59993" y="1957832"/>
            <a:ext cx="10652125" cy="1110615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113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310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95" dirty="0">
                <a:solidFill>
                  <a:srgbClr val="3C3C3C"/>
                </a:solidFill>
                <a:latin typeface="SimSun"/>
                <a:cs typeface="SimSun"/>
              </a:rPr>
              <a:t>right-left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rotation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5" dirty="0">
                <a:solidFill>
                  <a:srgbClr val="3C3C3C"/>
                </a:solidFill>
                <a:latin typeface="SimSun"/>
                <a:cs typeface="SimSun"/>
              </a:rPr>
              <a:t>combination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right</a:t>
            </a:r>
            <a:r>
              <a:rPr sz="1800" b="1" spc="3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rotation</a:t>
            </a:r>
            <a:r>
              <a:rPr sz="1800" b="1" spc="3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55" dirty="0">
                <a:solidFill>
                  <a:srgbClr val="FF0000"/>
                </a:solidFill>
                <a:latin typeface="Times New Roman"/>
                <a:cs typeface="Times New Roman"/>
              </a:rPr>
              <a:t>followed</a:t>
            </a:r>
            <a:r>
              <a:rPr sz="1800" b="1" spc="3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by</a:t>
            </a:r>
            <a:r>
              <a:rPr sz="1800" b="1" spc="3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left</a:t>
            </a:r>
            <a:r>
              <a:rPr sz="1800" b="1" spc="3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rotation</a:t>
            </a:r>
            <a:r>
              <a:rPr sz="1800" spc="-15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800">
              <a:latin typeface="SimSun"/>
              <a:cs typeface="SimSun"/>
            </a:endParaRPr>
          </a:p>
          <a:p>
            <a:pPr marL="318770" marR="5080" indent="-306705">
              <a:lnSpc>
                <a:spcPct val="100000"/>
              </a:lnSpc>
              <a:spcBef>
                <a:spcPts val="103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-310" dirty="0">
                <a:solidFill>
                  <a:srgbClr val="3C3C3C"/>
                </a:solidFill>
                <a:latin typeface="SimSun"/>
                <a:cs typeface="SimSun"/>
              </a:rPr>
              <a:t>If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inserted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into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 </a:t>
            </a:r>
            <a:r>
              <a:rPr sz="18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left</a:t>
            </a:r>
            <a:r>
              <a:rPr sz="1800" b="1" spc="3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subtree</a:t>
            </a:r>
            <a:r>
              <a:rPr sz="1800" b="1" spc="3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800" b="1" spc="3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1800" b="1" spc="3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right</a:t>
            </a:r>
            <a:r>
              <a:rPr sz="1800" b="1" spc="3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subtree</a:t>
            </a:r>
            <a:r>
              <a:rPr sz="1800" b="1" spc="3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80" dirty="0">
                <a:solidFill>
                  <a:srgbClr val="3C3C3C"/>
                </a:solidFill>
                <a:latin typeface="SimSun"/>
                <a:cs typeface="SimSun"/>
              </a:rPr>
              <a:t>and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20" dirty="0">
                <a:solidFill>
                  <a:srgbClr val="3C3C3C"/>
                </a:solidFill>
                <a:latin typeface="SimSun"/>
                <a:cs typeface="SimSun"/>
              </a:rPr>
              <a:t>AVL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0" dirty="0">
                <a:solidFill>
                  <a:srgbClr val="3C3C3C"/>
                </a:solidFill>
                <a:latin typeface="SimSun"/>
                <a:cs typeface="SimSun"/>
              </a:rPr>
              <a:t>becomes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unbalanced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40" dirty="0">
                <a:solidFill>
                  <a:srgbClr val="3C3C3C"/>
                </a:solidFill>
                <a:latin typeface="SimSun"/>
                <a:cs typeface="SimSun"/>
              </a:rPr>
              <a:t>we </a:t>
            </a:r>
            <a:r>
              <a:rPr sz="1800" spc="-8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35" dirty="0">
                <a:solidFill>
                  <a:srgbClr val="FF0000"/>
                </a:solidFill>
                <a:latin typeface="SimSun"/>
                <a:cs typeface="SimSun"/>
              </a:rPr>
              <a:t>p</a:t>
            </a:r>
            <a:r>
              <a:rPr sz="1800" spc="45" dirty="0">
                <a:solidFill>
                  <a:srgbClr val="FF0000"/>
                </a:solidFill>
                <a:latin typeface="SimSun"/>
                <a:cs typeface="SimSun"/>
              </a:rPr>
              <a:t>e</a:t>
            </a:r>
            <a:r>
              <a:rPr sz="1800" spc="-260" dirty="0">
                <a:solidFill>
                  <a:srgbClr val="FF0000"/>
                </a:solidFill>
                <a:latin typeface="SimSun"/>
                <a:cs typeface="SimSun"/>
              </a:rPr>
              <a:t>r</a:t>
            </a:r>
            <a:r>
              <a:rPr sz="1800" spc="-254" dirty="0">
                <a:solidFill>
                  <a:srgbClr val="FF0000"/>
                </a:solidFill>
                <a:latin typeface="SimSun"/>
                <a:cs typeface="SimSun"/>
              </a:rPr>
              <a:t>f</a:t>
            </a:r>
            <a:r>
              <a:rPr sz="1800" spc="-60" dirty="0">
                <a:solidFill>
                  <a:srgbClr val="FF0000"/>
                </a:solidFill>
                <a:latin typeface="SimSun"/>
                <a:cs typeface="SimSun"/>
              </a:rPr>
              <a:t>o</a:t>
            </a:r>
            <a:r>
              <a:rPr sz="1800" spc="-55" dirty="0">
                <a:solidFill>
                  <a:srgbClr val="FF0000"/>
                </a:solidFill>
                <a:latin typeface="SimSun"/>
                <a:cs typeface="SimSun"/>
              </a:rPr>
              <a:t>r</a:t>
            </a:r>
            <a:r>
              <a:rPr sz="1800" spc="630" dirty="0">
                <a:solidFill>
                  <a:srgbClr val="FF0000"/>
                </a:solidFill>
                <a:latin typeface="SimSun"/>
                <a:cs typeface="SimSun"/>
              </a:rPr>
              <a:t>m</a:t>
            </a:r>
            <a:r>
              <a:rPr sz="1800" spc="-12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370" dirty="0">
                <a:solidFill>
                  <a:srgbClr val="FF0000"/>
                </a:solidFill>
                <a:latin typeface="SimSun"/>
                <a:cs typeface="SimSun"/>
              </a:rPr>
              <a:t>l</a:t>
            </a:r>
            <a:r>
              <a:rPr sz="1800" spc="-20" dirty="0">
                <a:solidFill>
                  <a:srgbClr val="FF0000"/>
                </a:solidFill>
                <a:latin typeface="SimSun"/>
                <a:cs typeface="SimSun"/>
              </a:rPr>
              <a:t>e</a:t>
            </a:r>
            <a:r>
              <a:rPr sz="1800" spc="-310" dirty="0">
                <a:solidFill>
                  <a:srgbClr val="FF0000"/>
                </a:solidFill>
                <a:latin typeface="SimSun"/>
                <a:cs typeface="SimSun"/>
              </a:rPr>
              <a:t>f</a:t>
            </a:r>
            <a:r>
              <a:rPr sz="1800" spc="-290" dirty="0">
                <a:solidFill>
                  <a:srgbClr val="FF0000"/>
                </a:solidFill>
                <a:latin typeface="SimSun"/>
                <a:cs typeface="SimSun"/>
              </a:rPr>
              <a:t>t</a:t>
            </a:r>
            <a:r>
              <a:rPr sz="1800" spc="-245" dirty="0">
                <a:solidFill>
                  <a:srgbClr val="FF0000"/>
                </a:solidFill>
                <a:latin typeface="SimSun"/>
                <a:cs typeface="SimSun"/>
              </a:rPr>
              <a:t>-</a:t>
            </a:r>
            <a:r>
              <a:rPr sz="1800" spc="-140" dirty="0">
                <a:solidFill>
                  <a:srgbClr val="FF0000"/>
                </a:solidFill>
                <a:latin typeface="SimSun"/>
                <a:cs typeface="SimSun"/>
              </a:rPr>
              <a:t>righ</a:t>
            </a:r>
            <a:r>
              <a:rPr sz="1800" spc="-135" dirty="0">
                <a:solidFill>
                  <a:srgbClr val="FF0000"/>
                </a:solidFill>
                <a:latin typeface="SimSun"/>
                <a:cs typeface="SimSun"/>
              </a:rPr>
              <a:t>t</a:t>
            </a:r>
            <a:r>
              <a:rPr sz="1800" spc="-7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65" dirty="0">
                <a:solidFill>
                  <a:srgbClr val="FF0000"/>
                </a:solidFill>
                <a:latin typeface="SimSun"/>
                <a:cs typeface="SimSun"/>
              </a:rPr>
              <a:t>r</a:t>
            </a:r>
            <a:r>
              <a:rPr sz="1800" spc="-55" dirty="0">
                <a:solidFill>
                  <a:srgbClr val="FF0000"/>
                </a:solidFill>
                <a:latin typeface="SimSun"/>
                <a:cs typeface="SimSun"/>
              </a:rPr>
              <a:t>o</a:t>
            </a:r>
            <a:r>
              <a:rPr sz="1800" spc="-229" dirty="0">
                <a:solidFill>
                  <a:srgbClr val="FF0000"/>
                </a:solidFill>
                <a:latin typeface="SimSun"/>
                <a:cs typeface="SimSun"/>
              </a:rPr>
              <a:t>tat</a:t>
            </a:r>
            <a:r>
              <a:rPr sz="1800" spc="-240" dirty="0">
                <a:solidFill>
                  <a:srgbClr val="FF0000"/>
                </a:solidFill>
                <a:latin typeface="SimSun"/>
                <a:cs typeface="SimSun"/>
              </a:rPr>
              <a:t>i</a:t>
            </a:r>
            <a:r>
              <a:rPr sz="1800" spc="95" dirty="0">
                <a:solidFill>
                  <a:srgbClr val="FF0000"/>
                </a:solidFill>
                <a:latin typeface="SimSun"/>
                <a:cs typeface="SimSun"/>
              </a:rPr>
              <a:t>o</a:t>
            </a:r>
            <a:r>
              <a:rPr sz="1800" spc="100" dirty="0">
                <a:solidFill>
                  <a:srgbClr val="FF0000"/>
                </a:solidFill>
                <a:latin typeface="SimSun"/>
                <a:cs typeface="SimSun"/>
              </a:rPr>
              <a:t>n</a:t>
            </a:r>
            <a:r>
              <a:rPr sz="1800" spc="-330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7113" y="6527393"/>
            <a:ext cx="195453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5" dirty="0">
                <a:solidFill>
                  <a:srgbClr val="903062"/>
                </a:solidFill>
                <a:latin typeface="Trebuchet MS"/>
                <a:cs typeface="Trebuchet MS"/>
              </a:rPr>
              <a:t>DATA</a:t>
            </a:r>
            <a:r>
              <a:rPr sz="900" spc="-4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903062"/>
                </a:solidFill>
                <a:latin typeface="Trebuchet MS"/>
                <a:cs typeface="Trebuchet MS"/>
              </a:rPr>
              <a:t>STRUCTURE</a:t>
            </a:r>
            <a:r>
              <a:rPr sz="900" spc="-45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105" dirty="0">
                <a:solidFill>
                  <a:srgbClr val="903062"/>
                </a:solidFill>
                <a:latin typeface="Trebuchet MS"/>
                <a:cs typeface="Trebuchet MS"/>
              </a:rPr>
              <a:t>AND</a:t>
            </a:r>
            <a:r>
              <a:rPr sz="900" spc="-4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40" dirty="0">
                <a:solidFill>
                  <a:srgbClr val="903062"/>
                </a:solidFill>
                <a:latin typeface="Trebuchet MS"/>
                <a:cs typeface="Trebuchet MS"/>
              </a:rPr>
              <a:t>ALGORITHM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91392" y="6054344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903062"/>
                </a:solidFill>
                <a:latin typeface="Trebuchet MS"/>
                <a:cs typeface="Trebuchet MS"/>
              </a:rPr>
              <a:t>54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9544" y="5373751"/>
            <a:ext cx="3070225" cy="881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100"/>
              </a:spcBef>
            </a:pPr>
            <a:r>
              <a:rPr sz="1400" u="sng" spc="30" dirty="0">
                <a:uFill>
                  <a:solidFill>
                    <a:srgbClr val="000000"/>
                  </a:solidFill>
                </a:uFill>
                <a:latin typeface="SimSun"/>
                <a:cs typeface="SimSun"/>
              </a:rPr>
              <a:t>Unbalanced</a:t>
            </a:r>
            <a:r>
              <a:rPr sz="1400" u="sng" spc="-165" dirty="0">
                <a:uFill>
                  <a:solidFill>
                    <a:srgbClr val="000000"/>
                  </a:solidFill>
                </a:uFill>
                <a:latin typeface="SimSun"/>
                <a:cs typeface="SimSun"/>
              </a:rPr>
              <a:t> </a:t>
            </a:r>
            <a:r>
              <a:rPr sz="1400" u="sng" spc="175" dirty="0">
                <a:uFill>
                  <a:solidFill>
                    <a:srgbClr val="000000"/>
                  </a:solidFill>
                </a:uFill>
                <a:latin typeface="SimSun"/>
                <a:cs typeface="SimSun"/>
              </a:rPr>
              <a:t>AVL</a:t>
            </a:r>
            <a:endParaRPr sz="1400">
              <a:latin typeface="SimSun"/>
              <a:cs typeface="SimSun"/>
            </a:endParaRPr>
          </a:p>
          <a:p>
            <a:pPr marL="12700" marR="5080">
              <a:lnSpc>
                <a:spcPct val="100000"/>
              </a:lnSpc>
            </a:pPr>
            <a:r>
              <a:rPr sz="1400" spc="110" dirty="0">
                <a:latin typeface="SimSun"/>
                <a:cs typeface="SimSun"/>
              </a:rPr>
              <a:t>Node </a:t>
            </a:r>
            <a:r>
              <a:rPr sz="1400" spc="245" dirty="0">
                <a:latin typeface="SimSun"/>
                <a:cs typeface="SimSun"/>
              </a:rPr>
              <a:t>A </a:t>
            </a:r>
            <a:r>
              <a:rPr sz="1400" spc="-15" dirty="0">
                <a:latin typeface="SimSun"/>
                <a:cs typeface="SimSun"/>
              </a:rPr>
              <a:t>has </a:t>
            </a:r>
            <a:r>
              <a:rPr sz="1400" spc="90" dirty="0">
                <a:latin typeface="SimSun"/>
                <a:cs typeface="SimSun"/>
              </a:rPr>
              <a:t>become </a:t>
            </a:r>
            <a:r>
              <a:rPr sz="1400" spc="10" dirty="0">
                <a:latin typeface="SimSun"/>
                <a:cs typeface="SimSun"/>
              </a:rPr>
              <a:t>unbalanced </a:t>
            </a:r>
            <a:r>
              <a:rPr sz="1400" spc="-60" dirty="0">
                <a:latin typeface="SimSun"/>
                <a:cs typeface="SimSun"/>
              </a:rPr>
              <a:t>as </a:t>
            </a:r>
            <a:r>
              <a:rPr sz="1400" spc="-685" dirty="0">
                <a:latin typeface="SimSun"/>
                <a:cs typeface="SimSun"/>
              </a:rPr>
              <a:t> </a:t>
            </a:r>
            <a:r>
              <a:rPr sz="1400" spc="55" dirty="0">
                <a:latin typeface="SimSun"/>
                <a:cs typeface="SimSun"/>
              </a:rPr>
              <a:t>node</a:t>
            </a:r>
            <a:r>
              <a:rPr sz="1400" spc="-95" dirty="0">
                <a:latin typeface="SimSun"/>
                <a:cs typeface="SimSun"/>
              </a:rPr>
              <a:t> </a:t>
            </a:r>
            <a:r>
              <a:rPr sz="1400" spc="145" dirty="0">
                <a:latin typeface="SimSun"/>
                <a:cs typeface="SimSun"/>
              </a:rPr>
              <a:t>B</a:t>
            </a:r>
            <a:r>
              <a:rPr sz="1400" spc="-75" dirty="0">
                <a:latin typeface="SimSun"/>
                <a:cs typeface="SimSun"/>
              </a:rPr>
              <a:t> </a:t>
            </a:r>
            <a:r>
              <a:rPr sz="1400" spc="-285" dirty="0">
                <a:latin typeface="SimSun"/>
                <a:cs typeface="SimSun"/>
              </a:rPr>
              <a:t>i</a:t>
            </a:r>
            <a:r>
              <a:rPr sz="1400" spc="-145" dirty="0">
                <a:latin typeface="SimSun"/>
                <a:cs typeface="SimSun"/>
              </a:rPr>
              <a:t>s</a:t>
            </a:r>
            <a:r>
              <a:rPr sz="1400" spc="-75" dirty="0">
                <a:latin typeface="SimSun"/>
                <a:cs typeface="SimSun"/>
              </a:rPr>
              <a:t> </a:t>
            </a:r>
            <a:r>
              <a:rPr sz="1400" spc="-285" dirty="0">
                <a:latin typeface="SimSun"/>
                <a:cs typeface="SimSun"/>
              </a:rPr>
              <a:t>i</a:t>
            </a:r>
            <a:r>
              <a:rPr sz="1400" spc="-55" dirty="0">
                <a:latin typeface="SimSun"/>
                <a:cs typeface="SimSun"/>
              </a:rPr>
              <a:t>nserted</a:t>
            </a:r>
            <a:r>
              <a:rPr sz="1400" spc="-80" dirty="0">
                <a:latin typeface="SimSun"/>
                <a:cs typeface="SimSun"/>
              </a:rPr>
              <a:t> </a:t>
            </a:r>
            <a:r>
              <a:rPr sz="1400" spc="-285" dirty="0">
                <a:latin typeface="SimSun"/>
                <a:cs typeface="SimSun"/>
              </a:rPr>
              <a:t>i</a:t>
            </a:r>
            <a:r>
              <a:rPr sz="1400" spc="95" dirty="0">
                <a:latin typeface="SimSun"/>
                <a:cs typeface="SimSun"/>
              </a:rPr>
              <a:t>n</a:t>
            </a:r>
            <a:r>
              <a:rPr sz="1400" spc="-80" dirty="0">
                <a:latin typeface="SimSun"/>
                <a:cs typeface="SimSun"/>
              </a:rPr>
              <a:t> </a:t>
            </a:r>
            <a:r>
              <a:rPr sz="1400" spc="-45" dirty="0">
                <a:latin typeface="SimSun"/>
                <a:cs typeface="SimSun"/>
              </a:rPr>
              <a:t>the</a:t>
            </a:r>
            <a:r>
              <a:rPr sz="1400" spc="-85" dirty="0">
                <a:latin typeface="SimSun"/>
                <a:cs typeface="SimSun"/>
              </a:rPr>
              <a:t> </a:t>
            </a:r>
            <a:r>
              <a:rPr sz="1400" spc="-190" dirty="0">
                <a:solidFill>
                  <a:srgbClr val="FF0000"/>
                </a:solidFill>
                <a:latin typeface="SimSun"/>
                <a:cs typeface="SimSun"/>
              </a:rPr>
              <a:t>left</a:t>
            </a:r>
            <a:r>
              <a:rPr sz="1400" spc="-7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400" spc="-145" dirty="0">
                <a:latin typeface="SimSun"/>
                <a:cs typeface="SimSun"/>
              </a:rPr>
              <a:t>s</a:t>
            </a:r>
            <a:r>
              <a:rPr sz="1400" spc="95" dirty="0">
                <a:latin typeface="SimSun"/>
                <a:cs typeface="SimSun"/>
              </a:rPr>
              <a:t>u</a:t>
            </a:r>
            <a:r>
              <a:rPr sz="1400" spc="-105" dirty="0">
                <a:latin typeface="SimSun"/>
                <a:cs typeface="SimSun"/>
              </a:rPr>
              <a:t>bt</a:t>
            </a:r>
            <a:r>
              <a:rPr sz="1400" spc="-95" dirty="0">
                <a:latin typeface="SimSun"/>
                <a:cs typeface="SimSun"/>
              </a:rPr>
              <a:t>r</a:t>
            </a:r>
            <a:r>
              <a:rPr sz="1400" spc="-20" dirty="0">
                <a:latin typeface="SimSun"/>
                <a:cs typeface="SimSun"/>
              </a:rPr>
              <a:t>ee</a:t>
            </a:r>
            <a:endParaRPr sz="14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400" spc="60" dirty="0">
                <a:latin typeface="SimSun"/>
                <a:cs typeface="SimSun"/>
              </a:rPr>
              <a:t>o</a:t>
            </a:r>
            <a:r>
              <a:rPr sz="1400" spc="-245" dirty="0">
                <a:latin typeface="SimSun"/>
                <a:cs typeface="SimSun"/>
              </a:rPr>
              <a:t>f</a:t>
            </a:r>
            <a:r>
              <a:rPr sz="1400" spc="-80" dirty="0">
                <a:latin typeface="SimSun"/>
                <a:cs typeface="SimSun"/>
              </a:rPr>
              <a:t> </a:t>
            </a:r>
            <a:r>
              <a:rPr sz="1400" spc="305" dirty="0">
                <a:latin typeface="SimSun"/>
                <a:cs typeface="SimSun"/>
              </a:rPr>
              <a:t>N</a:t>
            </a:r>
            <a:r>
              <a:rPr sz="1400" spc="60" dirty="0">
                <a:latin typeface="SimSun"/>
                <a:cs typeface="SimSun"/>
              </a:rPr>
              <a:t>o</a:t>
            </a:r>
            <a:r>
              <a:rPr sz="1400" spc="40" dirty="0">
                <a:latin typeface="SimSun"/>
                <a:cs typeface="SimSun"/>
              </a:rPr>
              <a:t>de</a:t>
            </a:r>
            <a:r>
              <a:rPr sz="1400" spc="-80" dirty="0">
                <a:latin typeface="SimSun"/>
                <a:cs typeface="SimSun"/>
              </a:rPr>
              <a:t> </a:t>
            </a:r>
            <a:r>
              <a:rPr sz="1400" spc="-114" dirty="0">
                <a:latin typeface="SimSun"/>
                <a:cs typeface="SimSun"/>
              </a:rPr>
              <a:t>A's</a:t>
            </a:r>
            <a:r>
              <a:rPr sz="1400" spc="-80" dirty="0">
                <a:latin typeface="SimSun"/>
                <a:cs typeface="SimSun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SimSun"/>
                <a:cs typeface="SimSun"/>
              </a:rPr>
              <a:t>R</a:t>
            </a:r>
            <a:r>
              <a:rPr sz="1400" spc="-40" dirty="0">
                <a:solidFill>
                  <a:srgbClr val="FF0000"/>
                </a:solidFill>
                <a:latin typeface="SimSun"/>
                <a:cs typeface="SimSun"/>
              </a:rPr>
              <a:t>i</a:t>
            </a:r>
            <a:r>
              <a:rPr sz="1400" spc="25" dirty="0">
                <a:solidFill>
                  <a:srgbClr val="FF0000"/>
                </a:solidFill>
                <a:latin typeface="SimSun"/>
                <a:cs typeface="SimSun"/>
              </a:rPr>
              <a:t>g</a:t>
            </a:r>
            <a:r>
              <a:rPr sz="1400" spc="-65" dirty="0">
                <a:solidFill>
                  <a:srgbClr val="FF0000"/>
                </a:solidFill>
                <a:latin typeface="SimSun"/>
                <a:cs typeface="SimSun"/>
              </a:rPr>
              <a:t>h</a:t>
            </a:r>
            <a:r>
              <a:rPr sz="1400" spc="-60" dirty="0">
                <a:solidFill>
                  <a:srgbClr val="FF0000"/>
                </a:solidFill>
                <a:latin typeface="SimSun"/>
                <a:cs typeface="SimSun"/>
              </a:rPr>
              <a:t>t</a:t>
            </a:r>
            <a:r>
              <a:rPr sz="1400" spc="-8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400" spc="-145" dirty="0">
                <a:latin typeface="SimSun"/>
                <a:cs typeface="SimSun"/>
              </a:rPr>
              <a:t>s</a:t>
            </a:r>
            <a:r>
              <a:rPr sz="1400" spc="95" dirty="0">
                <a:latin typeface="SimSun"/>
                <a:cs typeface="SimSun"/>
              </a:rPr>
              <a:t>u</a:t>
            </a:r>
            <a:r>
              <a:rPr sz="1400" spc="-105" dirty="0">
                <a:latin typeface="SimSun"/>
                <a:cs typeface="SimSun"/>
              </a:rPr>
              <a:t>bt</a:t>
            </a:r>
            <a:r>
              <a:rPr sz="1400" spc="-95" dirty="0">
                <a:latin typeface="SimSun"/>
                <a:cs typeface="SimSun"/>
              </a:rPr>
              <a:t>r</a:t>
            </a:r>
            <a:r>
              <a:rPr sz="1400" spc="-20" dirty="0">
                <a:latin typeface="SimSun"/>
                <a:cs typeface="SimSun"/>
              </a:rPr>
              <a:t>e</a:t>
            </a:r>
            <a:r>
              <a:rPr sz="1400" spc="-25" dirty="0">
                <a:latin typeface="SimSun"/>
                <a:cs typeface="SimSun"/>
              </a:rPr>
              <a:t>e</a:t>
            </a:r>
            <a:r>
              <a:rPr sz="1400" spc="-254" dirty="0">
                <a:latin typeface="SimSun"/>
                <a:cs typeface="SimSun"/>
              </a:rPr>
              <a:t>.</a:t>
            </a:r>
            <a:endParaRPr sz="1400">
              <a:latin typeface="SimSun"/>
              <a:cs typeface="SimSu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68648" y="5114290"/>
            <a:ext cx="316928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25" dirty="0">
                <a:latin typeface="Trebuchet MS"/>
                <a:cs typeface="Trebuchet MS"/>
              </a:rPr>
              <a:t>We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75" dirty="0">
                <a:latin typeface="Trebuchet MS"/>
                <a:cs typeface="Trebuchet MS"/>
              </a:rPr>
              <a:t>first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perform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-80" dirty="0">
                <a:latin typeface="Trebuchet MS"/>
                <a:cs typeface="Trebuchet MS"/>
              </a:rPr>
              <a:t>the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FF0000"/>
                </a:solidFill>
                <a:latin typeface="Trebuchet MS"/>
                <a:cs typeface="Trebuchet MS"/>
              </a:rPr>
              <a:t>right</a:t>
            </a:r>
            <a:r>
              <a:rPr sz="1400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FF0000"/>
                </a:solidFill>
                <a:latin typeface="Trebuchet MS"/>
                <a:cs typeface="Trebuchet MS"/>
              </a:rPr>
              <a:t>rotation</a:t>
            </a:r>
            <a:r>
              <a:rPr sz="1400" spc="-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latin typeface="Trebuchet MS"/>
                <a:cs typeface="Trebuchet MS"/>
              </a:rPr>
              <a:t>along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spc="155" dirty="0">
                <a:latin typeface="Trebuchet MS"/>
                <a:cs typeface="Trebuchet MS"/>
              </a:rPr>
              <a:t>C </a:t>
            </a:r>
            <a:r>
              <a:rPr sz="1400" spc="-405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n</a:t>
            </a:r>
            <a:r>
              <a:rPr sz="1400" spc="20" dirty="0">
                <a:latin typeface="Trebuchet MS"/>
                <a:cs typeface="Trebuchet MS"/>
              </a:rPr>
              <a:t>o</a:t>
            </a:r>
            <a:r>
              <a:rPr sz="1400" spc="-80" dirty="0">
                <a:latin typeface="Trebuchet MS"/>
                <a:cs typeface="Trebuchet MS"/>
              </a:rPr>
              <a:t>d</a:t>
            </a:r>
            <a:r>
              <a:rPr sz="1400" spc="-55" dirty="0">
                <a:latin typeface="Trebuchet MS"/>
                <a:cs typeface="Trebuchet MS"/>
              </a:rPr>
              <a:t>e</a:t>
            </a:r>
            <a:r>
              <a:rPr sz="1400" spc="-210" dirty="0">
                <a:latin typeface="Trebuchet MS"/>
                <a:cs typeface="Trebuchet MS"/>
              </a:rPr>
              <a:t>,</a:t>
            </a:r>
            <a:r>
              <a:rPr sz="1400" spc="-180" dirty="0">
                <a:latin typeface="Trebuchet MS"/>
                <a:cs typeface="Trebuchet MS"/>
              </a:rPr>
              <a:t> </a:t>
            </a:r>
            <a:r>
              <a:rPr sz="1400" spc="-85" dirty="0">
                <a:latin typeface="Trebuchet MS"/>
                <a:cs typeface="Trebuchet MS"/>
              </a:rPr>
              <a:t>maki</a:t>
            </a:r>
            <a:r>
              <a:rPr sz="1400" spc="-80" dirty="0">
                <a:latin typeface="Trebuchet MS"/>
                <a:cs typeface="Trebuchet MS"/>
              </a:rPr>
              <a:t>n</a:t>
            </a:r>
            <a:r>
              <a:rPr sz="1400" spc="-105" dirty="0">
                <a:latin typeface="Trebuchet MS"/>
                <a:cs typeface="Trebuchet MS"/>
              </a:rPr>
              <a:t>g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spc="155" dirty="0">
                <a:latin typeface="Trebuchet MS"/>
                <a:cs typeface="Trebuchet MS"/>
              </a:rPr>
              <a:t>C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t</a:t>
            </a:r>
            <a:r>
              <a:rPr sz="1400" spc="-85" dirty="0">
                <a:latin typeface="Trebuchet MS"/>
                <a:cs typeface="Trebuchet MS"/>
              </a:rPr>
              <a:t>h</a:t>
            </a:r>
            <a:r>
              <a:rPr sz="1400" spc="-95" dirty="0">
                <a:latin typeface="Trebuchet MS"/>
                <a:cs typeface="Trebuchet MS"/>
              </a:rPr>
              <a:t>e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rig</a:t>
            </a:r>
            <a:r>
              <a:rPr sz="1400" spc="-75" dirty="0">
                <a:latin typeface="Trebuchet MS"/>
                <a:cs typeface="Trebuchet MS"/>
              </a:rPr>
              <a:t>h</a:t>
            </a:r>
            <a:r>
              <a:rPr sz="1400" spc="-90" dirty="0">
                <a:latin typeface="Trebuchet MS"/>
                <a:cs typeface="Trebuchet MS"/>
              </a:rPr>
              <a:t>t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su</a:t>
            </a:r>
            <a:r>
              <a:rPr sz="1400" spc="-80" dirty="0">
                <a:latin typeface="Trebuchet MS"/>
                <a:cs typeface="Trebuchet MS"/>
              </a:rPr>
              <a:t>b</a:t>
            </a:r>
            <a:r>
              <a:rPr sz="1400" spc="-40" dirty="0">
                <a:latin typeface="Trebuchet MS"/>
                <a:cs typeface="Trebuchet MS"/>
              </a:rPr>
              <a:t>t</a:t>
            </a:r>
            <a:r>
              <a:rPr sz="1400" spc="-70" dirty="0">
                <a:latin typeface="Trebuchet MS"/>
                <a:cs typeface="Trebuchet MS"/>
              </a:rPr>
              <a:t>r</a:t>
            </a:r>
            <a:r>
              <a:rPr sz="1400" spc="-95" dirty="0">
                <a:latin typeface="Trebuchet MS"/>
                <a:cs typeface="Trebuchet MS"/>
              </a:rPr>
              <a:t>ee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o</a:t>
            </a:r>
            <a:r>
              <a:rPr sz="1400" spc="-170" dirty="0">
                <a:latin typeface="Trebuchet MS"/>
                <a:cs typeface="Trebuchet MS"/>
              </a:rPr>
              <a:t>f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spc="-95" dirty="0">
                <a:latin typeface="Trebuchet MS"/>
                <a:cs typeface="Trebuchet MS"/>
              </a:rPr>
              <a:t>i</a:t>
            </a:r>
            <a:r>
              <a:rPr sz="1400" spc="-60" dirty="0">
                <a:latin typeface="Trebuchet MS"/>
                <a:cs typeface="Trebuchet MS"/>
              </a:rPr>
              <a:t>ts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o</a:t>
            </a:r>
            <a:r>
              <a:rPr sz="1400" spc="-40" dirty="0">
                <a:latin typeface="Trebuchet MS"/>
                <a:cs typeface="Trebuchet MS"/>
              </a:rPr>
              <a:t>wn  </a:t>
            </a:r>
            <a:r>
              <a:rPr sz="1400" spc="-110" dirty="0">
                <a:latin typeface="Trebuchet MS"/>
                <a:cs typeface="Trebuchet MS"/>
              </a:rPr>
              <a:t>l</a:t>
            </a:r>
            <a:r>
              <a:rPr sz="1400" spc="-114" dirty="0">
                <a:latin typeface="Trebuchet MS"/>
                <a:cs typeface="Trebuchet MS"/>
              </a:rPr>
              <a:t>eft</a:t>
            </a:r>
            <a:r>
              <a:rPr sz="1400" spc="-45" dirty="0">
                <a:latin typeface="Trebuchet MS"/>
                <a:cs typeface="Trebuchet MS"/>
              </a:rPr>
              <a:t> su</a:t>
            </a:r>
            <a:r>
              <a:rPr sz="1400" spc="-80" dirty="0">
                <a:latin typeface="Trebuchet MS"/>
                <a:cs typeface="Trebuchet MS"/>
              </a:rPr>
              <a:t>b</a:t>
            </a:r>
            <a:r>
              <a:rPr sz="1400" spc="-40" dirty="0">
                <a:latin typeface="Trebuchet MS"/>
                <a:cs typeface="Trebuchet MS"/>
              </a:rPr>
              <a:t>t</a:t>
            </a:r>
            <a:r>
              <a:rPr sz="1400" spc="-70" dirty="0">
                <a:latin typeface="Trebuchet MS"/>
                <a:cs typeface="Trebuchet MS"/>
              </a:rPr>
              <a:t>r</a:t>
            </a:r>
            <a:r>
              <a:rPr sz="1400" spc="-95" dirty="0">
                <a:latin typeface="Trebuchet MS"/>
                <a:cs typeface="Trebuchet MS"/>
              </a:rPr>
              <a:t>ee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spc="-105" dirty="0">
                <a:latin typeface="Trebuchet MS"/>
                <a:cs typeface="Trebuchet MS"/>
              </a:rPr>
              <a:t>B.</a:t>
            </a:r>
            <a:r>
              <a:rPr sz="1400" spc="-175" dirty="0">
                <a:latin typeface="Trebuchet MS"/>
                <a:cs typeface="Trebuchet MS"/>
              </a:rPr>
              <a:t> </a:t>
            </a:r>
            <a:r>
              <a:rPr sz="1400" spc="195" dirty="0">
                <a:latin typeface="Trebuchet MS"/>
                <a:cs typeface="Trebuchet MS"/>
              </a:rPr>
              <a:t>N</a:t>
            </a:r>
            <a:r>
              <a:rPr sz="1400" spc="10" dirty="0">
                <a:latin typeface="Trebuchet MS"/>
                <a:cs typeface="Trebuchet MS"/>
              </a:rPr>
              <a:t>o</a:t>
            </a:r>
            <a:r>
              <a:rPr sz="1400" spc="-125" dirty="0">
                <a:latin typeface="Trebuchet MS"/>
                <a:cs typeface="Trebuchet MS"/>
              </a:rPr>
              <a:t>w</a:t>
            </a:r>
            <a:r>
              <a:rPr sz="1400" spc="-210" dirty="0">
                <a:latin typeface="Trebuchet MS"/>
                <a:cs typeface="Trebuchet MS"/>
              </a:rPr>
              <a:t>,</a:t>
            </a:r>
            <a:r>
              <a:rPr sz="1400" spc="-18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B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80" dirty="0">
                <a:latin typeface="Trebuchet MS"/>
                <a:cs typeface="Trebuchet MS"/>
              </a:rPr>
              <a:t>b</a:t>
            </a:r>
            <a:r>
              <a:rPr sz="1400" spc="-60" dirty="0">
                <a:latin typeface="Trebuchet MS"/>
                <a:cs typeface="Trebuchet MS"/>
              </a:rPr>
              <a:t>ecomes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t</a:t>
            </a:r>
            <a:r>
              <a:rPr sz="1400" spc="-85" dirty="0">
                <a:latin typeface="Trebuchet MS"/>
                <a:cs typeface="Trebuchet MS"/>
              </a:rPr>
              <a:t>h</a:t>
            </a:r>
            <a:r>
              <a:rPr sz="1400" spc="-95" dirty="0">
                <a:latin typeface="Trebuchet MS"/>
                <a:cs typeface="Trebuchet MS"/>
              </a:rPr>
              <a:t>e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rig</a:t>
            </a:r>
            <a:r>
              <a:rPr sz="1400" spc="-75" dirty="0">
                <a:latin typeface="Trebuchet MS"/>
                <a:cs typeface="Trebuchet MS"/>
              </a:rPr>
              <a:t>ht  </a:t>
            </a:r>
            <a:r>
              <a:rPr sz="1400" spc="-55" dirty="0">
                <a:latin typeface="Trebuchet MS"/>
                <a:cs typeface="Trebuchet MS"/>
              </a:rPr>
              <a:t>su</a:t>
            </a:r>
            <a:r>
              <a:rPr sz="1400" spc="-60" dirty="0">
                <a:latin typeface="Trebuchet MS"/>
                <a:cs typeface="Trebuchet MS"/>
              </a:rPr>
              <a:t>b</a:t>
            </a:r>
            <a:r>
              <a:rPr sz="1400" spc="-40" dirty="0">
                <a:latin typeface="Trebuchet MS"/>
                <a:cs typeface="Trebuchet MS"/>
              </a:rPr>
              <a:t>t</a:t>
            </a:r>
            <a:r>
              <a:rPr sz="1400" spc="-70" dirty="0">
                <a:latin typeface="Trebuchet MS"/>
                <a:cs typeface="Trebuchet MS"/>
              </a:rPr>
              <a:t>r</a:t>
            </a:r>
            <a:r>
              <a:rPr sz="1400" spc="-90" dirty="0">
                <a:latin typeface="Trebuchet MS"/>
                <a:cs typeface="Trebuchet MS"/>
              </a:rPr>
              <a:t>ee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-75" dirty="0">
                <a:latin typeface="Trebuchet MS"/>
                <a:cs typeface="Trebuchet MS"/>
              </a:rPr>
              <a:t>of</a:t>
            </a:r>
            <a:r>
              <a:rPr sz="1400" spc="-170" dirty="0">
                <a:latin typeface="Trebuchet MS"/>
                <a:cs typeface="Trebuchet MS"/>
              </a:rPr>
              <a:t> </a:t>
            </a:r>
            <a:r>
              <a:rPr sz="1400" spc="110" dirty="0">
                <a:latin typeface="Trebuchet MS"/>
                <a:cs typeface="Trebuchet MS"/>
              </a:rPr>
              <a:t>A</a:t>
            </a:r>
            <a:r>
              <a:rPr sz="1400" spc="-210" dirty="0">
                <a:latin typeface="Trebuchet MS"/>
                <a:cs typeface="Trebuchet MS"/>
              </a:rPr>
              <a:t>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68648" y="6181445"/>
            <a:ext cx="2986405" cy="6616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98900"/>
              </a:lnSpc>
              <a:spcBef>
                <a:spcPts val="120"/>
              </a:spcBef>
            </a:pPr>
            <a:r>
              <a:rPr sz="1400" spc="195" dirty="0">
                <a:latin typeface="Trebuchet MS"/>
                <a:cs typeface="Trebuchet MS"/>
              </a:rPr>
              <a:t>N</a:t>
            </a:r>
            <a:r>
              <a:rPr sz="1400" spc="20" dirty="0">
                <a:latin typeface="Trebuchet MS"/>
                <a:cs typeface="Trebuchet MS"/>
              </a:rPr>
              <a:t>o</a:t>
            </a:r>
            <a:r>
              <a:rPr sz="1400" spc="-80" dirty="0">
                <a:latin typeface="Trebuchet MS"/>
                <a:cs typeface="Trebuchet MS"/>
              </a:rPr>
              <a:t>de</a:t>
            </a:r>
            <a:r>
              <a:rPr sz="1400" spc="-190" dirty="0">
                <a:latin typeface="Trebuchet MS"/>
                <a:cs typeface="Trebuchet MS"/>
              </a:rPr>
              <a:t> </a:t>
            </a:r>
            <a:r>
              <a:rPr sz="1400" spc="110" dirty="0">
                <a:latin typeface="Trebuchet MS"/>
                <a:cs typeface="Trebuchet MS"/>
              </a:rPr>
              <a:t>A</a:t>
            </a:r>
            <a:r>
              <a:rPr sz="1400" spc="-30" dirty="0">
                <a:latin typeface="Trebuchet MS"/>
                <a:cs typeface="Trebuchet MS"/>
              </a:rPr>
              <a:t> </a:t>
            </a:r>
            <a:r>
              <a:rPr sz="1400" spc="-95" dirty="0">
                <a:latin typeface="Trebuchet MS"/>
                <a:cs typeface="Trebuchet MS"/>
              </a:rPr>
              <a:t>i</a:t>
            </a:r>
            <a:r>
              <a:rPr sz="1400" spc="-30" dirty="0">
                <a:latin typeface="Trebuchet MS"/>
                <a:cs typeface="Trebuchet MS"/>
              </a:rPr>
              <a:t>s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70" dirty="0">
                <a:latin typeface="Trebuchet MS"/>
                <a:cs typeface="Trebuchet MS"/>
              </a:rPr>
              <a:t>sti</a:t>
            </a:r>
            <a:r>
              <a:rPr sz="1400" spc="-110" dirty="0">
                <a:latin typeface="Trebuchet MS"/>
                <a:cs typeface="Trebuchet MS"/>
              </a:rPr>
              <a:t>ll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un</a:t>
            </a:r>
            <a:r>
              <a:rPr sz="1400" spc="-80" dirty="0">
                <a:latin typeface="Trebuchet MS"/>
                <a:cs typeface="Trebuchet MS"/>
              </a:rPr>
              <a:t>b</a:t>
            </a:r>
            <a:r>
              <a:rPr sz="1400" spc="-125" dirty="0">
                <a:latin typeface="Trebuchet MS"/>
                <a:cs typeface="Trebuchet MS"/>
              </a:rPr>
              <a:t>al</a:t>
            </a:r>
            <a:r>
              <a:rPr sz="1400" spc="-100" dirty="0">
                <a:latin typeface="Trebuchet MS"/>
                <a:cs typeface="Trebuchet MS"/>
              </a:rPr>
              <a:t>an</a:t>
            </a:r>
            <a:r>
              <a:rPr sz="1400" spc="-80" dirty="0">
                <a:latin typeface="Trebuchet MS"/>
                <a:cs typeface="Trebuchet MS"/>
              </a:rPr>
              <a:t>ced</a:t>
            </a:r>
            <a:r>
              <a:rPr sz="1400" spc="-75" dirty="0">
                <a:latin typeface="Trebuchet MS"/>
                <a:cs typeface="Trebuchet MS"/>
              </a:rPr>
              <a:t> </a:t>
            </a:r>
            <a:r>
              <a:rPr sz="1400" spc="-80" dirty="0">
                <a:latin typeface="Trebuchet MS"/>
                <a:cs typeface="Trebuchet MS"/>
              </a:rPr>
              <a:t>b</a:t>
            </a:r>
            <a:r>
              <a:rPr sz="1400" spc="-85" dirty="0">
                <a:latin typeface="Trebuchet MS"/>
                <a:cs typeface="Trebuchet MS"/>
              </a:rPr>
              <a:t>ecause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o</a:t>
            </a:r>
            <a:r>
              <a:rPr sz="1400" spc="-170" dirty="0">
                <a:latin typeface="Trebuchet MS"/>
                <a:cs typeface="Trebuchet MS"/>
              </a:rPr>
              <a:t>f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t</a:t>
            </a:r>
            <a:r>
              <a:rPr sz="1400" spc="-85" dirty="0">
                <a:latin typeface="Trebuchet MS"/>
                <a:cs typeface="Trebuchet MS"/>
              </a:rPr>
              <a:t>h</a:t>
            </a:r>
            <a:r>
              <a:rPr sz="1400" spc="-65" dirty="0">
                <a:latin typeface="Trebuchet MS"/>
                <a:cs typeface="Trebuchet MS"/>
              </a:rPr>
              <a:t>e  </a:t>
            </a:r>
            <a:r>
              <a:rPr sz="1400" spc="-60" dirty="0">
                <a:latin typeface="Trebuchet MS"/>
                <a:cs typeface="Trebuchet MS"/>
              </a:rPr>
              <a:t>rig</a:t>
            </a:r>
            <a:r>
              <a:rPr sz="1400" spc="-75" dirty="0">
                <a:latin typeface="Trebuchet MS"/>
                <a:cs typeface="Trebuchet MS"/>
              </a:rPr>
              <a:t>h</a:t>
            </a:r>
            <a:r>
              <a:rPr sz="1400" spc="-90" dirty="0">
                <a:latin typeface="Trebuchet MS"/>
                <a:cs typeface="Trebuchet MS"/>
              </a:rPr>
              <a:t>t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su</a:t>
            </a:r>
            <a:r>
              <a:rPr sz="1400" spc="-80" dirty="0">
                <a:latin typeface="Trebuchet MS"/>
                <a:cs typeface="Trebuchet MS"/>
              </a:rPr>
              <a:t>b</a:t>
            </a:r>
            <a:r>
              <a:rPr sz="1400" spc="-40" dirty="0">
                <a:latin typeface="Trebuchet MS"/>
                <a:cs typeface="Trebuchet MS"/>
              </a:rPr>
              <a:t>t</a:t>
            </a:r>
            <a:r>
              <a:rPr sz="1400" spc="-70" dirty="0">
                <a:latin typeface="Trebuchet MS"/>
                <a:cs typeface="Trebuchet MS"/>
              </a:rPr>
              <a:t>r</a:t>
            </a:r>
            <a:r>
              <a:rPr sz="1400" spc="-95" dirty="0">
                <a:latin typeface="Trebuchet MS"/>
                <a:cs typeface="Trebuchet MS"/>
              </a:rPr>
              <a:t>ee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20" dirty="0">
                <a:latin typeface="Trebuchet MS"/>
                <a:cs typeface="Trebuchet MS"/>
              </a:rPr>
              <a:t>o</a:t>
            </a:r>
            <a:r>
              <a:rPr sz="1400" spc="-170" dirty="0">
                <a:latin typeface="Trebuchet MS"/>
                <a:cs typeface="Trebuchet MS"/>
              </a:rPr>
              <a:t>f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spc="-95" dirty="0">
                <a:latin typeface="Trebuchet MS"/>
                <a:cs typeface="Trebuchet MS"/>
              </a:rPr>
              <a:t>i</a:t>
            </a:r>
            <a:r>
              <a:rPr sz="1400" spc="-60" dirty="0">
                <a:latin typeface="Trebuchet MS"/>
                <a:cs typeface="Trebuchet MS"/>
              </a:rPr>
              <a:t>ts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rig</a:t>
            </a:r>
            <a:r>
              <a:rPr sz="1400" spc="-75" dirty="0">
                <a:latin typeface="Trebuchet MS"/>
                <a:cs typeface="Trebuchet MS"/>
              </a:rPr>
              <a:t>h</a:t>
            </a:r>
            <a:r>
              <a:rPr sz="1400" spc="-90" dirty="0">
                <a:latin typeface="Trebuchet MS"/>
                <a:cs typeface="Trebuchet MS"/>
              </a:rPr>
              <a:t>t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su</a:t>
            </a:r>
            <a:r>
              <a:rPr sz="1400" spc="-80" dirty="0">
                <a:latin typeface="Trebuchet MS"/>
                <a:cs typeface="Trebuchet MS"/>
              </a:rPr>
              <a:t>b</a:t>
            </a:r>
            <a:r>
              <a:rPr sz="1400" spc="-40" dirty="0">
                <a:latin typeface="Trebuchet MS"/>
                <a:cs typeface="Trebuchet MS"/>
              </a:rPr>
              <a:t>t</a:t>
            </a:r>
            <a:r>
              <a:rPr sz="1400" spc="-70" dirty="0">
                <a:latin typeface="Trebuchet MS"/>
                <a:cs typeface="Trebuchet MS"/>
              </a:rPr>
              <a:t>r</a:t>
            </a:r>
            <a:r>
              <a:rPr sz="1400" spc="-95" dirty="0">
                <a:latin typeface="Trebuchet MS"/>
                <a:cs typeface="Trebuchet MS"/>
              </a:rPr>
              <a:t>ee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-100" dirty="0">
                <a:latin typeface="Trebuchet MS"/>
                <a:cs typeface="Trebuchet MS"/>
              </a:rPr>
              <a:t>an</a:t>
            </a:r>
            <a:r>
              <a:rPr sz="1400" spc="-45" dirty="0">
                <a:latin typeface="Trebuchet MS"/>
                <a:cs typeface="Trebuchet MS"/>
              </a:rPr>
              <a:t>d  </a:t>
            </a:r>
            <a:r>
              <a:rPr sz="1400" spc="-20" dirty="0">
                <a:latin typeface="Trebuchet MS"/>
                <a:cs typeface="Trebuchet MS"/>
              </a:rPr>
              <a:t>r</a:t>
            </a:r>
            <a:r>
              <a:rPr sz="1400" spc="-85" dirty="0">
                <a:latin typeface="Trebuchet MS"/>
                <a:cs typeface="Trebuchet MS"/>
              </a:rPr>
              <a:t>eq</a:t>
            </a:r>
            <a:r>
              <a:rPr sz="1400" spc="-65" dirty="0">
                <a:latin typeface="Trebuchet MS"/>
                <a:cs typeface="Trebuchet MS"/>
              </a:rPr>
              <a:t>u</a:t>
            </a:r>
            <a:r>
              <a:rPr sz="1400" spc="-95" dirty="0">
                <a:latin typeface="Trebuchet MS"/>
                <a:cs typeface="Trebuchet MS"/>
              </a:rPr>
              <a:t>i</a:t>
            </a:r>
            <a:r>
              <a:rPr sz="1400" spc="-20" dirty="0">
                <a:latin typeface="Trebuchet MS"/>
                <a:cs typeface="Trebuchet MS"/>
              </a:rPr>
              <a:t>r</a:t>
            </a:r>
            <a:r>
              <a:rPr sz="1400" spc="-60" dirty="0">
                <a:latin typeface="Trebuchet MS"/>
                <a:cs typeface="Trebuchet MS"/>
              </a:rPr>
              <a:t>es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-140" dirty="0">
                <a:latin typeface="Trebuchet MS"/>
                <a:cs typeface="Trebuchet MS"/>
              </a:rPr>
              <a:t>a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400" spc="-110" dirty="0">
                <a:latin typeface="Trebuchet MS"/>
                <a:cs typeface="Trebuchet MS"/>
              </a:rPr>
              <a:t>l</a:t>
            </a:r>
            <a:r>
              <a:rPr sz="1400" spc="-114" dirty="0">
                <a:latin typeface="Trebuchet MS"/>
                <a:cs typeface="Trebuchet MS"/>
              </a:rPr>
              <a:t>eft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r</a:t>
            </a:r>
            <a:r>
              <a:rPr sz="1400" spc="20" dirty="0">
                <a:latin typeface="Trebuchet MS"/>
                <a:cs typeface="Trebuchet MS"/>
              </a:rPr>
              <a:t>o</a:t>
            </a:r>
            <a:r>
              <a:rPr sz="1400" spc="-105" dirty="0">
                <a:latin typeface="Trebuchet MS"/>
                <a:cs typeface="Trebuchet MS"/>
              </a:rPr>
              <a:t>tati</a:t>
            </a:r>
            <a:r>
              <a:rPr sz="1400" spc="20" dirty="0">
                <a:latin typeface="Trebuchet MS"/>
                <a:cs typeface="Trebuchet MS"/>
              </a:rPr>
              <a:t>o</a:t>
            </a:r>
            <a:r>
              <a:rPr sz="1400" spc="-55" dirty="0">
                <a:latin typeface="Trebuchet MS"/>
                <a:cs typeface="Trebuchet MS"/>
              </a:rPr>
              <a:t>n</a:t>
            </a:r>
            <a:r>
              <a:rPr sz="1400" spc="-210" dirty="0">
                <a:latin typeface="Trebuchet MS"/>
                <a:cs typeface="Trebuchet MS"/>
              </a:rPr>
              <a:t>..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897873" y="4071365"/>
            <a:ext cx="739140" cy="349250"/>
          </a:xfrm>
          <a:custGeom>
            <a:avLst/>
            <a:gdLst/>
            <a:ahLst/>
            <a:cxnLst/>
            <a:rect l="l" t="t" r="r" b="b"/>
            <a:pathLst>
              <a:path w="739140" h="349250">
                <a:moveTo>
                  <a:pt x="0" y="87248"/>
                </a:moveTo>
                <a:lnTo>
                  <a:pt x="564642" y="87248"/>
                </a:lnTo>
                <a:lnTo>
                  <a:pt x="564642" y="0"/>
                </a:lnTo>
                <a:lnTo>
                  <a:pt x="739140" y="174497"/>
                </a:lnTo>
                <a:lnTo>
                  <a:pt x="564642" y="348995"/>
                </a:lnTo>
                <a:lnTo>
                  <a:pt x="564642" y="261746"/>
                </a:lnTo>
                <a:lnTo>
                  <a:pt x="0" y="261746"/>
                </a:lnTo>
                <a:lnTo>
                  <a:pt x="0" y="87248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57490" y="5103622"/>
            <a:ext cx="323088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245" dirty="0">
                <a:latin typeface="SimSun"/>
                <a:cs typeface="SimSun"/>
              </a:rPr>
              <a:t>A</a:t>
            </a:r>
            <a:r>
              <a:rPr sz="1400" spc="-90" dirty="0">
                <a:latin typeface="SimSun"/>
                <a:cs typeface="SimSun"/>
              </a:rPr>
              <a:t> </a:t>
            </a:r>
            <a:r>
              <a:rPr sz="1400" spc="-190" dirty="0">
                <a:solidFill>
                  <a:srgbClr val="FF0000"/>
                </a:solidFill>
                <a:latin typeface="SimSun"/>
                <a:cs typeface="SimSun"/>
              </a:rPr>
              <a:t>left</a:t>
            </a:r>
            <a:r>
              <a:rPr sz="1400" spc="-8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400" spc="-50" dirty="0">
                <a:solidFill>
                  <a:srgbClr val="FF0000"/>
                </a:solidFill>
                <a:latin typeface="SimSun"/>
                <a:cs typeface="SimSun"/>
              </a:rPr>
              <a:t>r</a:t>
            </a:r>
            <a:r>
              <a:rPr sz="1400" spc="-40" dirty="0">
                <a:solidFill>
                  <a:srgbClr val="FF0000"/>
                </a:solidFill>
                <a:latin typeface="SimSun"/>
                <a:cs typeface="SimSun"/>
              </a:rPr>
              <a:t>o</a:t>
            </a:r>
            <a:r>
              <a:rPr sz="1400" spc="-105" dirty="0">
                <a:solidFill>
                  <a:srgbClr val="FF0000"/>
                </a:solidFill>
                <a:latin typeface="SimSun"/>
                <a:cs typeface="SimSun"/>
              </a:rPr>
              <a:t>t</a:t>
            </a:r>
            <a:r>
              <a:rPr sz="1400" spc="-100" dirty="0">
                <a:solidFill>
                  <a:srgbClr val="FF0000"/>
                </a:solidFill>
                <a:latin typeface="SimSun"/>
                <a:cs typeface="SimSun"/>
              </a:rPr>
              <a:t>a</a:t>
            </a:r>
            <a:r>
              <a:rPr sz="1400" spc="-85" dirty="0">
                <a:solidFill>
                  <a:srgbClr val="FF0000"/>
                </a:solidFill>
                <a:latin typeface="SimSun"/>
                <a:cs typeface="SimSun"/>
              </a:rPr>
              <a:t>tion</a:t>
            </a:r>
            <a:r>
              <a:rPr sz="1400" spc="-10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400" spc="-285" dirty="0">
                <a:latin typeface="SimSun"/>
                <a:cs typeface="SimSun"/>
              </a:rPr>
              <a:t>i</a:t>
            </a:r>
            <a:r>
              <a:rPr sz="1400" spc="-145" dirty="0">
                <a:latin typeface="SimSun"/>
                <a:cs typeface="SimSun"/>
              </a:rPr>
              <a:t>s</a:t>
            </a:r>
            <a:r>
              <a:rPr sz="1400" spc="-75" dirty="0">
                <a:latin typeface="SimSun"/>
                <a:cs typeface="SimSun"/>
              </a:rPr>
              <a:t> </a:t>
            </a:r>
            <a:r>
              <a:rPr sz="1400" spc="80" dirty="0">
                <a:latin typeface="SimSun"/>
                <a:cs typeface="SimSun"/>
              </a:rPr>
              <a:t>p</a:t>
            </a:r>
            <a:r>
              <a:rPr sz="1400" spc="-105" dirty="0">
                <a:latin typeface="SimSun"/>
                <a:cs typeface="SimSun"/>
              </a:rPr>
              <a:t>erfo</a:t>
            </a:r>
            <a:r>
              <a:rPr sz="1400" spc="-100" dirty="0">
                <a:latin typeface="SimSun"/>
                <a:cs typeface="SimSun"/>
              </a:rPr>
              <a:t>r</a:t>
            </a:r>
            <a:r>
              <a:rPr sz="1400" spc="480" dirty="0">
                <a:latin typeface="SimSun"/>
                <a:cs typeface="SimSun"/>
              </a:rPr>
              <a:t>m</a:t>
            </a:r>
            <a:r>
              <a:rPr sz="1400" spc="35" dirty="0">
                <a:latin typeface="SimSun"/>
                <a:cs typeface="SimSun"/>
              </a:rPr>
              <a:t>e</a:t>
            </a:r>
            <a:r>
              <a:rPr sz="1400" spc="40" dirty="0">
                <a:latin typeface="SimSun"/>
                <a:cs typeface="SimSun"/>
              </a:rPr>
              <a:t>d</a:t>
            </a:r>
            <a:r>
              <a:rPr sz="1400" spc="-70" dirty="0">
                <a:latin typeface="SimSun"/>
                <a:cs typeface="SimSun"/>
              </a:rPr>
              <a:t> </a:t>
            </a:r>
            <a:r>
              <a:rPr sz="1400" spc="55" dirty="0">
                <a:latin typeface="SimSun"/>
                <a:cs typeface="SimSun"/>
              </a:rPr>
              <a:t>b</a:t>
            </a:r>
            <a:r>
              <a:rPr sz="1400" spc="60" dirty="0">
                <a:latin typeface="SimSun"/>
                <a:cs typeface="SimSun"/>
              </a:rPr>
              <a:t>y</a:t>
            </a:r>
            <a:r>
              <a:rPr sz="1400" spc="-90" dirty="0">
                <a:latin typeface="SimSun"/>
                <a:cs typeface="SimSun"/>
              </a:rPr>
              <a:t> </a:t>
            </a:r>
            <a:r>
              <a:rPr sz="1400" spc="480" dirty="0">
                <a:latin typeface="SimSun"/>
                <a:cs typeface="SimSun"/>
              </a:rPr>
              <a:t>m</a:t>
            </a:r>
            <a:r>
              <a:rPr sz="1400" spc="10" dirty="0">
                <a:latin typeface="SimSun"/>
                <a:cs typeface="SimSun"/>
              </a:rPr>
              <a:t>a</a:t>
            </a:r>
            <a:r>
              <a:rPr sz="1400" spc="40" dirty="0">
                <a:latin typeface="SimSun"/>
                <a:cs typeface="SimSun"/>
              </a:rPr>
              <a:t>k</a:t>
            </a:r>
            <a:r>
              <a:rPr sz="1400" spc="-285" dirty="0">
                <a:latin typeface="SimSun"/>
                <a:cs typeface="SimSun"/>
              </a:rPr>
              <a:t>i</a:t>
            </a:r>
            <a:r>
              <a:rPr sz="1400" spc="65" dirty="0">
                <a:latin typeface="SimSun"/>
                <a:cs typeface="SimSun"/>
              </a:rPr>
              <a:t>ng  </a:t>
            </a:r>
            <a:r>
              <a:rPr sz="1400" spc="145" dirty="0">
                <a:latin typeface="SimSun"/>
                <a:cs typeface="SimSun"/>
              </a:rPr>
              <a:t>B</a:t>
            </a:r>
            <a:r>
              <a:rPr sz="1400" spc="-75" dirty="0">
                <a:latin typeface="SimSun"/>
                <a:cs typeface="SimSun"/>
              </a:rPr>
              <a:t> </a:t>
            </a:r>
            <a:r>
              <a:rPr sz="1400" spc="-45" dirty="0">
                <a:latin typeface="SimSun"/>
                <a:cs typeface="SimSun"/>
              </a:rPr>
              <a:t>the</a:t>
            </a:r>
            <a:r>
              <a:rPr sz="1400" spc="-80" dirty="0">
                <a:latin typeface="SimSun"/>
                <a:cs typeface="SimSun"/>
              </a:rPr>
              <a:t> </a:t>
            </a:r>
            <a:r>
              <a:rPr sz="1400" spc="40" dirty="0">
                <a:latin typeface="SimSun"/>
                <a:cs typeface="SimSun"/>
              </a:rPr>
              <a:t>n</a:t>
            </a:r>
            <a:r>
              <a:rPr sz="1400" spc="30" dirty="0">
                <a:latin typeface="SimSun"/>
                <a:cs typeface="SimSun"/>
              </a:rPr>
              <a:t>e</a:t>
            </a:r>
            <a:r>
              <a:rPr sz="1400" spc="395" dirty="0">
                <a:latin typeface="SimSun"/>
                <a:cs typeface="SimSun"/>
              </a:rPr>
              <a:t>w</a:t>
            </a:r>
            <a:r>
              <a:rPr sz="1400" spc="-90" dirty="0">
                <a:latin typeface="SimSun"/>
                <a:cs typeface="SimSun"/>
              </a:rPr>
              <a:t> </a:t>
            </a:r>
            <a:r>
              <a:rPr sz="1400" spc="-50" dirty="0">
                <a:latin typeface="SimSun"/>
                <a:cs typeface="SimSun"/>
              </a:rPr>
              <a:t>r</a:t>
            </a:r>
            <a:r>
              <a:rPr sz="1400" spc="-40" dirty="0">
                <a:latin typeface="SimSun"/>
                <a:cs typeface="SimSun"/>
              </a:rPr>
              <a:t>o</a:t>
            </a:r>
            <a:r>
              <a:rPr sz="1400" spc="60" dirty="0">
                <a:latin typeface="SimSun"/>
                <a:cs typeface="SimSun"/>
              </a:rPr>
              <a:t>o</a:t>
            </a:r>
            <a:r>
              <a:rPr sz="1400" spc="-225" dirty="0">
                <a:latin typeface="SimSun"/>
                <a:cs typeface="SimSun"/>
              </a:rPr>
              <a:t>t</a:t>
            </a:r>
            <a:r>
              <a:rPr sz="1400" spc="-85" dirty="0">
                <a:latin typeface="SimSun"/>
                <a:cs typeface="SimSun"/>
              </a:rPr>
              <a:t> </a:t>
            </a:r>
            <a:r>
              <a:rPr sz="1400" spc="55" dirty="0">
                <a:latin typeface="SimSun"/>
                <a:cs typeface="SimSun"/>
              </a:rPr>
              <a:t>node</a:t>
            </a:r>
            <a:r>
              <a:rPr sz="1400" spc="-95" dirty="0">
                <a:latin typeface="SimSun"/>
                <a:cs typeface="SimSun"/>
              </a:rPr>
              <a:t> </a:t>
            </a:r>
            <a:r>
              <a:rPr sz="1400" spc="60" dirty="0">
                <a:latin typeface="SimSun"/>
                <a:cs typeface="SimSun"/>
              </a:rPr>
              <a:t>o</a:t>
            </a:r>
            <a:r>
              <a:rPr sz="1400" spc="-245" dirty="0">
                <a:latin typeface="SimSun"/>
                <a:cs typeface="SimSun"/>
              </a:rPr>
              <a:t>f</a:t>
            </a:r>
            <a:r>
              <a:rPr sz="1400" spc="-80" dirty="0">
                <a:latin typeface="SimSun"/>
                <a:cs typeface="SimSun"/>
              </a:rPr>
              <a:t> </a:t>
            </a:r>
            <a:r>
              <a:rPr sz="1400" spc="-45" dirty="0">
                <a:latin typeface="SimSun"/>
                <a:cs typeface="SimSun"/>
              </a:rPr>
              <a:t>the</a:t>
            </a:r>
            <a:r>
              <a:rPr sz="1400" spc="-80" dirty="0">
                <a:latin typeface="SimSun"/>
                <a:cs typeface="SimSun"/>
              </a:rPr>
              <a:t> </a:t>
            </a:r>
            <a:r>
              <a:rPr sz="1400" spc="-145" dirty="0">
                <a:latin typeface="SimSun"/>
                <a:cs typeface="SimSun"/>
              </a:rPr>
              <a:t>s</a:t>
            </a:r>
            <a:r>
              <a:rPr sz="1400" spc="95" dirty="0">
                <a:latin typeface="SimSun"/>
                <a:cs typeface="SimSun"/>
              </a:rPr>
              <a:t>u</a:t>
            </a:r>
            <a:r>
              <a:rPr sz="1400" spc="-105" dirty="0">
                <a:latin typeface="SimSun"/>
                <a:cs typeface="SimSun"/>
              </a:rPr>
              <a:t>bt</a:t>
            </a:r>
            <a:r>
              <a:rPr sz="1400" spc="-95" dirty="0">
                <a:latin typeface="SimSun"/>
                <a:cs typeface="SimSun"/>
              </a:rPr>
              <a:t>r</a:t>
            </a:r>
            <a:r>
              <a:rPr sz="1400" spc="-20" dirty="0">
                <a:latin typeface="SimSun"/>
                <a:cs typeface="SimSun"/>
              </a:rPr>
              <a:t>e</a:t>
            </a:r>
            <a:r>
              <a:rPr sz="1400" spc="-25" dirty="0">
                <a:latin typeface="SimSun"/>
                <a:cs typeface="SimSun"/>
              </a:rPr>
              <a:t>e</a:t>
            </a:r>
            <a:r>
              <a:rPr sz="1400" spc="-254" dirty="0">
                <a:latin typeface="SimSun"/>
                <a:cs typeface="SimSun"/>
              </a:rPr>
              <a:t>.</a:t>
            </a:r>
            <a:r>
              <a:rPr sz="1400" spc="-95" dirty="0">
                <a:latin typeface="SimSun"/>
                <a:cs typeface="SimSun"/>
              </a:rPr>
              <a:t> </a:t>
            </a:r>
            <a:r>
              <a:rPr sz="1400" spc="245" dirty="0">
                <a:latin typeface="SimSun"/>
                <a:cs typeface="SimSun"/>
              </a:rPr>
              <a:t>A  </a:t>
            </a:r>
            <a:r>
              <a:rPr sz="1400" spc="15" dirty="0">
                <a:latin typeface="SimSun"/>
                <a:cs typeface="SimSun"/>
              </a:rPr>
              <a:t>bec</a:t>
            </a:r>
            <a:r>
              <a:rPr sz="1400" spc="25" dirty="0">
                <a:latin typeface="SimSun"/>
                <a:cs typeface="SimSun"/>
              </a:rPr>
              <a:t>o</a:t>
            </a:r>
            <a:r>
              <a:rPr sz="1400" spc="480" dirty="0">
                <a:latin typeface="SimSun"/>
                <a:cs typeface="SimSun"/>
              </a:rPr>
              <a:t>m</a:t>
            </a:r>
            <a:r>
              <a:rPr sz="1400" spc="-85" dirty="0">
                <a:latin typeface="SimSun"/>
                <a:cs typeface="SimSun"/>
              </a:rPr>
              <a:t>e</a:t>
            </a:r>
            <a:r>
              <a:rPr sz="1400" spc="-80" dirty="0">
                <a:latin typeface="SimSun"/>
                <a:cs typeface="SimSun"/>
              </a:rPr>
              <a:t>s</a:t>
            </a:r>
            <a:r>
              <a:rPr sz="1400" spc="-90" dirty="0">
                <a:latin typeface="SimSun"/>
                <a:cs typeface="SimSun"/>
              </a:rPr>
              <a:t> </a:t>
            </a:r>
            <a:r>
              <a:rPr sz="1400" spc="-45" dirty="0">
                <a:latin typeface="SimSun"/>
                <a:cs typeface="SimSun"/>
              </a:rPr>
              <a:t>the</a:t>
            </a:r>
            <a:r>
              <a:rPr sz="1400" spc="-90" dirty="0">
                <a:latin typeface="SimSun"/>
                <a:cs typeface="SimSun"/>
              </a:rPr>
              <a:t> </a:t>
            </a:r>
            <a:r>
              <a:rPr sz="1400" spc="-190" dirty="0">
                <a:latin typeface="SimSun"/>
                <a:cs typeface="SimSun"/>
              </a:rPr>
              <a:t>left</a:t>
            </a:r>
            <a:r>
              <a:rPr sz="1400" spc="-80" dirty="0">
                <a:latin typeface="SimSun"/>
                <a:cs typeface="SimSun"/>
              </a:rPr>
              <a:t> </a:t>
            </a:r>
            <a:r>
              <a:rPr sz="1400" spc="-145" dirty="0">
                <a:latin typeface="SimSun"/>
                <a:cs typeface="SimSun"/>
              </a:rPr>
              <a:t>s</a:t>
            </a:r>
            <a:r>
              <a:rPr sz="1400" spc="95" dirty="0">
                <a:latin typeface="SimSun"/>
                <a:cs typeface="SimSun"/>
              </a:rPr>
              <a:t>u</a:t>
            </a:r>
            <a:r>
              <a:rPr sz="1400" spc="-105" dirty="0">
                <a:latin typeface="SimSun"/>
                <a:cs typeface="SimSun"/>
              </a:rPr>
              <a:t>bt</a:t>
            </a:r>
            <a:r>
              <a:rPr sz="1400" spc="-95" dirty="0">
                <a:latin typeface="SimSun"/>
                <a:cs typeface="SimSun"/>
              </a:rPr>
              <a:t>r</a:t>
            </a:r>
            <a:r>
              <a:rPr sz="1400" spc="-20" dirty="0">
                <a:latin typeface="SimSun"/>
                <a:cs typeface="SimSun"/>
              </a:rPr>
              <a:t>e</a:t>
            </a:r>
            <a:r>
              <a:rPr sz="1400" spc="-15" dirty="0">
                <a:latin typeface="SimSun"/>
                <a:cs typeface="SimSun"/>
              </a:rPr>
              <a:t>e</a:t>
            </a:r>
            <a:r>
              <a:rPr sz="1400" spc="-80" dirty="0">
                <a:latin typeface="SimSun"/>
                <a:cs typeface="SimSun"/>
              </a:rPr>
              <a:t> </a:t>
            </a:r>
            <a:r>
              <a:rPr sz="1400" spc="60" dirty="0">
                <a:latin typeface="SimSun"/>
                <a:cs typeface="SimSun"/>
              </a:rPr>
              <a:t>o</a:t>
            </a:r>
            <a:r>
              <a:rPr sz="1400" spc="-245" dirty="0">
                <a:latin typeface="SimSun"/>
                <a:cs typeface="SimSun"/>
              </a:rPr>
              <a:t>f</a:t>
            </a:r>
            <a:r>
              <a:rPr sz="1400" spc="-80" dirty="0">
                <a:latin typeface="SimSun"/>
                <a:cs typeface="SimSun"/>
              </a:rPr>
              <a:t> </a:t>
            </a:r>
            <a:r>
              <a:rPr sz="1400" spc="-285" dirty="0">
                <a:latin typeface="SimSun"/>
                <a:cs typeface="SimSun"/>
              </a:rPr>
              <a:t>i</a:t>
            </a:r>
            <a:r>
              <a:rPr sz="1400" spc="-185" dirty="0">
                <a:latin typeface="SimSun"/>
                <a:cs typeface="SimSun"/>
              </a:rPr>
              <a:t>ts</a:t>
            </a:r>
            <a:r>
              <a:rPr sz="1400" spc="-70" dirty="0">
                <a:latin typeface="SimSun"/>
                <a:cs typeface="SimSun"/>
              </a:rPr>
              <a:t> </a:t>
            </a:r>
            <a:r>
              <a:rPr sz="1400" spc="-135" dirty="0">
                <a:latin typeface="SimSun"/>
                <a:cs typeface="SimSun"/>
              </a:rPr>
              <a:t>ri</a:t>
            </a:r>
            <a:r>
              <a:rPr sz="1400" spc="-140" dirty="0">
                <a:latin typeface="SimSun"/>
                <a:cs typeface="SimSun"/>
              </a:rPr>
              <a:t>g</a:t>
            </a:r>
            <a:r>
              <a:rPr sz="1400" spc="-65" dirty="0">
                <a:latin typeface="SimSun"/>
                <a:cs typeface="SimSun"/>
              </a:rPr>
              <a:t>ht  </a:t>
            </a:r>
            <a:r>
              <a:rPr sz="1400" spc="-55" dirty="0">
                <a:latin typeface="SimSun"/>
                <a:cs typeface="SimSun"/>
              </a:rPr>
              <a:t>subtree</a:t>
            </a:r>
            <a:r>
              <a:rPr sz="1400" spc="-105" dirty="0">
                <a:latin typeface="SimSun"/>
                <a:cs typeface="SimSun"/>
              </a:rPr>
              <a:t> </a:t>
            </a:r>
            <a:r>
              <a:rPr sz="1400" spc="-55" dirty="0">
                <a:latin typeface="SimSun"/>
                <a:cs typeface="SimSun"/>
              </a:rPr>
              <a:t>B.</a:t>
            </a:r>
            <a:endParaRPr sz="1400">
              <a:latin typeface="SimSun"/>
              <a:cs typeface="SimSu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57490" y="6176873"/>
            <a:ext cx="18878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Trebuchet MS"/>
                <a:cs typeface="Trebuchet MS"/>
              </a:rPr>
              <a:t>T</a:t>
            </a:r>
            <a:r>
              <a:rPr sz="1400" spc="-10" dirty="0">
                <a:latin typeface="Trebuchet MS"/>
                <a:cs typeface="Trebuchet MS"/>
              </a:rPr>
              <a:t>h</a:t>
            </a:r>
            <a:r>
              <a:rPr sz="1400" spc="-95" dirty="0">
                <a:latin typeface="Trebuchet MS"/>
                <a:cs typeface="Trebuchet MS"/>
              </a:rPr>
              <a:t>e</a:t>
            </a:r>
            <a:r>
              <a:rPr sz="1400" spc="-40" dirty="0">
                <a:latin typeface="Trebuchet MS"/>
                <a:cs typeface="Trebuchet MS"/>
              </a:rPr>
              <a:t> t</a:t>
            </a:r>
            <a:r>
              <a:rPr sz="1400" spc="-70" dirty="0">
                <a:latin typeface="Trebuchet MS"/>
                <a:cs typeface="Trebuchet MS"/>
              </a:rPr>
              <a:t>r</a:t>
            </a:r>
            <a:r>
              <a:rPr sz="1400" spc="-95" dirty="0">
                <a:latin typeface="Trebuchet MS"/>
                <a:cs typeface="Trebuchet MS"/>
              </a:rPr>
              <a:t>ee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95" dirty="0">
                <a:latin typeface="Trebuchet MS"/>
                <a:cs typeface="Trebuchet MS"/>
              </a:rPr>
              <a:t>i</a:t>
            </a:r>
            <a:r>
              <a:rPr sz="1400" spc="-30" dirty="0">
                <a:latin typeface="Trebuchet MS"/>
                <a:cs typeface="Trebuchet MS"/>
              </a:rPr>
              <a:t>s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65" dirty="0">
                <a:latin typeface="Trebuchet MS"/>
                <a:cs typeface="Trebuchet MS"/>
              </a:rPr>
              <a:t>n</a:t>
            </a:r>
            <a:r>
              <a:rPr sz="1400" spc="10" dirty="0">
                <a:latin typeface="Trebuchet MS"/>
                <a:cs typeface="Trebuchet MS"/>
              </a:rPr>
              <a:t>o</a:t>
            </a:r>
            <a:r>
              <a:rPr sz="1400" spc="-35" dirty="0">
                <a:latin typeface="Trebuchet MS"/>
                <a:cs typeface="Trebuchet MS"/>
              </a:rPr>
              <a:t>w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spc="-80" dirty="0">
                <a:latin typeface="Trebuchet MS"/>
                <a:cs typeface="Trebuchet MS"/>
              </a:rPr>
              <a:t>b</a:t>
            </a:r>
            <a:r>
              <a:rPr sz="1400" spc="-125" dirty="0">
                <a:latin typeface="Trebuchet MS"/>
                <a:cs typeface="Trebuchet MS"/>
              </a:rPr>
              <a:t>al</a:t>
            </a:r>
            <a:r>
              <a:rPr sz="1400" spc="-100" dirty="0">
                <a:latin typeface="Trebuchet MS"/>
                <a:cs typeface="Trebuchet MS"/>
              </a:rPr>
              <a:t>an</a:t>
            </a:r>
            <a:r>
              <a:rPr sz="1400" spc="-110" dirty="0">
                <a:latin typeface="Trebuchet MS"/>
                <a:cs typeface="Trebuchet MS"/>
              </a:rPr>
              <a:t>ced.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0090" y="3340875"/>
            <a:ext cx="884929" cy="1859012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4642865" y="3902202"/>
            <a:ext cx="739140" cy="347980"/>
          </a:xfrm>
          <a:custGeom>
            <a:avLst/>
            <a:gdLst/>
            <a:ahLst/>
            <a:cxnLst/>
            <a:rect l="l" t="t" r="r" b="b"/>
            <a:pathLst>
              <a:path w="739139" h="347979">
                <a:moveTo>
                  <a:pt x="0" y="86868"/>
                </a:moveTo>
                <a:lnTo>
                  <a:pt x="565404" y="86868"/>
                </a:lnTo>
                <a:lnTo>
                  <a:pt x="565404" y="0"/>
                </a:lnTo>
                <a:lnTo>
                  <a:pt x="739139" y="173736"/>
                </a:lnTo>
                <a:lnTo>
                  <a:pt x="565404" y="347472"/>
                </a:lnTo>
                <a:lnTo>
                  <a:pt x="565404" y="260604"/>
                </a:lnTo>
                <a:lnTo>
                  <a:pt x="0" y="260604"/>
                </a:lnTo>
                <a:lnTo>
                  <a:pt x="0" y="86868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51825" y="3299459"/>
            <a:ext cx="1114089" cy="154228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75756" y="3252215"/>
            <a:ext cx="1124687" cy="152513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46073" y="3310509"/>
            <a:ext cx="1113694" cy="144780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16920" y="3412235"/>
            <a:ext cx="1267818" cy="1048127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720342" y="3728973"/>
            <a:ext cx="389255" cy="1083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FF0000"/>
                </a:solidFill>
                <a:latin typeface="SimSun"/>
                <a:cs typeface="SimSun"/>
              </a:rPr>
              <a:t>R</a:t>
            </a:r>
            <a:endParaRPr sz="1800">
              <a:latin typeface="SimSun"/>
              <a:cs typeface="SimSun"/>
            </a:endParaRPr>
          </a:p>
          <a:p>
            <a:pPr>
              <a:lnSpc>
                <a:spcPct val="100000"/>
              </a:lnSpc>
            </a:pPr>
            <a:endParaRPr sz="18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SimSun"/>
              <a:cs typeface="SimSun"/>
            </a:endParaRPr>
          </a:p>
          <a:p>
            <a:pPr marL="254635">
              <a:lnSpc>
                <a:spcPct val="100000"/>
              </a:lnSpc>
            </a:pPr>
            <a:r>
              <a:rPr sz="1800" spc="55" dirty="0">
                <a:solidFill>
                  <a:srgbClr val="FF0000"/>
                </a:solidFill>
                <a:latin typeface="SimSun"/>
                <a:cs typeface="SimSun"/>
              </a:rPr>
              <a:t>L</a:t>
            </a:r>
            <a:endParaRPr sz="18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91392" y="6054344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903062"/>
                </a:solidFill>
                <a:latin typeface="Trebuchet MS"/>
                <a:cs typeface="Trebuchet MS"/>
              </a:rPr>
              <a:t>55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0712" y="634365"/>
            <a:ext cx="5955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>
                <a:solidFill>
                  <a:srgbClr val="3C3C3C"/>
                </a:solidFill>
                <a:latin typeface="SimSun"/>
                <a:cs typeface="SimSun"/>
              </a:rPr>
              <a:t>Create</a:t>
            </a:r>
            <a:r>
              <a:rPr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pc="215" dirty="0">
                <a:solidFill>
                  <a:srgbClr val="3C3C3C"/>
                </a:solidFill>
                <a:latin typeface="SimSun"/>
                <a:cs typeface="SimSun"/>
              </a:rPr>
              <a:t>AVL</a:t>
            </a:r>
            <a:r>
              <a:rPr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pc="-15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pc="-145" dirty="0">
                <a:solidFill>
                  <a:srgbClr val="3C3C3C"/>
                </a:solidFill>
                <a:latin typeface="SimSun"/>
                <a:cs typeface="SimSun"/>
              </a:rPr>
              <a:t>for</a:t>
            </a:r>
            <a:r>
              <a:rPr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pc="-65" dirty="0">
                <a:solidFill>
                  <a:srgbClr val="3C3C3C"/>
                </a:solidFill>
                <a:latin typeface="SimSun"/>
                <a:cs typeface="SimSun"/>
              </a:rPr>
              <a:t>following</a:t>
            </a:r>
            <a:r>
              <a:rPr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pc="-35" dirty="0">
                <a:solidFill>
                  <a:srgbClr val="3C3C3C"/>
                </a:solidFill>
                <a:latin typeface="SimSun"/>
                <a:cs typeface="SimSun"/>
              </a:rPr>
              <a:t>unsorted</a:t>
            </a:r>
            <a:r>
              <a:rPr spc="-114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pc="-305" dirty="0">
                <a:solidFill>
                  <a:srgbClr val="3C3C3C"/>
                </a:solidFill>
                <a:latin typeface="SimSun"/>
                <a:cs typeface="SimSun"/>
              </a:rPr>
              <a:t>list</a:t>
            </a:r>
            <a:r>
              <a:rPr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pc="-114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pc="-90" dirty="0">
                <a:solidFill>
                  <a:srgbClr val="3C3C3C"/>
                </a:solidFill>
                <a:latin typeface="SimSun"/>
                <a:cs typeface="SimSun"/>
              </a:rPr>
              <a:t>keys.</a:t>
            </a:r>
          </a:p>
        </p:txBody>
      </p:sp>
      <p:sp>
        <p:nvSpPr>
          <p:cNvPr id="4" name="object 4"/>
          <p:cNvSpPr/>
          <p:nvPr/>
        </p:nvSpPr>
        <p:spPr>
          <a:xfrm>
            <a:off x="1059941" y="1466850"/>
            <a:ext cx="547370" cy="500380"/>
          </a:xfrm>
          <a:custGeom>
            <a:avLst/>
            <a:gdLst/>
            <a:ahLst/>
            <a:cxnLst/>
            <a:rect l="l" t="t" r="r" b="b"/>
            <a:pathLst>
              <a:path w="547369" h="500380">
                <a:moveTo>
                  <a:pt x="0" y="249936"/>
                </a:moveTo>
                <a:lnTo>
                  <a:pt x="4407" y="205006"/>
                </a:lnTo>
                <a:lnTo>
                  <a:pt x="17114" y="162719"/>
                </a:lnTo>
                <a:lnTo>
                  <a:pt x="37349" y="123782"/>
                </a:lnTo>
                <a:lnTo>
                  <a:pt x="64338" y="88900"/>
                </a:lnTo>
                <a:lnTo>
                  <a:pt x="97309" y="58777"/>
                </a:lnTo>
                <a:lnTo>
                  <a:pt x="135489" y="34120"/>
                </a:lnTo>
                <a:lnTo>
                  <a:pt x="178105" y="15635"/>
                </a:lnTo>
                <a:lnTo>
                  <a:pt x="224386" y="4026"/>
                </a:lnTo>
                <a:lnTo>
                  <a:pt x="273558" y="0"/>
                </a:lnTo>
                <a:lnTo>
                  <a:pt x="322743" y="4026"/>
                </a:lnTo>
                <a:lnTo>
                  <a:pt x="369030" y="15635"/>
                </a:lnTo>
                <a:lnTo>
                  <a:pt x="411649" y="34120"/>
                </a:lnTo>
                <a:lnTo>
                  <a:pt x="449827" y="58777"/>
                </a:lnTo>
                <a:lnTo>
                  <a:pt x="482794" y="88900"/>
                </a:lnTo>
                <a:lnTo>
                  <a:pt x="509778" y="123782"/>
                </a:lnTo>
                <a:lnTo>
                  <a:pt x="530007" y="162719"/>
                </a:lnTo>
                <a:lnTo>
                  <a:pt x="542710" y="205006"/>
                </a:lnTo>
                <a:lnTo>
                  <a:pt x="547116" y="249936"/>
                </a:lnTo>
                <a:lnTo>
                  <a:pt x="542710" y="294865"/>
                </a:lnTo>
                <a:lnTo>
                  <a:pt x="530007" y="337152"/>
                </a:lnTo>
                <a:lnTo>
                  <a:pt x="509778" y="376089"/>
                </a:lnTo>
                <a:lnTo>
                  <a:pt x="482794" y="410971"/>
                </a:lnTo>
                <a:lnTo>
                  <a:pt x="449827" y="441094"/>
                </a:lnTo>
                <a:lnTo>
                  <a:pt x="411649" y="465751"/>
                </a:lnTo>
                <a:lnTo>
                  <a:pt x="369030" y="484236"/>
                </a:lnTo>
                <a:lnTo>
                  <a:pt x="322743" y="495845"/>
                </a:lnTo>
                <a:lnTo>
                  <a:pt x="273558" y="499872"/>
                </a:lnTo>
                <a:lnTo>
                  <a:pt x="224386" y="495845"/>
                </a:lnTo>
                <a:lnTo>
                  <a:pt x="178105" y="484236"/>
                </a:lnTo>
                <a:lnTo>
                  <a:pt x="135489" y="465751"/>
                </a:lnTo>
                <a:lnTo>
                  <a:pt x="97309" y="441094"/>
                </a:lnTo>
                <a:lnTo>
                  <a:pt x="64338" y="410972"/>
                </a:lnTo>
                <a:lnTo>
                  <a:pt x="37349" y="376089"/>
                </a:lnTo>
                <a:lnTo>
                  <a:pt x="17114" y="337152"/>
                </a:lnTo>
                <a:lnTo>
                  <a:pt x="4407" y="294865"/>
                </a:lnTo>
                <a:lnTo>
                  <a:pt x="0" y="249936"/>
                </a:lnTo>
                <a:close/>
              </a:path>
            </a:pathLst>
          </a:custGeom>
          <a:ln w="228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619755" y="1446275"/>
            <a:ext cx="1115695" cy="1129665"/>
            <a:chOff x="2619755" y="1446275"/>
            <a:chExt cx="1115695" cy="1129665"/>
          </a:xfrm>
        </p:grpSpPr>
        <p:sp>
          <p:nvSpPr>
            <p:cNvPr id="6" name="object 6"/>
            <p:cNvSpPr/>
            <p:nvPr/>
          </p:nvSpPr>
          <p:spPr>
            <a:xfrm>
              <a:off x="2631185" y="1457705"/>
              <a:ext cx="547370" cy="500380"/>
            </a:xfrm>
            <a:custGeom>
              <a:avLst/>
              <a:gdLst/>
              <a:ahLst/>
              <a:cxnLst/>
              <a:rect l="l" t="t" r="r" b="b"/>
              <a:pathLst>
                <a:path w="547369" h="500380">
                  <a:moveTo>
                    <a:pt x="0" y="249936"/>
                  </a:moveTo>
                  <a:lnTo>
                    <a:pt x="4405" y="205006"/>
                  </a:lnTo>
                  <a:lnTo>
                    <a:pt x="17108" y="162719"/>
                  </a:lnTo>
                  <a:lnTo>
                    <a:pt x="37337" y="123782"/>
                  </a:lnTo>
                  <a:lnTo>
                    <a:pt x="64321" y="88900"/>
                  </a:lnTo>
                  <a:lnTo>
                    <a:pt x="97288" y="58777"/>
                  </a:lnTo>
                  <a:lnTo>
                    <a:pt x="135466" y="34120"/>
                  </a:lnTo>
                  <a:lnTo>
                    <a:pt x="178085" y="15635"/>
                  </a:lnTo>
                  <a:lnTo>
                    <a:pt x="224372" y="4026"/>
                  </a:lnTo>
                  <a:lnTo>
                    <a:pt x="273557" y="0"/>
                  </a:lnTo>
                  <a:lnTo>
                    <a:pt x="322743" y="4026"/>
                  </a:lnTo>
                  <a:lnTo>
                    <a:pt x="369030" y="15635"/>
                  </a:lnTo>
                  <a:lnTo>
                    <a:pt x="411649" y="34120"/>
                  </a:lnTo>
                  <a:lnTo>
                    <a:pt x="449827" y="58777"/>
                  </a:lnTo>
                  <a:lnTo>
                    <a:pt x="482794" y="88900"/>
                  </a:lnTo>
                  <a:lnTo>
                    <a:pt x="509777" y="123782"/>
                  </a:lnTo>
                  <a:lnTo>
                    <a:pt x="530007" y="162719"/>
                  </a:lnTo>
                  <a:lnTo>
                    <a:pt x="542710" y="205006"/>
                  </a:lnTo>
                  <a:lnTo>
                    <a:pt x="547115" y="249936"/>
                  </a:lnTo>
                  <a:lnTo>
                    <a:pt x="542710" y="294865"/>
                  </a:lnTo>
                  <a:lnTo>
                    <a:pt x="530007" y="337152"/>
                  </a:lnTo>
                  <a:lnTo>
                    <a:pt x="509777" y="376089"/>
                  </a:lnTo>
                  <a:lnTo>
                    <a:pt x="482794" y="410971"/>
                  </a:lnTo>
                  <a:lnTo>
                    <a:pt x="449827" y="441094"/>
                  </a:lnTo>
                  <a:lnTo>
                    <a:pt x="411649" y="465751"/>
                  </a:lnTo>
                  <a:lnTo>
                    <a:pt x="369030" y="484236"/>
                  </a:lnTo>
                  <a:lnTo>
                    <a:pt x="322743" y="495845"/>
                  </a:lnTo>
                  <a:lnTo>
                    <a:pt x="273557" y="499872"/>
                  </a:lnTo>
                  <a:lnTo>
                    <a:pt x="224372" y="495845"/>
                  </a:lnTo>
                  <a:lnTo>
                    <a:pt x="178085" y="484236"/>
                  </a:lnTo>
                  <a:lnTo>
                    <a:pt x="135466" y="465751"/>
                  </a:lnTo>
                  <a:lnTo>
                    <a:pt x="97288" y="441094"/>
                  </a:lnTo>
                  <a:lnTo>
                    <a:pt x="64321" y="410972"/>
                  </a:lnTo>
                  <a:lnTo>
                    <a:pt x="37337" y="376089"/>
                  </a:lnTo>
                  <a:lnTo>
                    <a:pt x="17108" y="337152"/>
                  </a:lnTo>
                  <a:lnTo>
                    <a:pt x="4405" y="294865"/>
                  </a:lnTo>
                  <a:lnTo>
                    <a:pt x="0" y="249936"/>
                  </a:lnTo>
                  <a:close/>
                </a:path>
              </a:pathLst>
            </a:custGeom>
            <a:ln w="22860">
              <a:solidFill>
                <a:srgbClr val="4D1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78301" y="2064257"/>
              <a:ext cx="546100" cy="500380"/>
            </a:xfrm>
            <a:custGeom>
              <a:avLst/>
              <a:gdLst/>
              <a:ahLst/>
              <a:cxnLst/>
              <a:rect l="l" t="t" r="r" b="b"/>
              <a:pathLst>
                <a:path w="546100" h="500380">
                  <a:moveTo>
                    <a:pt x="0" y="249936"/>
                  </a:moveTo>
                  <a:lnTo>
                    <a:pt x="4396" y="205006"/>
                  </a:lnTo>
                  <a:lnTo>
                    <a:pt x="17071" y="162719"/>
                  </a:lnTo>
                  <a:lnTo>
                    <a:pt x="37253" y="123782"/>
                  </a:lnTo>
                  <a:lnTo>
                    <a:pt x="64171" y="88900"/>
                  </a:lnTo>
                  <a:lnTo>
                    <a:pt x="97053" y="58777"/>
                  </a:lnTo>
                  <a:lnTo>
                    <a:pt x="135127" y="34120"/>
                  </a:lnTo>
                  <a:lnTo>
                    <a:pt x="177624" y="15635"/>
                  </a:lnTo>
                  <a:lnTo>
                    <a:pt x="223770" y="4026"/>
                  </a:lnTo>
                  <a:lnTo>
                    <a:pt x="272796" y="0"/>
                  </a:lnTo>
                  <a:lnTo>
                    <a:pt x="321821" y="4026"/>
                  </a:lnTo>
                  <a:lnTo>
                    <a:pt x="367967" y="15635"/>
                  </a:lnTo>
                  <a:lnTo>
                    <a:pt x="410463" y="34120"/>
                  </a:lnTo>
                  <a:lnTo>
                    <a:pt x="448538" y="58777"/>
                  </a:lnTo>
                  <a:lnTo>
                    <a:pt x="481420" y="88900"/>
                  </a:lnTo>
                  <a:lnTo>
                    <a:pt x="508338" y="123782"/>
                  </a:lnTo>
                  <a:lnTo>
                    <a:pt x="528520" y="162719"/>
                  </a:lnTo>
                  <a:lnTo>
                    <a:pt x="541195" y="205006"/>
                  </a:lnTo>
                  <a:lnTo>
                    <a:pt x="545592" y="249936"/>
                  </a:lnTo>
                  <a:lnTo>
                    <a:pt x="541195" y="294865"/>
                  </a:lnTo>
                  <a:lnTo>
                    <a:pt x="528520" y="337152"/>
                  </a:lnTo>
                  <a:lnTo>
                    <a:pt x="508338" y="376089"/>
                  </a:lnTo>
                  <a:lnTo>
                    <a:pt x="481420" y="410971"/>
                  </a:lnTo>
                  <a:lnTo>
                    <a:pt x="448538" y="441094"/>
                  </a:lnTo>
                  <a:lnTo>
                    <a:pt x="410464" y="465751"/>
                  </a:lnTo>
                  <a:lnTo>
                    <a:pt x="367967" y="484236"/>
                  </a:lnTo>
                  <a:lnTo>
                    <a:pt x="321821" y="495845"/>
                  </a:lnTo>
                  <a:lnTo>
                    <a:pt x="272796" y="499871"/>
                  </a:lnTo>
                  <a:lnTo>
                    <a:pt x="223770" y="495845"/>
                  </a:lnTo>
                  <a:lnTo>
                    <a:pt x="177624" y="484236"/>
                  </a:lnTo>
                  <a:lnTo>
                    <a:pt x="135128" y="465751"/>
                  </a:lnTo>
                  <a:lnTo>
                    <a:pt x="97053" y="441094"/>
                  </a:lnTo>
                  <a:lnTo>
                    <a:pt x="64171" y="410971"/>
                  </a:lnTo>
                  <a:lnTo>
                    <a:pt x="37253" y="376089"/>
                  </a:lnTo>
                  <a:lnTo>
                    <a:pt x="17071" y="337152"/>
                  </a:lnTo>
                  <a:lnTo>
                    <a:pt x="4396" y="294865"/>
                  </a:lnTo>
                  <a:lnTo>
                    <a:pt x="0" y="249936"/>
                  </a:lnTo>
                  <a:close/>
                </a:path>
              </a:pathLst>
            </a:custGeom>
            <a:ln w="228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89529" y="1876424"/>
              <a:ext cx="167640" cy="260350"/>
            </a:xfrm>
            <a:custGeom>
              <a:avLst/>
              <a:gdLst/>
              <a:ahLst/>
              <a:cxnLst/>
              <a:rect l="l" t="t" r="r" b="b"/>
              <a:pathLst>
                <a:path w="167639" h="260350">
                  <a:moveTo>
                    <a:pt x="121108" y="198965"/>
                  </a:moveTo>
                  <a:lnTo>
                    <a:pt x="94360" y="215900"/>
                  </a:lnTo>
                  <a:lnTo>
                    <a:pt x="167258" y="259841"/>
                  </a:lnTo>
                  <a:lnTo>
                    <a:pt x="162602" y="213487"/>
                  </a:lnTo>
                  <a:lnTo>
                    <a:pt x="133731" y="213487"/>
                  </a:lnTo>
                  <a:lnTo>
                    <a:pt x="129793" y="212598"/>
                  </a:lnTo>
                  <a:lnTo>
                    <a:pt x="127888" y="209676"/>
                  </a:lnTo>
                  <a:lnTo>
                    <a:pt x="121108" y="198965"/>
                  </a:lnTo>
                  <a:close/>
                </a:path>
                <a:path w="167639" h="260350">
                  <a:moveTo>
                    <a:pt x="131908" y="192127"/>
                  </a:moveTo>
                  <a:lnTo>
                    <a:pt x="121108" y="198965"/>
                  </a:lnTo>
                  <a:lnTo>
                    <a:pt x="127888" y="209676"/>
                  </a:lnTo>
                  <a:lnTo>
                    <a:pt x="129793" y="212598"/>
                  </a:lnTo>
                  <a:lnTo>
                    <a:pt x="133731" y="213487"/>
                  </a:lnTo>
                  <a:lnTo>
                    <a:pt x="136651" y="211582"/>
                  </a:lnTo>
                  <a:lnTo>
                    <a:pt x="139700" y="209676"/>
                  </a:lnTo>
                  <a:lnTo>
                    <a:pt x="140588" y="205866"/>
                  </a:lnTo>
                  <a:lnTo>
                    <a:pt x="138683" y="202819"/>
                  </a:lnTo>
                  <a:lnTo>
                    <a:pt x="131908" y="192127"/>
                  </a:lnTo>
                  <a:close/>
                </a:path>
                <a:path w="167639" h="260350">
                  <a:moveTo>
                    <a:pt x="158750" y="175133"/>
                  </a:moveTo>
                  <a:lnTo>
                    <a:pt x="131908" y="192127"/>
                  </a:lnTo>
                  <a:lnTo>
                    <a:pt x="138683" y="202819"/>
                  </a:lnTo>
                  <a:lnTo>
                    <a:pt x="140588" y="205866"/>
                  </a:lnTo>
                  <a:lnTo>
                    <a:pt x="139700" y="209676"/>
                  </a:lnTo>
                  <a:lnTo>
                    <a:pt x="136651" y="211582"/>
                  </a:lnTo>
                  <a:lnTo>
                    <a:pt x="133731" y="213487"/>
                  </a:lnTo>
                  <a:lnTo>
                    <a:pt x="162602" y="213487"/>
                  </a:lnTo>
                  <a:lnTo>
                    <a:pt x="158750" y="175133"/>
                  </a:lnTo>
                  <a:close/>
                </a:path>
                <a:path w="167639" h="260350">
                  <a:moveTo>
                    <a:pt x="6857" y="0"/>
                  </a:moveTo>
                  <a:lnTo>
                    <a:pt x="3809" y="1904"/>
                  </a:lnTo>
                  <a:lnTo>
                    <a:pt x="888" y="3810"/>
                  </a:lnTo>
                  <a:lnTo>
                    <a:pt x="0" y="7620"/>
                  </a:lnTo>
                  <a:lnTo>
                    <a:pt x="1904" y="10667"/>
                  </a:lnTo>
                  <a:lnTo>
                    <a:pt x="121108" y="198965"/>
                  </a:lnTo>
                  <a:lnTo>
                    <a:pt x="131908" y="192127"/>
                  </a:lnTo>
                  <a:lnTo>
                    <a:pt x="12572" y="3810"/>
                  </a:lnTo>
                  <a:lnTo>
                    <a:pt x="10668" y="888"/>
                  </a:lnTo>
                  <a:lnTo>
                    <a:pt x="6857" y="0"/>
                  </a:lnTo>
                  <a:close/>
                </a:path>
              </a:pathLst>
            </a:custGeom>
            <a:solidFill>
              <a:srgbClr val="4512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4575809" y="1453133"/>
            <a:ext cx="1092835" cy="1106805"/>
          </a:xfrm>
          <a:custGeom>
            <a:avLst/>
            <a:gdLst/>
            <a:ahLst/>
            <a:cxnLst/>
            <a:rect l="l" t="t" r="r" b="b"/>
            <a:pathLst>
              <a:path w="1092835" h="1106805">
                <a:moveTo>
                  <a:pt x="0" y="249936"/>
                </a:moveTo>
                <a:lnTo>
                  <a:pt x="4405" y="205006"/>
                </a:lnTo>
                <a:lnTo>
                  <a:pt x="17108" y="162719"/>
                </a:lnTo>
                <a:lnTo>
                  <a:pt x="37337" y="123782"/>
                </a:lnTo>
                <a:lnTo>
                  <a:pt x="64321" y="88900"/>
                </a:lnTo>
                <a:lnTo>
                  <a:pt x="97288" y="58777"/>
                </a:lnTo>
                <a:lnTo>
                  <a:pt x="135466" y="34120"/>
                </a:lnTo>
                <a:lnTo>
                  <a:pt x="178085" y="15635"/>
                </a:lnTo>
                <a:lnTo>
                  <a:pt x="224372" y="4026"/>
                </a:lnTo>
                <a:lnTo>
                  <a:pt x="273557" y="0"/>
                </a:lnTo>
                <a:lnTo>
                  <a:pt x="322743" y="4026"/>
                </a:lnTo>
                <a:lnTo>
                  <a:pt x="369030" y="15635"/>
                </a:lnTo>
                <a:lnTo>
                  <a:pt x="411649" y="34120"/>
                </a:lnTo>
                <a:lnTo>
                  <a:pt x="449827" y="58777"/>
                </a:lnTo>
                <a:lnTo>
                  <a:pt x="482794" y="88900"/>
                </a:lnTo>
                <a:lnTo>
                  <a:pt x="509777" y="123782"/>
                </a:lnTo>
                <a:lnTo>
                  <a:pt x="530007" y="162719"/>
                </a:lnTo>
                <a:lnTo>
                  <a:pt x="542710" y="205006"/>
                </a:lnTo>
                <a:lnTo>
                  <a:pt x="547115" y="249936"/>
                </a:lnTo>
                <a:lnTo>
                  <a:pt x="542710" y="294865"/>
                </a:lnTo>
                <a:lnTo>
                  <a:pt x="530007" y="337152"/>
                </a:lnTo>
                <a:lnTo>
                  <a:pt x="509777" y="376089"/>
                </a:lnTo>
                <a:lnTo>
                  <a:pt x="482794" y="410971"/>
                </a:lnTo>
                <a:lnTo>
                  <a:pt x="449827" y="441094"/>
                </a:lnTo>
                <a:lnTo>
                  <a:pt x="411649" y="465751"/>
                </a:lnTo>
                <a:lnTo>
                  <a:pt x="369030" y="484236"/>
                </a:lnTo>
                <a:lnTo>
                  <a:pt x="322743" y="495845"/>
                </a:lnTo>
                <a:lnTo>
                  <a:pt x="273557" y="499871"/>
                </a:lnTo>
                <a:lnTo>
                  <a:pt x="224372" y="495845"/>
                </a:lnTo>
                <a:lnTo>
                  <a:pt x="178085" y="484236"/>
                </a:lnTo>
                <a:lnTo>
                  <a:pt x="135466" y="465751"/>
                </a:lnTo>
                <a:lnTo>
                  <a:pt x="97288" y="441094"/>
                </a:lnTo>
                <a:lnTo>
                  <a:pt x="64321" y="410972"/>
                </a:lnTo>
                <a:lnTo>
                  <a:pt x="37337" y="376089"/>
                </a:lnTo>
                <a:lnTo>
                  <a:pt x="17108" y="337152"/>
                </a:lnTo>
                <a:lnTo>
                  <a:pt x="4405" y="294865"/>
                </a:lnTo>
                <a:lnTo>
                  <a:pt x="0" y="249936"/>
                </a:lnTo>
                <a:close/>
              </a:path>
              <a:path w="1092835" h="1106805">
                <a:moveTo>
                  <a:pt x="547115" y="856488"/>
                </a:moveTo>
                <a:lnTo>
                  <a:pt x="551512" y="811558"/>
                </a:lnTo>
                <a:lnTo>
                  <a:pt x="564187" y="769271"/>
                </a:lnTo>
                <a:lnTo>
                  <a:pt x="584369" y="730334"/>
                </a:lnTo>
                <a:lnTo>
                  <a:pt x="611287" y="695452"/>
                </a:lnTo>
                <a:lnTo>
                  <a:pt x="644169" y="665329"/>
                </a:lnTo>
                <a:lnTo>
                  <a:pt x="682243" y="640672"/>
                </a:lnTo>
                <a:lnTo>
                  <a:pt x="724740" y="622187"/>
                </a:lnTo>
                <a:lnTo>
                  <a:pt x="770886" y="610578"/>
                </a:lnTo>
                <a:lnTo>
                  <a:pt x="819912" y="606551"/>
                </a:lnTo>
                <a:lnTo>
                  <a:pt x="868937" y="610578"/>
                </a:lnTo>
                <a:lnTo>
                  <a:pt x="915083" y="622187"/>
                </a:lnTo>
                <a:lnTo>
                  <a:pt x="957579" y="640672"/>
                </a:lnTo>
                <a:lnTo>
                  <a:pt x="995654" y="665329"/>
                </a:lnTo>
                <a:lnTo>
                  <a:pt x="1028536" y="695451"/>
                </a:lnTo>
                <a:lnTo>
                  <a:pt x="1055454" y="730334"/>
                </a:lnTo>
                <a:lnTo>
                  <a:pt x="1075636" y="769271"/>
                </a:lnTo>
                <a:lnTo>
                  <a:pt x="1088311" y="811558"/>
                </a:lnTo>
                <a:lnTo>
                  <a:pt x="1092707" y="856488"/>
                </a:lnTo>
                <a:lnTo>
                  <a:pt x="1088311" y="901417"/>
                </a:lnTo>
                <a:lnTo>
                  <a:pt x="1075636" y="943704"/>
                </a:lnTo>
                <a:lnTo>
                  <a:pt x="1055454" y="982641"/>
                </a:lnTo>
                <a:lnTo>
                  <a:pt x="1028536" y="1017523"/>
                </a:lnTo>
                <a:lnTo>
                  <a:pt x="995654" y="1047646"/>
                </a:lnTo>
                <a:lnTo>
                  <a:pt x="957580" y="1072303"/>
                </a:lnTo>
                <a:lnTo>
                  <a:pt x="915083" y="1090788"/>
                </a:lnTo>
                <a:lnTo>
                  <a:pt x="868937" y="1102397"/>
                </a:lnTo>
                <a:lnTo>
                  <a:pt x="819912" y="1106424"/>
                </a:lnTo>
                <a:lnTo>
                  <a:pt x="770886" y="1102397"/>
                </a:lnTo>
                <a:lnTo>
                  <a:pt x="724740" y="1090788"/>
                </a:lnTo>
                <a:lnTo>
                  <a:pt x="682244" y="1072303"/>
                </a:lnTo>
                <a:lnTo>
                  <a:pt x="644169" y="1047646"/>
                </a:lnTo>
                <a:lnTo>
                  <a:pt x="611287" y="1017524"/>
                </a:lnTo>
                <a:lnTo>
                  <a:pt x="584369" y="982641"/>
                </a:lnTo>
                <a:lnTo>
                  <a:pt x="564187" y="943704"/>
                </a:lnTo>
                <a:lnTo>
                  <a:pt x="551512" y="901417"/>
                </a:lnTo>
                <a:lnTo>
                  <a:pt x="547115" y="856488"/>
                </a:lnTo>
                <a:close/>
              </a:path>
            </a:pathLst>
          </a:custGeom>
          <a:ln w="22860">
            <a:solidFill>
              <a:srgbClr val="4D13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70712" y="1039748"/>
            <a:ext cx="509905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10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21,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26,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30,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9,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4,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14,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28,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18,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15,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10,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2,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3,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0" dirty="0">
                <a:solidFill>
                  <a:srgbClr val="3C3C3C"/>
                </a:solidFill>
                <a:latin typeface="SimSun"/>
                <a:cs typeface="SimSun"/>
              </a:rPr>
              <a:t>7</a:t>
            </a:r>
            <a:endParaRPr sz="18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SimSun"/>
              <a:cs typeface="SimSun"/>
            </a:endParaRPr>
          </a:p>
          <a:p>
            <a:pPr marL="142875" algn="ctr">
              <a:lnSpc>
                <a:spcPct val="100000"/>
              </a:lnSpc>
              <a:spcBef>
                <a:spcPts val="5"/>
              </a:spcBef>
              <a:tabLst>
                <a:tab pos="1713230" algn="l"/>
                <a:tab pos="3658235" algn="l"/>
              </a:tabLst>
            </a:pPr>
            <a:r>
              <a:rPr sz="1600" spc="-40" dirty="0">
                <a:latin typeface="Trebuchet MS"/>
                <a:cs typeface="Trebuchet MS"/>
              </a:rPr>
              <a:t>21	</a:t>
            </a:r>
            <a:r>
              <a:rPr sz="2400" spc="-60" baseline="1736" dirty="0">
                <a:latin typeface="Trebuchet MS"/>
                <a:cs typeface="Trebuchet MS"/>
              </a:rPr>
              <a:t>21	</a:t>
            </a:r>
            <a:r>
              <a:rPr sz="2400" spc="-60" baseline="3472" dirty="0">
                <a:latin typeface="Trebuchet MS"/>
                <a:cs typeface="Trebuchet MS"/>
              </a:rPr>
              <a:t>21</a:t>
            </a:r>
            <a:endParaRPr sz="2400" baseline="3472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50">
              <a:latin typeface="Trebuchet MS"/>
              <a:cs typeface="Trebuchet MS"/>
            </a:endParaRPr>
          </a:p>
          <a:p>
            <a:pPr marL="2877820">
              <a:lnSpc>
                <a:spcPct val="100000"/>
              </a:lnSpc>
              <a:tabLst>
                <a:tab pos="4822825" algn="l"/>
              </a:tabLst>
            </a:pPr>
            <a:r>
              <a:rPr sz="1600" spc="-40" dirty="0">
                <a:latin typeface="Trebuchet MS"/>
                <a:cs typeface="Trebuchet MS"/>
              </a:rPr>
              <a:t>26	</a:t>
            </a:r>
            <a:r>
              <a:rPr sz="2400" spc="-60" baseline="1736" dirty="0">
                <a:latin typeface="Trebuchet MS"/>
                <a:cs typeface="Trebuchet MS"/>
              </a:rPr>
              <a:t>26</a:t>
            </a:r>
            <a:endParaRPr sz="2400" baseline="1736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034153" y="1871852"/>
            <a:ext cx="1095375" cy="1334770"/>
            <a:chOff x="5034153" y="1871852"/>
            <a:chExt cx="1095375" cy="1334770"/>
          </a:xfrm>
        </p:grpSpPr>
        <p:sp>
          <p:nvSpPr>
            <p:cNvPr id="12" name="object 12"/>
            <p:cNvSpPr/>
            <p:nvPr/>
          </p:nvSpPr>
          <p:spPr>
            <a:xfrm>
              <a:off x="5034153" y="1871852"/>
              <a:ext cx="167640" cy="260350"/>
            </a:xfrm>
            <a:custGeom>
              <a:avLst/>
              <a:gdLst/>
              <a:ahLst/>
              <a:cxnLst/>
              <a:rect l="l" t="t" r="r" b="b"/>
              <a:pathLst>
                <a:path w="167639" h="260350">
                  <a:moveTo>
                    <a:pt x="121108" y="198965"/>
                  </a:moveTo>
                  <a:lnTo>
                    <a:pt x="94361" y="215900"/>
                  </a:lnTo>
                  <a:lnTo>
                    <a:pt x="167259" y="259842"/>
                  </a:lnTo>
                  <a:lnTo>
                    <a:pt x="162602" y="213487"/>
                  </a:lnTo>
                  <a:lnTo>
                    <a:pt x="133731" y="213487"/>
                  </a:lnTo>
                  <a:lnTo>
                    <a:pt x="129794" y="212598"/>
                  </a:lnTo>
                  <a:lnTo>
                    <a:pt x="127888" y="209676"/>
                  </a:lnTo>
                  <a:lnTo>
                    <a:pt x="121108" y="198965"/>
                  </a:lnTo>
                  <a:close/>
                </a:path>
                <a:path w="167639" h="260350">
                  <a:moveTo>
                    <a:pt x="131908" y="192127"/>
                  </a:moveTo>
                  <a:lnTo>
                    <a:pt x="121108" y="198965"/>
                  </a:lnTo>
                  <a:lnTo>
                    <a:pt x="127888" y="209676"/>
                  </a:lnTo>
                  <a:lnTo>
                    <a:pt x="129794" y="212598"/>
                  </a:lnTo>
                  <a:lnTo>
                    <a:pt x="133731" y="213487"/>
                  </a:lnTo>
                  <a:lnTo>
                    <a:pt x="136651" y="211582"/>
                  </a:lnTo>
                  <a:lnTo>
                    <a:pt x="139700" y="209676"/>
                  </a:lnTo>
                  <a:lnTo>
                    <a:pt x="140588" y="205867"/>
                  </a:lnTo>
                  <a:lnTo>
                    <a:pt x="138684" y="202819"/>
                  </a:lnTo>
                  <a:lnTo>
                    <a:pt x="131908" y="192127"/>
                  </a:lnTo>
                  <a:close/>
                </a:path>
                <a:path w="167639" h="260350">
                  <a:moveTo>
                    <a:pt x="158750" y="175133"/>
                  </a:moveTo>
                  <a:lnTo>
                    <a:pt x="131908" y="192127"/>
                  </a:lnTo>
                  <a:lnTo>
                    <a:pt x="138684" y="202819"/>
                  </a:lnTo>
                  <a:lnTo>
                    <a:pt x="140588" y="205867"/>
                  </a:lnTo>
                  <a:lnTo>
                    <a:pt x="139700" y="209676"/>
                  </a:lnTo>
                  <a:lnTo>
                    <a:pt x="136651" y="211582"/>
                  </a:lnTo>
                  <a:lnTo>
                    <a:pt x="133731" y="213487"/>
                  </a:lnTo>
                  <a:lnTo>
                    <a:pt x="162602" y="213487"/>
                  </a:lnTo>
                  <a:lnTo>
                    <a:pt x="158750" y="175133"/>
                  </a:lnTo>
                  <a:close/>
                </a:path>
                <a:path w="167639" h="260350">
                  <a:moveTo>
                    <a:pt x="6858" y="0"/>
                  </a:moveTo>
                  <a:lnTo>
                    <a:pt x="3810" y="1905"/>
                  </a:lnTo>
                  <a:lnTo>
                    <a:pt x="888" y="3810"/>
                  </a:lnTo>
                  <a:lnTo>
                    <a:pt x="0" y="7620"/>
                  </a:lnTo>
                  <a:lnTo>
                    <a:pt x="1905" y="10668"/>
                  </a:lnTo>
                  <a:lnTo>
                    <a:pt x="121108" y="198965"/>
                  </a:lnTo>
                  <a:lnTo>
                    <a:pt x="131908" y="192127"/>
                  </a:lnTo>
                  <a:lnTo>
                    <a:pt x="12573" y="3810"/>
                  </a:lnTo>
                  <a:lnTo>
                    <a:pt x="10668" y="888"/>
                  </a:lnTo>
                  <a:lnTo>
                    <a:pt x="6858" y="0"/>
                  </a:lnTo>
                  <a:close/>
                </a:path>
              </a:pathLst>
            </a:custGeom>
            <a:solidFill>
              <a:srgbClr val="4512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72506" y="2695194"/>
              <a:ext cx="546100" cy="500380"/>
            </a:xfrm>
            <a:custGeom>
              <a:avLst/>
              <a:gdLst/>
              <a:ahLst/>
              <a:cxnLst/>
              <a:rect l="l" t="t" r="r" b="b"/>
              <a:pathLst>
                <a:path w="546100" h="500380">
                  <a:moveTo>
                    <a:pt x="0" y="249935"/>
                  </a:moveTo>
                  <a:lnTo>
                    <a:pt x="4396" y="205006"/>
                  </a:lnTo>
                  <a:lnTo>
                    <a:pt x="17071" y="162719"/>
                  </a:lnTo>
                  <a:lnTo>
                    <a:pt x="37253" y="123782"/>
                  </a:lnTo>
                  <a:lnTo>
                    <a:pt x="64171" y="88900"/>
                  </a:lnTo>
                  <a:lnTo>
                    <a:pt x="97053" y="58777"/>
                  </a:lnTo>
                  <a:lnTo>
                    <a:pt x="135127" y="34120"/>
                  </a:lnTo>
                  <a:lnTo>
                    <a:pt x="177624" y="15635"/>
                  </a:lnTo>
                  <a:lnTo>
                    <a:pt x="223770" y="4026"/>
                  </a:lnTo>
                  <a:lnTo>
                    <a:pt x="272796" y="0"/>
                  </a:lnTo>
                  <a:lnTo>
                    <a:pt x="321821" y="4026"/>
                  </a:lnTo>
                  <a:lnTo>
                    <a:pt x="367967" y="15635"/>
                  </a:lnTo>
                  <a:lnTo>
                    <a:pt x="410463" y="34120"/>
                  </a:lnTo>
                  <a:lnTo>
                    <a:pt x="448538" y="58777"/>
                  </a:lnTo>
                  <a:lnTo>
                    <a:pt x="481420" y="88899"/>
                  </a:lnTo>
                  <a:lnTo>
                    <a:pt x="508338" y="123782"/>
                  </a:lnTo>
                  <a:lnTo>
                    <a:pt x="528520" y="162719"/>
                  </a:lnTo>
                  <a:lnTo>
                    <a:pt x="541195" y="205006"/>
                  </a:lnTo>
                  <a:lnTo>
                    <a:pt x="545592" y="249935"/>
                  </a:lnTo>
                  <a:lnTo>
                    <a:pt x="541195" y="294865"/>
                  </a:lnTo>
                  <a:lnTo>
                    <a:pt x="528520" y="337152"/>
                  </a:lnTo>
                  <a:lnTo>
                    <a:pt x="508338" y="376089"/>
                  </a:lnTo>
                  <a:lnTo>
                    <a:pt x="481420" y="410971"/>
                  </a:lnTo>
                  <a:lnTo>
                    <a:pt x="448538" y="441094"/>
                  </a:lnTo>
                  <a:lnTo>
                    <a:pt x="410464" y="465751"/>
                  </a:lnTo>
                  <a:lnTo>
                    <a:pt x="367967" y="484236"/>
                  </a:lnTo>
                  <a:lnTo>
                    <a:pt x="321821" y="495845"/>
                  </a:lnTo>
                  <a:lnTo>
                    <a:pt x="272796" y="499871"/>
                  </a:lnTo>
                  <a:lnTo>
                    <a:pt x="223770" y="495845"/>
                  </a:lnTo>
                  <a:lnTo>
                    <a:pt x="177624" y="484236"/>
                  </a:lnTo>
                  <a:lnTo>
                    <a:pt x="135128" y="465751"/>
                  </a:lnTo>
                  <a:lnTo>
                    <a:pt x="97053" y="441094"/>
                  </a:lnTo>
                  <a:lnTo>
                    <a:pt x="64171" y="410971"/>
                  </a:lnTo>
                  <a:lnTo>
                    <a:pt x="37253" y="376089"/>
                  </a:lnTo>
                  <a:lnTo>
                    <a:pt x="17071" y="337152"/>
                  </a:lnTo>
                  <a:lnTo>
                    <a:pt x="4396" y="294865"/>
                  </a:lnTo>
                  <a:lnTo>
                    <a:pt x="0" y="249935"/>
                  </a:lnTo>
                  <a:close/>
                </a:path>
              </a:pathLst>
            </a:custGeom>
            <a:ln w="228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31255" y="2798825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30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83733" y="2022348"/>
            <a:ext cx="941705" cy="744855"/>
            <a:chOff x="5483733" y="2022348"/>
            <a:chExt cx="941705" cy="744855"/>
          </a:xfrm>
        </p:grpSpPr>
        <p:sp>
          <p:nvSpPr>
            <p:cNvPr id="16" name="object 16"/>
            <p:cNvSpPr/>
            <p:nvPr/>
          </p:nvSpPr>
          <p:spPr>
            <a:xfrm>
              <a:off x="5483733" y="2507361"/>
              <a:ext cx="167640" cy="260350"/>
            </a:xfrm>
            <a:custGeom>
              <a:avLst/>
              <a:gdLst/>
              <a:ahLst/>
              <a:cxnLst/>
              <a:rect l="l" t="t" r="r" b="b"/>
              <a:pathLst>
                <a:path w="167639" h="260350">
                  <a:moveTo>
                    <a:pt x="121108" y="198965"/>
                  </a:moveTo>
                  <a:lnTo>
                    <a:pt x="94361" y="215900"/>
                  </a:lnTo>
                  <a:lnTo>
                    <a:pt x="167258" y="259841"/>
                  </a:lnTo>
                  <a:lnTo>
                    <a:pt x="162602" y="213487"/>
                  </a:lnTo>
                  <a:lnTo>
                    <a:pt x="133730" y="213487"/>
                  </a:lnTo>
                  <a:lnTo>
                    <a:pt x="129793" y="212598"/>
                  </a:lnTo>
                  <a:lnTo>
                    <a:pt x="127888" y="209676"/>
                  </a:lnTo>
                  <a:lnTo>
                    <a:pt x="121108" y="198965"/>
                  </a:lnTo>
                  <a:close/>
                </a:path>
                <a:path w="167639" h="260350">
                  <a:moveTo>
                    <a:pt x="131908" y="192127"/>
                  </a:moveTo>
                  <a:lnTo>
                    <a:pt x="121108" y="198965"/>
                  </a:lnTo>
                  <a:lnTo>
                    <a:pt x="127888" y="209676"/>
                  </a:lnTo>
                  <a:lnTo>
                    <a:pt x="129793" y="212598"/>
                  </a:lnTo>
                  <a:lnTo>
                    <a:pt x="133730" y="213487"/>
                  </a:lnTo>
                  <a:lnTo>
                    <a:pt x="136651" y="211581"/>
                  </a:lnTo>
                  <a:lnTo>
                    <a:pt x="139700" y="209676"/>
                  </a:lnTo>
                  <a:lnTo>
                    <a:pt x="140588" y="205866"/>
                  </a:lnTo>
                  <a:lnTo>
                    <a:pt x="138683" y="202818"/>
                  </a:lnTo>
                  <a:lnTo>
                    <a:pt x="131908" y="192127"/>
                  </a:lnTo>
                  <a:close/>
                </a:path>
                <a:path w="167639" h="260350">
                  <a:moveTo>
                    <a:pt x="158750" y="175133"/>
                  </a:moveTo>
                  <a:lnTo>
                    <a:pt x="131908" y="192127"/>
                  </a:lnTo>
                  <a:lnTo>
                    <a:pt x="138683" y="202818"/>
                  </a:lnTo>
                  <a:lnTo>
                    <a:pt x="140588" y="205866"/>
                  </a:lnTo>
                  <a:lnTo>
                    <a:pt x="139700" y="209676"/>
                  </a:lnTo>
                  <a:lnTo>
                    <a:pt x="136651" y="211581"/>
                  </a:lnTo>
                  <a:lnTo>
                    <a:pt x="133730" y="213487"/>
                  </a:lnTo>
                  <a:lnTo>
                    <a:pt x="162602" y="213487"/>
                  </a:lnTo>
                  <a:lnTo>
                    <a:pt x="158750" y="175133"/>
                  </a:lnTo>
                  <a:close/>
                </a:path>
                <a:path w="167639" h="260350">
                  <a:moveTo>
                    <a:pt x="6857" y="0"/>
                  </a:moveTo>
                  <a:lnTo>
                    <a:pt x="3809" y="1904"/>
                  </a:lnTo>
                  <a:lnTo>
                    <a:pt x="888" y="3810"/>
                  </a:lnTo>
                  <a:lnTo>
                    <a:pt x="0" y="7619"/>
                  </a:lnTo>
                  <a:lnTo>
                    <a:pt x="1904" y="10667"/>
                  </a:lnTo>
                  <a:lnTo>
                    <a:pt x="121108" y="198965"/>
                  </a:lnTo>
                  <a:lnTo>
                    <a:pt x="131908" y="192127"/>
                  </a:lnTo>
                  <a:lnTo>
                    <a:pt x="12572" y="3810"/>
                  </a:lnTo>
                  <a:lnTo>
                    <a:pt x="10667" y="888"/>
                  </a:lnTo>
                  <a:lnTo>
                    <a:pt x="6857" y="0"/>
                  </a:lnTo>
                  <a:close/>
                </a:path>
              </a:pathLst>
            </a:custGeom>
            <a:solidFill>
              <a:srgbClr val="4512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80532" y="2026920"/>
              <a:ext cx="640080" cy="233679"/>
            </a:xfrm>
            <a:custGeom>
              <a:avLst/>
              <a:gdLst/>
              <a:ahLst/>
              <a:cxnLst/>
              <a:rect l="l" t="t" r="r" b="b"/>
              <a:pathLst>
                <a:path w="640079" h="233680">
                  <a:moveTo>
                    <a:pt x="0" y="58292"/>
                  </a:moveTo>
                  <a:lnTo>
                    <a:pt x="523493" y="58292"/>
                  </a:lnTo>
                  <a:lnTo>
                    <a:pt x="523493" y="0"/>
                  </a:lnTo>
                  <a:lnTo>
                    <a:pt x="640079" y="116585"/>
                  </a:lnTo>
                  <a:lnTo>
                    <a:pt x="523493" y="233171"/>
                  </a:lnTo>
                  <a:lnTo>
                    <a:pt x="523493" y="174878"/>
                  </a:lnTo>
                  <a:lnTo>
                    <a:pt x="0" y="174878"/>
                  </a:lnTo>
                  <a:lnTo>
                    <a:pt x="0" y="5829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7069073" y="1453133"/>
            <a:ext cx="547370" cy="500380"/>
          </a:xfrm>
          <a:custGeom>
            <a:avLst/>
            <a:gdLst/>
            <a:ahLst/>
            <a:cxnLst/>
            <a:rect l="l" t="t" r="r" b="b"/>
            <a:pathLst>
              <a:path w="547370" h="500380">
                <a:moveTo>
                  <a:pt x="0" y="249936"/>
                </a:moveTo>
                <a:lnTo>
                  <a:pt x="4405" y="205006"/>
                </a:lnTo>
                <a:lnTo>
                  <a:pt x="17108" y="162719"/>
                </a:lnTo>
                <a:lnTo>
                  <a:pt x="37337" y="123782"/>
                </a:lnTo>
                <a:lnTo>
                  <a:pt x="64321" y="88900"/>
                </a:lnTo>
                <a:lnTo>
                  <a:pt x="97288" y="58777"/>
                </a:lnTo>
                <a:lnTo>
                  <a:pt x="135466" y="34120"/>
                </a:lnTo>
                <a:lnTo>
                  <a:pt x="178085" y="15635"/>
                </a:lnTo>
                <a:lnTo>
                  <a:pt x="224372" y="4026"/>
                </a:lnTo>
                <a:lnTo>
                  <a:pt x="273557" y="0"/>
                </a:lnTo>
                <a:lnTo>
                  <a:pt x="322743" y="4026"/>
                </a:lnTo>
                <a:lnTo>
                  <a:pt x="369030" y="15635"/>
                </a:lnTo>
                <a:lnTo>
                  <a:pt x="411649" y="34120"/>
                </a:lnTo>
                <a:lnTo>
                  <a:pt x="449827" y="58777"/>
                </a:lnTo>
                <a:lnTo>
                  <a:pt x="482794" y="88900"/>
                </a:lnTo>
                <a:lnTo>
                  <a:pt x="509778" y="123782"/>
                </a:lnTo>
                <a:lnTo>
                  <a:pt x="530007" y="162719"/>
                </a:lnTo>
                <a:lnTo>
                  <a:pt x="542710" y="205006"/>
                </a:lnTo>
                <a:lnTo>
                  <a:pt x="547116" y="249936"/>
                </a:lnTo>
                <a:lnTo>
                  <a:pt x="542710" y="294865"/>
                </a:lnTo>
                <a:lnTo>
                  <a:pt x="530007" y="337152"/>
                </a:lnTo>
                <a:lnTo>
                  <a:pt x="509778" y="376089"/>
                </a:lnTo>
                <a:lnTo>
                  <a:pt x="482794" y="410971"/>
                </a:lnTo>
                <a:lnTo>
                  <a:pt x="449827" y="441094"/>
                </a:lnTo>
                <a:lnTo>
                  <a:pt x="411649" y="465751"/>
                </a:lnTo>
                <a:lnTo>
                  <a:pt x="369030" y="484236"/>
                </a:lnTo>
                <a:lnTo>
                  <a:pt x="322743" y="495845"/>
                </a:lnTo>
                <a:lnTo>
                  <a:pt x="273557" y="499871"/>
                </a:lnTo>
                <a:lnTo>
                  <a:pt x="224372" y="495845"/>
                </a:lnTo>
                <a:lnTo>
                  <a:pt x="178085" y="484236"/>
                </a:lnTo>
                <a:lnTo>
                  <a:pt x="135466" y="465751"/>
                </a:lnTo>
                <a:lnTo>
                  <a:pt x="97288" y="441094"/>
                </a:lnTo>
                <a:lnTo>
                  <a:pt x="64321" y="410972"/>
                </a:lnTo>
                <a:lnTo>
                  <a:pt x="37337" y="376089"/>
                </a:lnTo>
                <a:lnTo>
                  <a:pt x="17108" y="337152"/>
                </a:lnTo>
                <a:lnTo>
                  <a:pt x="4405" y="294865"/>
                </a:lnTo>
                <a:lnTo>
                  <a:pt x="0" y="249936"/>
                </a:lnTo>
                <a:close/>
              </a:path>
            </a:pathLst>
          </a:custGeom>
          <a:ln w="22860">
            <a:solidFill>
              <a:srgbClr val="4D13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228078" y="1555749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26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567421" y="2056638"/>
            <a:ext cx="547370" cy="501650"/>
          </a:xfrm>
          <a:custGeom>
            <a:avLst/>
            <a:gdLst/>
            <a:ahLst/>
            <a:cxnLst/>
            <a:rect l="l" t="t" r="r" b="b"/>
            <a:pathLst>
              <a:path w="547370" h="501650">
                <a:moveTo>
                  <a:pt x="0" y="250698"/>
                </a:moveTo>
                <a:lnTo>
                  <a:pt x="4405" y="205641"/>
                </a:lnTo>
                <a:lnTo>
                  <a:pt x="17108" y="163232"/>
                </a:lnTo>
                <a:lnTo>
                  <a:pt x="37337" y="124177"/>
                </a:lnTo>
                <a:lnTo>
                  <a:pt x="64321" y="89187"/>
                </a:lnTo>
                <a:lnTo>
                  <a:pt x="97288" y="58969"/>
                </a:lnTo>
                <a:lnTo>
                  <a:pt x="135466" y="34233"/>
                </a:lnTo>
                <a:lnTo>
                  <a:pt x="178085" y="15687"/>
                </a:lnTo>
                <a:lnTo>
                  <a:pt x="224372" y="4039"/>
                </a:lnTo>
                <a:lnTo>
                  <a:pt x="273557" y="0"/>
                </a:lnTo>
                <a:lnTo>
                  <a:pt x="322743" y="4039"/>
                </a:lnTo>
                <a:lnTo>
                  <a:pt x="369030" y="15687"/>
                </a:lnTo>
                <a:lnTo>
                  <a:pt x="411649" y="34233"/>
                </a:lnTo>
                <a:lnTo>
                  <a:pt x="449827" y="58969"/>
                </a:lnTo>
                <a:lnTo>
                  <a:pt x="482794" y="89187"/>
                </a:lnTo>
                <a:lnTo>
                  <a:pt x="509778" y="124177"/>
                </a:lnTo>
                <a:lnTo>
                  <a:pt x="530007" y="163232"/>
                </a:lnTo>
                <a:lnTo>
                  <a:pt x="542710" y="205641"/>
                </a:lnTo>
                <a:lnTo>
                  <a:pt x="547116" y="250698"/>
                </a:lnTo>
                <a:lnTo>
                  <a:pt x="542710" y="295754"/>
                </a:lnTo>
                <a:lnTo>
                  <a:pt x="530007" y="338163"/>
                </a:lnTo>
                <a:lnTo>
                  <a:pt x="509778" y="377218"/>
                </a:lnTo>
                <a:lnTo>
                  <a:pt x="482794" y="412208"/>
                </a:lnTo>
                <a:lnTo>
                  <a:pt x="449827" y="442426"/>
                </a:lnTo>
                <a:lnTo>
                  <a:pt x="411649" y="467162"/>
                </a:lnTo>
                <a:lnTo>
                  <a:pt x="369030" y="485708"/>
                </a:lnTo>
                <a:lnTo>
                  <a:pt x="322743" y="497356"/>
                </a:lnTo>
                <a:lnTo>
                  <a:pt x="273557" y="501396"/>
                </a:lnTo>
                <a:lnTo>
                  <a:pt x="224372" y="497356"/>
                </a:lnTo>
                <a:lnTo>
                  <a:pt x="178085" y="485708"/>
                </a:lnTo>
                <a:lnTo>
                  <a:pt x="135466" y="467162"/>
                </a:lnTo>
                <a:lnTo>
                  <a:pt x="97288" y="442426"/>
                </a:lnTo>
                <a:lnTo>
                  <a:pt x="64321" y="412208"/>
                </a:lnTo>
                <a:lnTo>
                  <a:pt x="37337" y="377218"/>
                </a:lnTo>
                <a:lnTo>
                  <a:pt x="17108" y="338163"/>
                </a:lnTo>
                <a:lnTo>
                  <a:pt x="4405" y="295754"/>
                </a:lnTo>
                <a:lnTo>
                  <a:pt x="0" y="250698"/>
                </a:lnTo>
                <a:close/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727060" y="2160269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30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637019" y="1871979"/>
            <a:ext cx="1061720" cy="699135"/>
            <a:chOff x="6637019" y="1871979"/>
            <a:chExt cx="1061720" cy="699135"/>
          </a:xfrm>
        </p:grpSpPr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27543" y="1871979"/>
              <a:ext cx="170814" cy="19354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36307" y="1893188"/>
              <a:ext cx="130048" cy="17246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648449" y="2059685"/>
              <a:ext cx="547370" cy="500380"/>
            </a:xfrm>
            <a:custGeom>
              <a:avLst/>
              <a:gdLst/>
              <a:ahLst/>
              <a:cxnLst/>
              <a:rect l="l" t="t" r="r" b="b"/>
              <a:pathLst>
                <a:path w="547370" h="500380">
                  <a:moveTo>
                    <a:pt x="0" y="249936"/>
                  </a:moveTo>
                  <a:lnTo>
                    <a:pt x="4405" y="205006"/>
                  </a:lnTo>
                  <a:lnTo>
                    <a:pt x="17108" y="162719"/>
                  </a:lnTo>
                  <a:lnTo>
                    <a:pt x="37337" y="123782"/>
                  </a:lnTo>
                  <a:lnTo>
                    <a:pt x="64321" y="88900"/>
                  </a:lnTo>
                  <a:lnTo>
                    <a:pt x="97288" y="58777"/>
                  </a:lnTo>
                  <a:lnTo>
                    <a:pt x="135466" y="34120"/>
                  </a:lnTo>
                  <a:lnTo>
                    <a:pt x="178085" y="15635"/>
                  </a:lnTo>
                  <a:lnTo>
                    <a:pt x="224372" y="4026"/>
                  </a:lnTo>
                  <a:lnTo>
                    <a:pt x="273557" y="0"/>
                  </a:lnTo>
                  <a:lnTo>
                    <a:pt x="322743" y="4026"/>
                  </a:lnTo>
                  <a:lnTo>
                    <a:pt x="369030" y="15635"/>
                  </a:lnTo>
                  <a:lnTo>
                    <a:pt x="411649" y="34120"/>
                  </a:lnTo>
                  <a:lnTo>
                    <a:pt x="449827" y="58777"/>
                  </a:lnTo>
                  <a:lnTo>
                    <a:pt x="482794" y="88900"/>
                  </a:lnTo>
                  <a:lnTo>
                    <a:pt x="509778" y="123782"/>
                  </a:lnTo>
                  <a:lnTo>
                    <a:pt x="530007" y="162719"/>
                  </a:lnTo>
                  <a:lnTo>
                    <a:pt x="542710" y="205006"/>
                  </a:lnTo>
                  <a:lnTo>
                    <a:pt x="547116" y="249936"/>
                  </a:lnTo>
                  <a:lnTo>
                    <a:pt x="542710" y="294865"/>
                  </a:lnTo>
                  <a:lnTo>
                    <a:pt x="530007" y="337152"/>
                  </a:lnTo>
                  <a:lnTo>
                    <a:pt x="509778" y="376089"/>
                  </a:lnTo>
                  <a:lnTo>
                    <a:pt x="482794" y="410971"/>
                  </a:lnTo>
                  <a:lnTo>
                    <a:pt x="449827" y="441094"/>
                  </a:lnTo>
                  <a:lnTo>
                    <a:pt x="411649" y="465751"/>
                  </a:lnTo>
                  <a:lnTo>
                    <a:pt x="369030" y="484236"/>
                  </a:lnTo>
                  <a:lnTo>
                    <a:pt x="322743" y="495845"/>
                  </a:lnTo>
                  <a:lnTo>
                    <a:pt x="273557" y="499872"/>
                  </a:lnTo>
                  <a:lnTo>
                    <a:pt x="224372" y="495845"/>
                  </a:lnTo>
                  <a:lnTo>
                    <a:pt x="178085" y="484236"/>
                  </a:lnTo>
                  <a:lnTo>
                    <a:pt x="135466" y="465751"/>
                  </a:lnTo>
                  <a:lnTo>
                    <a:pt x="97288" y="441094"/>
                  </a:lnTo>
                  <a:lnTo>
                    <a:pt x="64321" y="410972"/>
                  </a:lnTo>
                  <a:lnTo>
                    <a:pt x="37337" y="376089"/>
                  </a:lnTo>
                  <a:lnTo>
                    <a:pt x="17108" y="337152"/>
                  </a:lnTo>
                  <a:lnTo>
                    <a:pt x="4405" y="294865"/>
                  </a:lnTo>
                  <a:lnTo>
                    <a:pt x="0" y="249936"/>
                  </a:lnTo>
                  <a:close/>
                </a:path>
              </a:pathLst>
            </a:custGeom>
            <a:ln w="22860">
              <a:solidFill>
                <a:srgbClr val="4D1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807454" y="2162682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21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417557" y="1453133"/>
            <a:ext cx="547370" cy="500380"/>
          </a:xfrm>
          <a:custGeom>
            <a:avLst/>
            <a:gdLst/>
            <a:ahLst/>
            <a:cxnLst/>
            <a:rect l="l" t="t" r="r" b="b"/>
            <a:pathLst>
              <a:path w="547370" h="500380">
                <a:moveTo>
                  <a:pt x="0" y="249936"/>
                </a:moveTo>
                <a:lnTo>
                  <a:pt x="4405" y="205006"/>
                </a:lnTo>
                <a:lnTo>
                  <a:pt x="17108" y="162719"/>
                </a:lnTo>
                <a:lnTo>
                  <a:pt x="37337" y="123782"/>
                </a:lnTo>
                <a:lnTo>
                  <a:pt x="64321" y="88900"/>
                </a:lnTo>
                <a:lnTo>
                  <a:pt x="97288" y="58777"/>
                </a:lnTo>
                <a:lnTo>
                  <a:pt x="135466" y="34120"/>
                </a:lnTo>
                <a:lnTo>
                  <a:pt x="178085" y="15635"/>
                </a:lnTo>
                <a:lnTo>
                  <a:pt x="224372" y="4026"/>
                </a:lnTo>
                <a:lnTo>
                  <a:pt x="273558" y="0"/>
                </a:lnTo>
                <a:lnTo>
                  <a:pt x="322743" y="4026"/>
                </a:lnTo>
                <a:lnTo>
                  <a:pt x="369030" y="15635"/>
                </a:lnTo>
                <a:lnTo>
                  <a:pt x="411649" y="34120"/>
                </a:lnTo>
                <a:lnTo>
                  <a:pt x="449827" y="58777"/>
                </a:lnTo>
                <a:lnTo>
                  <a:pt x="482794" y="88900"/>
                </a:lnTo>
                <a:lnTo>
                  <a:pt x="509778" y="123782"/>
                </a:lnTo>
                <a:lnTo>
                  <a:pt x="530007" y="162719"/>
                </a:lnTo>
                <a:lnTo>
                  <a:pt x="542710" y="205006"/>
                </a:lnTo>
                <a:lnTo>
                  <a:pt x="547116" y="249936"/>
                </a:lnTo>
                <a:lnTo>
                  <a:pt x="542710" y="294865"/>
                </a:lnTo>
                <a:lnTo>
                  <a:pt x="530007" y="337152"/>
                </a:lnTo>
                <a:lnTo>
                  <a:pt x="509778" y="376089"/>
                </a:lnTo>
                <a:lnTo>
                  <a:pt x="482794" y="410971"/>
                </a:lnTo>
                <a:lnTo>
                  <a:pt x="449827" y="441094"/>
                </a:lnTo>
                <a:lnTo>
                  <a:pt x="411649" y="465751"/>
                </a:lnTo>
                <a:lnTo>
                  <a:pt x="369030" y="484236"/>
                </a:lnTo>
                <a:lnTo>
                  <a:pt x="322743" y="495845"/>
                </a:lnTo>
                <a:lnTo>
                  <a:pt x="273558" y="499871"/>
                </a:lnTo>
                <a:lnTo>
                  <a:pt x="224372" y="495845"/>
                </a:lnTo>
                <a:lnTo>
                  <a:pt x="178085" y="484236"/>
                </a:lnTo>
                <a:lnTo>
                  <a:pt x="135466" y="465751"/>
                </a:lnTo>
                <a:lnTo>
                  <a:pt x="97288" y="441094"/>
                </a:lnTo>
                <a:lnTo>
                  <a:pt x="64321" y="410972"/>
                </a:lnTo>
                <a:lnTo>
                  <a:pt x="37337" y="376089"/>
                </a:lnTo>
                <a:lnTo>
                  <a:pt x="17108" y="337152"/>
                </a:lnTo>
                <a:lnTo>
                  <a:pt x="4405" y="294865"/>
                </a:lnTo>
                <a:lnTo>
                  <a:pt x="0" y="249936"/>
                </a:lnTo>
                <a:close/>
              </a:path>
            </a:pathLst>
          </a:custGeom>
          <a:ln w="22860">
            <a:solidFill>
              <a:srgbClr val="4D13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577578" y="1555749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26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917430" y="2056638"/>
            <a:ext cx="546100" cy="501650"/>
          </a:xfrm>
          <a:custGeom>
            <a:avLst/>
            <a:gdLst/>
            <a:ahLst/>
            <a:cxnLst/>
            <a:rect l="l" t="t" r="r" b="b"/>
            <a:pathLst>
              <a:path w="546100" h="501650">
                <a:moveTo>
                  <a:pt x="0" y="250698"/>
                </a:moveTo>
                <a:lnTo>
                  <a:pt x="4396" y="205641"/>
                </a:lnTo>
                <a:lnTo>
                  <a:pt x="17071" y="163232"/>
                </a:lnTo>
                <a:lnTo>
                  <a:pt x="37253" y="124177"/>
                </a:lnTo>
                <a:lnTo>
                  <a:pt x="64171" y="89187"/>
                </a:lnTo>
                <a:lnTo>
                  <a:pt x="97053" y="58969"/>
                </a:lnTo>
                <a:lnTo>
                  <a:pt x="135128" y="34233"/>
                </a:lnTo>
                <a:lnTo>
                  <a:pt x="177624" y="15687"/>
                </a:lnTo>
                <a:lnTo>
                  <a:pt x="223770" y="4039"/>
                </a:lnTo>
                <a:lnTo>
                  <a:pt x="272796" y="0"/>
                </a:lnTo>
                <a:lnTo>
                  <a:pt x="321821" y="4039"/>
                </a:lnTo>
                <a:lnTo>
                  <a:pt x="367967" y="15687"/>
                </a:lnTo>
                <a:lnTo>
                  <a:pt x="410463" y="34233"/>
                </a:lnTo>
                <a:lnTo>
                  <a:pt x="448538" y="58969"/>
                </a:lnTo>
                <a:lnTo>
                  <a:pt x="481420" y="89187"/>
                </a:lnTo>
                <a:lnTo>
                  <a:pt x="508338" y="124177"/>
                </a:lnTo>
                <a:lnTo>
                  <a:pt x="528520" y="163232"/>
                </a:lnTo>
                <a:lnTo>
                  <a:pt x="541195" y="205641"/>
                </a:lnTo>
                <a:lnTo>
                  <a:pt x="545592" y="250698"/>
                </a:lnTo>
                <a:lnTo>
                  <a:pt x="541195" y="295754"/>
                </a:lnTo>
                <a:lnTo>
                  <a:pt x="528520" y="338163"/>
                </a:lnTo>
                <a:lnTo>
                  <a:pt x="508338" y="377218"/>
                </a:lnTo>
                <a:lnTo>
                  <a:pt x="481420" y="412208"/>
                </a:lnTo>
                <a:lnTo>
                  <a:pt x="448538" y="442426"/>
                </a:lnTo>
                <a:lnTo>
                  <a:pt x="410463" y="467162"/>
                </a:lnTo>
                <a:lnTo>
                  <a:pt x="367967" y="485708"/>
                </a:lnTo>
                <a:lnTo>
                  <a:pt x="321821" y="497356"/>
                </a:lnTo>
                <a:lnTo>
                  <a:pt x="272796" y="501396"/>
                </a:lnTo>
                <a:lnTo>
                  <a:pt x="223770" y="497356"/>
                </a:lnTo>
                <a:lnTo>
                  <a:pt x="177624" y="485708"/>
                </a:lnTo>
                <a:lnTo>
                  <a:pt x="135128" y="467162"/>
                </a:lnTo>
                <a:lnTo>
                  <a:pt x="97053" y="442426"/>
                </a:lnTo>
                <a:lnTo>
                  <a:pt x="64171" y="412208"/>
                </a:lnTo>
                <a:lnTo>
                  <a:pt x="37253" y="377218"/>
                </a:lnTo>
                <a:lnTo>
                  <a:pt x="17071" y="338163"/>
                </a:lnTo>
                <a:lnTo>
                  <a:pt x="4396" y="295754"/>
                </a:lnTo>
                <a:lnTo>
                  <a:pt x="0" y="250698"/>
                </a:lnTo>
                <a:close/>
              </a:path>
            </a:pathLst>
          </a:custGeom>
          <a:ln w="22860">
            <a:solidFill>
              <a:srgbClr val="4D13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0076433" y="2160269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30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987028" y="1871979"/>
            <a:ext cx="1061720" cy="699135"/>
            <a:chOff x="8987028" y="1871979"/>
            <a:chExt cx="1061720" cy="699135"/>
          </a:xfrm>
        </p:grpSpPr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77552" y="1871979"/>
              <a:ext cx="170815" cy="19354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84792" y="1893188"/>
              <a:ext cx="130048" cy="17246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8998458" y="2059685"/>
              <a:ext cx="546100" cy="500380"/>
            </a:xfrm>
            <a:custGeom>
              <a:avLst/>
              <a:gdLst/>
              <a:ahLst/>
              <a:cxnLst/>
              <a:rect l="l" t="t" r="r" b="b"/>
              <a:pathLst>
                <a:path w="546100" h="500380">
                  <a:moveTo>
                    <a:pt x="0" y="249936"/>
                  </a:moveTo>
                  <a:lnTo>
                    <a:pt x="4396" y="205006"/>
                  </a:lnTo>
                  <a:lnTo>
                    <a:pt x="17071" y="162719"/>
                  </a:lnTo>
                  <a:lnTo>
                    <a:pt x="37253" y="123782"/>
                  </a:lnTo>
                  <a:lnTo>
                    <a:pt x="64171" y="88900"/>
                  </a:lnTo>
                  <a:lnTo>
                    <a:pt x="97053" y="58777"/>
                  </a:lnTo>
                  <a:lnTo>
                    <a:pt x="135128" y="34120"/>
                  </a:lnTo>
                  <a:lnTo>
                    <a:pt x="177624" y="15635"/>
                  </a:lnTo>
                  <a:lnTo>
                    <a:pt x="223770" y="4026"/>
                  </a:lnTo>
                  <a:lnTo>
                    <a:pt x="272796" y="0"/>
                  </a:lnTo>
                  <a:lnTo>
                    <a:pt x="321821" y="4026"/>
                  </a:lnTo>
                  <a:lnTo>
                    <a:pt x="367967" y="15635"/>
                  </a:lnTo>
                  <a:lnTo>
                    <a:pt x="410463" y="34120"/>
                  </a:lnTo>
                  <a:lnTo>
                    <a:pt x="448538" y="58777"/>
                  </a:lnTo>
                  <a:lnTo>
                    <a:pt x="481420" y="88900"/>
                  </a:lnTo>
                  <a:lnTo>
                    <a:pt x="508338" y="123782"/>
                  </a:lnTo>
                  <a:lnTo>
                    <a:pt x="528520" y="162719"/>
                  </a:lnTo>
                  <a:lnTo>
                    <a:pt x="541195" y="205006"/>
                  </a:lnTo>
                  <a:lnTo>
                    <a:pt x="545592" y="249936"/>
                  </a:lnTo>
                  <a:lnTo>
                    <a:pt x="541195" y="294865"/>
                  </a:lnTo>
                  <a:lnTo>
                    <a:pt x="528520" y="337152"/>
                  </a:lnTo>
                  <a:lnTo>
                    <a:pt x="508338" y="376089"/>
                  </a:lnTo>
                  <a:lnTo>
                    <a:pt x="481420" y="410971"/>
                  </a:lnTo>
                  <a:lnTo>
                    <a:pt x="448538" y="441094"/>
                  </a:lnTo>
                  <a:lnTo>
                    <a:pt x="410463" y="465751"/>
                  </a:lnTo>
                  <a:lnTo>
                    <a:pt x="367967" y="484236"/>
                  </a:lnTo>
                  <a:lnTo>
                    <a:pt x="321821" y="495845"/>
                  </a:lnTo>
                  <a:lnTo>
                    <a:pt x="272796" y="499872"/>
                  </a:lnTo>
                  <a:lnTo>
                    <a:pt x="223770" y="495845"/>
                  </a:lnTo>
                  <a:lnTo>
                    <a:pt x="177624" y="484236"/>
                  </a:lnTo>
                  <a:lnTo>
                    <a:pt x="135128" y="465751"/>
                  </a:lnTo>
                  <a:lnTo>
                    <a:pt x="97053" y="441094"/>
                  </a:lnTo>
                  <a:lnTo>
                    <a:pt x="64171" y="410972"/>
                  </a:lnTo>
                  <a:lnTo>
                    <a:pt x="37253" y="376089"/>
                  </a:lnTo>
                  <a:lnTo>
                    <a:pt x="17071" y="337152"/>
                  </a:lnTo>
                  <a:lnTo>
                    <a:pt x="4396" y="294865"/>
                  </a:lnTo>
                  <a:lnTo>
                    <a:pt x="0" y="249936"/>
                  </a:lnTo>
                  <a:close/>
                </a:path>
              </a:pathLst>
            </a:custGeom>
            <a:ln w="22860">
              <a:solidFill>
                <a:srgbClr val="4D1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9156954" y="2162682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21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8606028" y="2556129"/>
            <a:ext cx="568960" cy="679450"/>
            <a:chOff x="8606028" y="2556129"/>
            <a:chExt cx="568960" cy="679450"/>
          </a:xfrm>
        </p:grpSpPr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03792" y="2556129"/>
              <a:ext cx="130048" cy="17246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8617458" y="2722626"/>
              <a:ext cx="546100" cy="501650"/>
            </a:xfrm>
            <a:custGeom>
              <a:avLst/>
              <a:gdLst/>
              <a:ahLst/>
              <a:cxnLst/>
              <a:rect l="l" t="t" r="r" b="b"/>
              <a:pathLst>
                <a:path w="546100" h="501650">
                  <a:moveTo>
                    <a:pt x="0" y="250698"/>
                  </a:moveTo>
                  <a:lnTo>
                    <a:pt x="4396" y="205641"/>
                  </a:lnTo>
                  <a:lnTo>
                    <a:pt x="17071" y="163232"/>
                  </a:lnTo>
                  <a:lnTo>
                    <a:pt x="37253" y="124177"/>
                  </a:lnTo>
                  <a:lnTo>
                    <a:pt x="64171" y="89187"/>
                  </a:lnTo>
                  <a:lnTo>
                    <a:pt x="97053" y="58969"/>
                  </a:lnTo>
                  <a:lnTo>
                    <a:pt x="135128" y="34233"/>
                  </a:lnTo>
                  <a:lnTo>
                    <a:pt x="177624" y="15687"/>
                  </a:lnTo>
                  <a:lnTo>
                    <a:pt x="223770" y="4039"/>
                  </a:lnTo>
                  <a:lnTo>
                    <a:pt x="272796" y="0"/>
                  </a:lnTo>
                  <a:lnTo>
                    <a:pt x="321821" y="4039"/>
                  </a:lnTo>
                  <a:lnTo>
                    <a:pt x="367967" y="15687"/>
                  </a:lnTo>
                  <a:lnTo>
                    <a:pt x="410463" y="34233"/>
                  </a:lnTo>
                  <a:lnTo>
                    <a:pt x="448538" y="58969"/>
                  </a:lnTo>
                  <a:lnTo>
                    <a:pt x="481420" y="89187"/>
                  </a:lnTo>
                  <a:lnTo>
                    <a:pt x="508338" y="124177"/>
                  </a:lnTo>
                  <a:lnTo>
                    <a:pt x="528520" y="163232"/>
                  </a:lnTo>
                  <a:lnTo>
                    <a:pt x="541195" y="205641"/>
                  </a:lnTo>
                  <a:lnTo>
                    <a:pt x="545592" y="250698"/>
                  </a:lnTo>
                  <a:lnTo>
                    <a:pt x="541195" y="295754"/>
                  </a:lnTo>
                  <a:lnTo>
                    <a:pt x="528520" y="338163"/>
                  </a:lnTo>
                  <a:lnTo>
                    <a:pt x="508338" y="377218"/>
                  </a:lnTo>
                  <a:lnTo>
                    <a:pt x="481420" y="412208"/>
                  </a:lnTo>
                  <a:lnTo>
                    <a:pt x="448538" y="442426"/>
                  </a:lnTo>
                  <a:lnTo>
                    <a:pt x="410463" y="467162"/>
                  </a:lnTo>
                  <a:lnTo>
                    <a:pt x="367967" y="485708"/>
                  </a:lnTo>
                  <a:lnTo>
                    <a:pt x="321821" y="497356"/>
                  </a:lnTo>
                  <a:lnTo>
                    <a:pt x="272796" y="501396"/>
                  </a:lnTo>
                  <a:lnTo>
                    <a:pt x="223770" y="497356"/>
                  </a:lnTo>
                  <a:lnTo>
                    <a:pt x="177624" y="485708"/>
                  </a:lnTo>
                  <a:lnTo>
                    <a:pt x="135128" y="467162"/>
                  </a:lnTo>
                  <a:lnTo>
                    <a:pt x="97053" y="442426"/>
                  </a:lnTo>
                  <a:lnTo>
                    <a:pt x="64171" y="412208"/>
                  </a:lnTo>
                  <a:lnTo>
                    <a:pt x="37253" y="377218"/>
                  </a:lnTo>
                  <a:lnTo>
                    <a:pt x="17071" y="338163"/>
                  </a:lnTo>
                  <a:lnTo>
                    <a:pt x="4396" y="295754"/>
                  </a:lnTo>
                  <a:lnTo>
                    <a:pt x="0" y="250698"/>
                  </a:lnTo>
                  <a:close/>
                </a:path>
              </a:pathLst>
            </a:custGeom>
            <a:ln w="228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8826245" y="2826511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latin typeface="Trebuchet MS"/>
                <a:cs typeface="Trebuchet MS"/>
              </a:rPr>
              <a:t>9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242466" y="3256915"/>
            <a:ext cx="252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SimSun"/>
                <a:cs typeface="SimSun"/>
              </a:rPr>
              <a:t>A.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173348" y="3256915"/>
            <a:ext cx="238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SimSun"/>
                <a:cs typeface="SimSun"/>
              </a:rPr>
              <a:t>B.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168644" y="3256915"/>
            <a:ext cx="241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latin typeface="SimSun"/>
                <a:cs typeface="SimSun"/>
              </a:rPr>
              <a:t>C.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826497" y="3256915"/>
            <a:ext cx="256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SimSun"/>
                <a:cs typeface="SimSun"/>
              </a:rPr>
              <a:t>D.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357122" y="3891534"/>
            <a:ext cx="547370" cy="501650"/>
          </a:xfrm>
          <a:custGeom>
            <a:avLst/>
            <a:gdLst/>
            <a:ahLst/>
            <a:cxnLst/>
            <a:rect l="l" t="t" r="r" b="b"/>
            <a:pathLst>
              <a:path w="547369" h="501650">
                <a:moveTo>
                  <a:pt x="0" y="250698"/>
                </a:moveTo>
                <a:lnTo>
                  <a:pt x="4405" y="205641"/>
                </a:lnTo>
                <a:lnTo>
                  <a:pt x="17108" y="163232"/>
                </a:lnTo>
                <a:lnTo>
                  <a:pt x="37337" y="124177"/>
                </a:lnTo>
                <a:lnTo>
                  <a:pt x="64321" y="89187"/>
                </a:lnTo>
                <a:lnTo>
                  <a:pt x="97288" y="58969"/>
                </a:lnTo>
                <a:lnTo>
                  <a:pt x="135466" y="34233"/>
                </a:lnTo>
                <a:lnTo>
                  <a:pt x="178085" y="15687"/>
                </a:lnTo>
                <a:lnTo>
                  <a:pt x="224372" y="4039"/>
                </a:lnTo>
                <a:lnTo>
                  <a:pt x="273558" y="0"/>
                </a:lnTo>
                <a:lnTo>
                  <a:pt x="322743" y="4039"/>
                </a:lnTo>
                <a:lnTo>
                  <a:pt x="369030" y="15687"/>
                </a:lnTo>
                <a:lnTo>
                  <a:pt x="411649" y="34233"/>
                </a:lnTo>
                <a:lnTo>
                  <a:pt x="449827" y="58969"/>
                </a:lnTo>
                <a:lnTo>
                  <a:pt x="482794" y="89187"/>
                </a:lnTo>
                <a:lnTo>
                  <a:pt x="509778" y="124177"/>
                </a:lnTo>
                <a:lnTo>
                  <a:pt x="530007" y="163232"/>
                </a:lnTo>
                <a:lnTo>
                  <a:pt x="542710" y="205641"/>
                </a:lnTo>
                <a:lnTo>
                  <a:pt x="547116" y="250698"/>
                </a:lnTo>
                <a:lnTo>
                  <a:pt x="542710" y="295754"/>
                </a:lnTo>
                <a:lnTo>
                  <a:pt x="530007" y="338163"/>
                </a:lnTo>
                <a:lnTo>
                  <a:pt x="509778" y="377218"/>
                </a:lnTo>
                <a:lnTo>
                  <a:pt x="482794" y="412208"/>
                </a:lnTo>
                <a:lnTo>
                  <a:pt x="449827" y="442426"/>
                </a:lnTo>
                <a:lnTo>
                  <a:pt x="411649" y="467162"/>
                </a:lnTo>
                <a:lnTo>
                  <a:pt x="369030" y="485708"/>
                </a:lnTo>
                <a:lnTo>
                  <a:pt x="322743" y="497356"/>
                </a:lnTo>
                <a:lnTo>
                  <a:pt x="273558" y="501396"/>
                </a:lnTo>
                <a:lnTo>
                  <a:pt x="224372" y="497356"/>
                </a:lnTo>
                <a:lnTo>
                  <a:pt x="178085" y="485708"/>
                </a:lnTo>
                <a:lnTo>
                  <a:pt x="135466" y="467162"/>
                </a:lnTo>
                <a:lnTo>
                  <a:pt x="97288" y="442426"/>
                </a:lnTo>
                <a:lnTo>
                  <a:pt x="64321" y="412208"/>
                </a:lnTo>
                <a:lnTo>
                  <a:pt x="37337" y="377218"/>
                </a:lnTo>
                <a:lnTo>
                  <a:pt x="17108" y="338163"/>
                </a:lnTo>
                <a:lnTo>
                  <a:pt x="4405" y="295754"/>
                </a:lnTo>
                <a:lnTo>
                  <a:pt x="0" y="250698"/>
                </a:lnTo>
                <a:close/>
              </a:path>
            </a:pathLst>
          </a:custGeom>
          <a:ln w="22860">
            <a:solidFill>
              <a:srgbClr val="4D13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515872" y="3996054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26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856994" y="4496561"/>
            <a:ext cx="546100" cy="500380"/>
          </a:xfrm>
          <a:custGeom>
            <a:avLst/>
            <a:gdLst/>
            <a:ahLst/>
            <a:cxnLst/>
            <a:rect l="l" t="t" r="r" b="b"/>
            <a:pathLst>
              <a:path w="546100" h="500379">
                <a:moveTo>
                  <a:pt x="0" y="249936"/>
                </a:moveTo>
                <a:lnTo>
                  <a:pt x="4396" y="205006"/>
                </a:lnTo>
                <a:lnTo>
                  <a:pt x="17071" y="162719"/>
                </a:lnTo>
                <a:lnTo>
                  <a:pt x="37253" y="123782"/>
                </a:lnTo>
                <a:lnTo>
                  <a:pt x="64171" y="88899"/>
                </a:lnTo>
                <a:lnTo>
                  <a:pt x="97053" y="58777"/>
                </a:lnTo>
                <a:lnTo>
                  <a:pt x="135127" y="34120"/>
                </a:lnTo>
                <a:lnTo>
                  <a:pt x="177624" y="15635"/>
                </a:lnTo>
                <a:lnTo>
                  <a:pt x="223770" y="4026"/>
                </a:lnTo>
                <a:lnTo>
                  <a:pt x="272795" y="0"/>
                </a:lnTo>
                <a:lnTo>
                  <a:pt x="321821" y="4026"/>
                </a:lnTo>
                <a:lnTo>
                  <a:pt x="367967" y="15635"/>
                </a:lnTo>
                <a:lnTo>
                  <a:pt x="410464" y="34120"/>
                </a:lnTo>
                <a:lnTo>
                  <a:pt x="448538" y="58777"/>
                </a:lnTo>
                <a:lnTo>
                  <a:pt x="481420" y="88900"/>
                </a:lnTo>
                <a:lnTo>
                  <a:pt x="508338" y="123782"/>
                </a:lnTo>
                <a:lnTo>
                  <a:pt x="528520" y="162719"/>
                </a:lnTo>
                <a:lnTo>
                  <a:pt x="541195" y="205006"/>
                </a:lnTo>
                <a:lnTo>
                  <a:pt x="545592" y="249936"/>
                </a:lnTo>
                <a:lnTo>
                  <a:pt x="541195" y="294865"/>
                </a:lnTo>
                <a:lnTo>
                  <a:pt x="528520" y="337152"/>
                </a:lnTo>
                <a:lnTo>
                  <a:pt x="508338" y="376089"/>
                </a:lnTo>
                <a:lnTo>
                  <a:pt x="481420" y="410972"/>
                </a:lnTo>
                <a:lnTo>
                  <a:pt x="448538" y="441094"/>
                </a:lnTo>
                <a:lnTo>
                  <a:pt x="410463" y="465751"/>
                </a:lnTo>
                <a:lnTo>
                  <a:pt x="367967" y="484236"/>
                </a:lnTo>
                <a:lnTo>
                  <a:pt x="321821" y="495845"/>
                </a:lnTo>
                <a:lnTo>
                  <a:pt x="272795" y="499871"/>
                </a:lnTo>
                <a:lnTo>
                  <a:pt x="223770" y="495845"/>
                </a:lnTo>
                <a:lnTo>
                  <a:pt x="177624" y="484236"/>
                </a:lnTo>
                <a:lnTo>
                  <a:pt x="135127" y="465751"/>
                </a:lnTo>
                <a:lnTo>
                  <a:pt x="97053" y="441094"/>
                </a:lnTo>
                <a:lnTo>
                  <a:pt x="64171" y="410971"/>
                </a:lnTo>
                <a:lnTo>
                  <a:pt x="37253" y="376089"/>
                </a:lnTo>
                <a:lnTo>
                  <a:pt x="17071" y="337152"/>
                </a:lnTo>
                <a:lnTo>
                  <a:pt x="4396" y="294865"/>
                </a:lnTo>
                <a:lnTo>
                  <a:pt x="0" y="249936"/>
                </a:lnTo>
                <a:close/>
              </a:path>
            </a:pathLst>
          </a:custGeom>
          <a:ln w="22860">
            <a:solidFill>
              <a:srgbClr val="4D13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2014854" y="4600447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30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925067" y="4311903"/>
            <a:ext cx="1061720" cy="699135"/>
            <a:chOff x="925067" y="4311903"/>
            <a:chExt cx="1061720" cy="699135"/>
          </a:xfrm>
        </p:grpSpPr>
        <p:pic>
          <p:nvPicPr>
            <p:cNvPr id="49" name="object 4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5591" y="4311903"/>
              <a:ext cx="170814" cy="19354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4355" y="4333112"/>
              <a:ext cx="130047" cy="172466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936497" y="4498085"/>
              <a:ext cx="547370" cy="501650"/>
            </a:xfrm>
            <a:custGeom>
              <a:avLst/>
              <a:gdLst/>
              <a:ahLst/>
              <a:cxnLst/>
              <a:rect l="l" t="t" r="r" b="b"/>
              <a:pathLst>
                <a:path w="547369" h="501650">
                  <a:moveTo>
                    <a:pt x="0" y="250697"/>
                  </a:moveTo>
                  <a:lnTo>
                    <a:pt x="4407" y="205641"/>
                  </a:lnTo>
                  <a:lnTo>
                    <a:pt x="17114" y="163232"/>
                  </a:lnTo>
                  <a:lnTo>
                    <a:pt x="37349" y="124177"/>
                  </a:lnTo>
                  <a:lnTo>
                    <a:pt x="64338" y="89187"/>
                  </a:lnTo>
                  <a:lnTo>
                    <a:pt x="97309" y="58969"/>
                  </a:lnTo>
                  <a:lnTo>
                    <a:pt x="135489" y="34233"/>
                  </a:lnTo>
                  <a:lnTo>
                    <a:pt x="178105" y="15687"/>
                  </a:lnTo>
                  <a:lnTo>
                    <a:pt x="224386" y="4039"/>
                  </a:lnTo>
                  <a:lnTo>
                    <a:pt x="273558" y="0"/>
                  </a:lnTo>
                  <a:lnTo>
                    <a:pt x="322743" y="4039"/>
                  </a:lnTo>
                  <a:lnTo>
                    <a:pt x="369030" y="15687"/>
                  </a:lnTo>
                  <a:lnTo>
                    <a:pt x="411649" y="34233"/>
                  </a:lnTo>
                  <a:lnTo>
                    <a:pt x="449827" y="58969"/>
                  </a:lnTo>
                  <a:lnTo>
                    <a:pt x="482794" y="89187"/>
                  </a:lnTo>
                  <a:lnTo>
                    <a:pt x="509778" y="124177"/>
                  </a:lnTo>
                  <a:lnTo>
                    <a:pt x="530007" y="163232"/>
                  </a:lnTo>
                  <a:lnTo>
                    <a:pt x="542710" y="205641"/>
                  </a:lnTo>
                  <a:lnTo>
                    <a:pt x="547116" y="250697"/>
                  </a:lnTo>
                  <a:lnTo>
                    <a:pt x="542710" y="295754"/>
                  </a:lnTo>
                  <a:lnTo>
                    <a:pt x="530007" y="338163"/>
                  </a:lnTo>
                  <a:lnTo>
                    <a:pt x="509778" y="377218"/>
                  </a:lnTo>
                  <a:lnTo>
                    <a:pt x="482794" y="412208"/>
                  </a:lnTo>
                  <a:lnTo>
                    <a:pt x="449827" y="442426"/>
                  </a:lnTo>
                  <a:lnTo>
                    <a:pt x="411649" y="467162"/>
                  </a:lnTo>
                  <a:lnTo>
                    <a:pt x="369030" y="485708"/>
                  </a:lnTo>
                  <a:lnTo>
                    <a:pt x="322743" y="497356"/>
                  </a:lnTo>
                  <a:lnTo>
                    <a:pt x="273558" y="501395"/>
                  </a:lnTo>
                  <a:lnTo>
                    <a:pt x="224386" y="497356"/>
                  </a:lnTo>
                  <a:lnTo>
                    <a:pt x="178105" y="485708"/>
                  </a:lnTo>
                  <a:lnTo>
                    <a:pt x="135489" y="467162"/>
                  </a:lnTo>
                  <a:lnTo>
                    <a:pt x="97309" y="442426"/>
                  </a:lnTo>
                  <a:lnTo>
                    <a:pt x="64338" y="412208"/>
                  </a:lnTo>
                  <a:lnTo>
                    <a:pt x="37349" y="377218"/>
                  </a:lnTo>
                  <a:lnTo>
                    <a:pt x="17114" y="338163"/>
                  </a:lnTo>
                  <a:lnTo>
                    <a:pt x="4407" y="295754"/>
                  </a:lnTo>
                  <a:lnTo>
                    <a:pt x="0" y="250697"/>
                  </a:lnTo>
                  <a:close/>
                </a:path>
              </a:pathLst>
            </a:custGeom>
            <a:ln w="22860">
              <a:solidFill>
                <a:srgbClr val="4D1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095247" y="4602302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21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544068" y="4996053"/>
            <a:ext cx="570230" cy="679450"/>
            <a:chOff x="544068" y="4996053"/>
            <a:chExt cx="570230" cy="679450"/>
          </a:xfrm>
        </p:grpSpPr>
        <p:pic>
          <p:nvPicPr>
            <p:cNvPr id="54" name="object 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3356" y="4996053"/>
              <a:ext cx="130060" cy="172466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555498" y="5162550"/>
              <a:ext cx="547370" cy="501650"/>
            </a:xfrm>
            <a:custGeom>
              <a:avLst/>
              <a:gdLst/>
              <a:ahLst/>
              <a:cxnLst/>
              <a:rect l="l" t="t" r="r" b="b"/>
              <a:pathLst>
                <a:path w="547369" h="501650">
                  <a:moveTo>
                    <a:pt x="0" y="250697"/>
                  </a:moveTo>
                  <a:lnTo>
                    <a:pt x="4407" y="205641"/>
                  </a:lnTo>
                  <a:lnTo>
                    <a:pt x="17114" y="163232"/>
                  </a:lnTo>
                  <a:lnTo>
                    <a:pt x="37349" y="124177"/>
                  </a:lnTo>
                  <a:lnTo>
                    <a:pt x="64338" y="89187"/>
                  </a:lnTo>
                  <a:lnTo>
                    <a:pt x="97309" y="58969"/>
                  </a:lnTo>
                  <a:lnTo>
                    <a:pt x="135489" y="34233"/>
                  </a:lnTo>
                  <a:lnTo>
                    <a:pt x="178105" y="15687"/>
                  </a:lnTo>
                  <a:lnTo>
                    <a:pt x="224386" y="4039"/>
                  </a:lnTo>
                  <a:lnTo>
                    <a:pt x="273558" y="0"/>
                  </a:lnTo>
                  <a:lnTo>
                    <a:pt x="322729" y="4039"/>
                  </a:lnTo>
                  <a:lnTo>
                    <a:pt x="369010" y="15687"/>
                  </a:lnTo>
                  <a:lnTo>
                    <a:pt x="411626" y="34233"/>
                  </a:lnTo>
                  <a:lnTo>
                    <a:pt x="449806" y="58969"/>
                  </a:lnTo>
                  <a:lnTo>
                    <a:pt x="482777" y="89187"/>
                  </a:lnTo>
                  <a:lnTo>
                    <a:pt x="509766" y="124177"/>
                  </a:lnTo>
                  <a:lnTo>
                    <a:pt x="530001" y="163232"/>
                  </a:lnTo>
                  <a:lnTo>
                    <a:pt x="542708" y="205641"/>
                  </a:lnTo>
                  <a:lnTo>
                    <a:pt x="547115" y="250697"/>
                  </a:lnTo>
                  <a:lnTo>
                    <a:pt x="542708" y="295754"/>
                  </a:lnTo>
                  <a:lnTo>
                    <a:pt x="530001" y="338163"/>
                  </a:lnTo>
                  <a:lnTo>
                    <a:pt x="509766" y="377218"/>
                  </a:lnTo>
                  <a:lnTo>
                    <a:pt x="482777" y="412208"/>
                  </a:lnTo>
                  <a:lnTo>
                    <a:pt x="449806" y="442426"/>
                  </a:lnTo>
                  <a:lnTo>
                    <a:pt x="411626" y="467162"/>
                  </a:lnTo>
                  <a:lnTo>
                    <a:pt x="369010" y="485708"/>
                  </a:lnTo>
                  <a:lnTo>
                    <a:pt x="322729" y="497356"/>
                  </a:lnTo>
                  <a:lnTo>
                    <a:pt x="273558" y="501396"/>
                  </a:lnTo>
                  <a:lnTo>
                    <a:pt x="224386" y="497356"/>
                  </a:lnTo>
                  <a:lnTo>
                    <a:pt x="178105" y="485708"/>
                  </a:lnTo>
                  <a:lnTo>
                    <a:pt x="135489" y="467162"/>
                  </a:lnTo>
                  <a:lnTo>
                    <a:pt x="97309" y="442426"/>
                  </a:lnTo>
                  <a:lnTo>
                    <a:pt x="64338" y="412208"/>
                  </a:lnTo>
                  <a:lnTo>
                    <a:pt x="37349" y="377218"/>
                  </a:lnTo>
                  <a:lnTo>
                    <a:pt x="17114" y="338163"/>
                  </a:lnTo>
                  <a:lnTo>
                    <a:pt x="4407" y="295754"/>
                  </a:lnTo>
                  <a:lnTo>
                    <a:pt x="0" y="250697"/>
                  </a:lnTo>
                  <a:close/>
                </a:path>
              </a:pathLst>
            </a:custGeom>
            <a:ln w="22860">
              <a:solidFill>
                <a:srgbClr val="4D1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764540" y="5266690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latin typeface="Trebuchet MS"/>
                <a:cs typeface="Trebuchet MS"/>
              </a:rPr>
              <a:t>9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252984" y="5655995"/>
            <a:ext cx="570230" cy="678180"/>
            <a:chOff x="252984" y="5655995"/>
            <a:chExt cx="570230" cy="678180"/>
          </a:xfrm>
        </p:grpSpPr>
        <p:pic>
          <p:nvPicPr>
            <p:cNvPr id="58" name="object 5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2272" y="5655995"/>
              <a:ext cx="130060" cy="172453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264414" y="5820918"/>
              <a:ext cx="547370" cy="501650"/>
            </a:xfrm>
            <a:custGeom>
              <a:avLst/>
              <a:gdLst/>
              <a:ahLst/>
              <a:cxnLst/>
              <a:rect l="l" t="t" r="r" b="b"/>
              <a:pathLst>
                <a:path w="547370" h="501650">
                  <a:moveTo>
                    <a:pt x="0" y="250697"/>
                  </a:moveTo>
                  <a:lnTo>
                    <a:pt x="4407" y="205635"/>
                  </a:lnTo>
                  <a:lnTo>
                    <a:pt x="17114" y="163221"/>
                  </a:lnTo>
                  <a:lnTo>
                    <a:pt x="37349" y="124166"/>
                  </a:lnTo>
                  <a:lnTo>
                    <a:pt x="64338" y="89176"/>
                  </a:lnTo>
                  <a:lnTo>
                    <a:pt x="97309" y="58961"/>
                  </a:lnTo>
                  <a:lnTo>
                    <a:pt x="135489" y="34227"/>
                  </a:lnTo>
                  <a:lnTo>
                    <a:pt x="178105" y="15684"/>
                  </a:lnTo>
                  <a:lnTo>
                    <a:pt x="224386" y="4039"/>
                  </a:lnTo>
                  <a:lnTo>
                    <a:pt x="273558" y="0"/>
                  </a:lnTo>
                  <a:lnTo>
                    <a:pt x="322729" y="4039"/>
                  </a:lnTo>
                  <a:lnTo>
                    <a:pt x="369010" y="15684"/>
                  </a:lnTo>
                  <a:lnTo>
                    <a:pt x="411626" y="34227"/>
                  </a:lnTo>
                  <a:lnTo>
                    <a:pt x="449806" y="58961"/>
                  </a:lnTo>
                  <a:lnTo>
                    <a:pt x="482777" y="89176"/>
                  </a:lnTo>
                  <a:lnTo>
                    <a:pt x="509766" y="124166"/>
                  </a:lnTo>
                  <a:lnTo>
                    <a:pt x="530001" y="163221"/>
                  </a:lnTo>
                  <a:lnTo>
                    <a:pt x="542708" y="205635"/>
                  </a:lnTo>
                  <a:lnTo>
                    <a:pt x="547116" y="250697"/>
                  </a:lnTo>
                  <a:lnTo>
                    <a:pt x="542708" y="295760"/>
                  </a:lnTo>
                  <a:lnTo>
                    <a:pt x="530001" y="338174"/>
                  </a:lnTo>
                  <a:lnTo>
                    <a:pt x="509766" y="377229"/>
                  </a:lnTo>
                  <a:lnTo>
                    <a:pt x="482777" y="412219"/>
                  </a:lnTo>
                  <a:lnTo>
                    <a:pt x="449806" y="442434"/>
                  </a:lnTo>
                  <a:lnTo>
                    <a:pt x="411626" y="467168"/>
                  </a:lnTo>
                  <a:lnTo>
                    <a:pt x="369010" y="485711"/>
                  </a:lnTo>
                  <a:lnTo>
                    <a:pt x="322729" y="497356"/>
                  </a:lnTo>
                  <a:lnTo>
                    <a:pt x="273558" y="501395"/>
                  </a:lnTo>
                  <a:lnTo>
                    <a:pt x="224386" y="497356"/>
                  </a:lnTo>
                  <a:lnTo>
                    <a:pt x="178105" y="485711"/>
                  </a:lnTo>
                  <a:lnTo>
                    <a:pt x="135489" y="467168"/>
                  </a:lnTo>
                  <a:lnTo>
                    <a:pt x="97309" y="442434"/>
                  </a:lnTo>
                  <a:lnTo>
                    <a:pt x="64338" y="412219"/>
                  </a:lnTo>
                  <a:lnTo>
                    <a:pt x="37349" y="377229"/>
                  </a:lnTo>
                  <a:lnTo>
                    <a:pt x="17114" y="338174"/>
                  </a:lnTo>
                  <a:lnTo>
                    <a:pt x="4407" y="295760"/>
                  </a:lnTo>
                  <a:lnTo>
                    <a:pt x="0" y="250697"/>
                  </a:lnTo>
                  <a:close/>
                </a:path>
              </a:pathLst>
            </a:custGeom>
            <a:ln w="228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473455" y="5925718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latin typeface="Trebuchet MS"/>
                <a:cs typeface="Trebuchet MS"/>
              </a:rPr>
              <a:t>4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667255" y="5330952"/>
            <a:ext cx="640080" cy="233679"/>
          </a:xfrm>
          <a:custGeom>
            <a:avLst/>
            <a:gdLst/>
            <a:ahLst/>
            <a:cxnLst/>
            <a:rect l="l" t="t" r="r" b="b"/>
            <a:pathLst>
              <a:path w="640080" h="233679">
                <a:moveTo>
                  <a:pt x="0" y="58293"/>
                </a:moveTo>
                <a:lnTo>
                  <a:pt x="523494" y="58293"/>
                </a:lnTo>
                <a:lnTo>
                  <a:pt x="523494" y="0"/>
                </a:lnTo>
                <a:lnTo>
                  <a:pt x="640080" y="116586"/>
                </a:lnTo>
                <a:lnTo>
                  <a:pt x="523494" y="233172"/>
                </a:lnTo>
                <a:lnTo>
                  <a:pt x="523494" y="174879"/>
                </a:lnTo>
                <a:lnTo>
                  <a:pt x="0" y="174879"/>
                </a:lnTo>
                <a:lnTo>
                  <a:pt x="0" y="5829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11473" y="3891534"/>
            <a:ext cx="547370" cy="501650"/>
          </a:xfrm>
          <a:custGeom>
            <a:avLst/>
            <a:gdLst/>
            <a:ahLst/>
            <a:cxnLst/>
            <a:rect l="l" t="t" r="r" b="b"/>
            <a:pathLst>
              <a:path w="547370" h="501650">
                <a:moveTo>
                  <a:pt x="0" y="250698"/>
                </a:moveTo>
                <a:lnTo>
                  <a:pt x="4405" y="205641"/>
                </a:lnTo>
                <a:lnTo>
                  <a:pt x="17108" y="163232"/>
                </a:lnTo>
                <a:lnTo>
                  <a:pt x="37337" y="124177"/>
                </a:lnTo>
                <a:lnTo>
                  <a:pt x="64321" y="89187"/>
                </a:lnTo>
                <a:lnTo>
                  <a:pt x="97288" y="58969"/>
                </a:lnTo>
                <a:lnTo>
                  <a:pt x="135466" y="34233"/>
                </a:lnTo>
                <a:lnTo>
                  <a:pt x="178085" y="15687"/>
                </a:lnTo>
                <a:lnTo>
                  <a:pt x="224372" y="4039"/>
                </a:lnTo>
                <a:lnTo>
                  <a:pt x="273558" y="0"/>
                </a:lnTo>
                <a:lnTo>
                  <a:pt x="322743" y="4039"/>
                </a:lnTo>
                <a:lnTo>
                  <a:pt x="369030" y="15687"/>
                </a:lnTo>
                <a:lnTo>
                  <a:pt x="411649" y="34233"/>
                </a:lnTo>
                <a:lnTo>
                  <a:pt x="449827" y="58969"/>
                </a:lnTo>
                <a:lnTo>
                  <a:pt x="482794" y="89187"/>
                </a:lnTo>
                <a:lnTo>
                  <a:pt x="509777" y="124177"/>
                </a:lnTo>
                <a:lnTo>
                  <a:pt x="530007" y="163232"/>
                </a:lnTo>
                <a:lnTo>
                  <a:pt x="542710" y="205641"/>
                </a:lnTo>
                <a:lnTo>
                  <a:pt x="547115" y="250698"/>
                </a:lnTo>
                <a:lnTo>
                  <a:pt x="542710" y="295754"/>
                </a:lnTo>
                <a:lnTo>
                  <a:pt x="530007" y="338163"/>
                </a:lnTo>
                <a:lnTo>
                  <a:pt x="509777" y="377218"/>
                </a:lnTo>
                <a:lnTo>
                  <a:pt x="482794" y="412208"/>
                </a:lnTo>
                <a:lnTo>
                  <a:pt x="449827" y="442426"/>
                </a:lnTo>
                <a:lnTo>
                  <a:pt x="411649" y="467162"/>
                </a:lnTo>
                <a:lnTo>
                  <a:pt x="369030" y="485708"/>
                </a:lnTo>
                <a:lnTo>
                  <a:pt x="322743" y="497356"/>
                </a:lnTo>
                <a:lnTo>
                  <a:pt x="273558" y="501396"/>
                </a:lnTo>
                <a:lnTo>
                  <a:pt x="224372" y="497356"/>
                </a:lnTo>
                <a:lnTo>
                  <a:pt x="178085" y="485708"/>
                </a:lnTo>
                <a:lnTo>
                  <a:pt x="135466" y="467162"/>
                </a:lnTo>
                <a:lnTo>
                  <a:pt x="97288" y="442426"/>
                </a:lnTo>
                <a:lnTo>
                  <a:pt x="64321" y="412208"/>
                </a:lnTo>
                <a:lnTo>
                  <a:pt x="37337" y="377218"/>
                </a:lnTo>
                <a:lnTo>
                  <a:pt x="17108" y="338163"/>
                </a:lnTo>
                <a:lnTo>
                  <a:pt x="4405" y="295754"/>
                </a:lnTo>
                <a:lnTo>
                  <a:pt x="0" y="250698"/>
                </a:lnTo>
                <a:close/>
              </a:path>
            </a:pathLst>
          </a:custGeom>
          <a:ln w="22859">
            <a:solidFill>
              <a:srgbClr val="4D13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3570478" y="3996054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26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3911346" y="4496561"/>
            <a:ext cx="546100" cy="500380"/>
          </a:xfrm>
          <a:custGeom>
            <a:avLst/>
            <a:gdLst/>
            <a:ahLst/>
            <a:cxnLst/>
            <a:rect l="l" t="t" r="r" b="b"/>
            <a:pathLst>
              <a:path w="546100" h="500379">
                <a:moveTo>
                  <a:pt x="0" y="249936"/>
                </a:moveTo>
                <a:lnTo>
                  <a:pt x="4396" y="205006"/>
                </a:lnTo>
                <a:lnTo>
                  <a:pt x="17071" y="162719"/>
                </a:lnTo>
                <a:lnTo>
                  <a:pt x="37253" y="123782"/>
                </a:lnTo>
                <a:lnTo>
                  <a:pt x="64171" y="88899"/>
                </a:lnTo>
                <a:lnTo>
                  <a:pt x="97053" y="58777"/>
                </a:lnTo>
                <a:lnTo>
                  <a:pt x="135127" y="34120"/>
                </a:lnTo>
                <a:lnTo>
                  <a:pt x="177624" y="15635"/>
                </a:lnTo>
                <a:lnTo>
                  <a:pt x="223770" y="4026"/>
                </a:lnTo>
                <a:lnTo>
                  <a:pt x="272795" y="0"/>
                </a:lnTo>
                <a:lnTo>
                  <a:pt x="321821" y="4026"/>
                </a:lnTo>
                <a:lnTo>
                  <a:pt x="367967" y="15635"/>
                </a:lnTo>
                <a:lnTo>
                  <a:pt x="410463" y="34120"/>
                </a:lnTo>
                <a:lnTo>
                  <a:pt x="448538" y="58777"/>
                </a:lnTo>
                <a:lnTo>
                  <a:pt x="481420" y="88900"/>
                </a:lnTo>
                <a:lnTo>
                  <a:pt x="508338" y="123782"/>
                </a:lnTo>
                <a:lnTo>
                  <a:pt x="528520" y="162719"/>
                </a:lnTo>
                <a:lnTo>
                  <a:pt x="541195" y="205006"/>
                </a:lnTo>
                <a:lnTo>
                  <a:pt x="545591" y="249936"/>
                </a:lnTo>
                <a:lnTo>
                  <a:pt x="541195" y="294865"/>
                </a:lnTo>
                <a:lnTo>
                  <a:pt x="528520" y="337152"/>
                </a:lnTo>
                <a:lnTo>
                  <a:pt x="508338" y="376089"/>
                </a:lnTo>
                <a:lnTo>
                  <a:pt x="481420" y="410972"/>
                </a:lnTo>
                <a:lnTo>
                  <a:pt x="448538" y="441094"/>
                </a:lnTo>
                <a:lnTo>
                  <a:pt x="410464" y="465751"/>
                </a:lnTo>
                <a:lnTo>
                  <a:pt x="367967" y="484236"/>
                </a:lnTo>
                <a:lnTo>
                  <a:pt x="321821" y="495845"/>
                </a:lnTo>
                <a:lnTo>
                  <a:pt x="272795" y="499871"/>
                </a:lnTo>
                <a:lnTo>
                  <a:pt x="223770" y="495845"/>
                </a:lnTo>
                <a:lnTo>
                  <a:pt x="177624" y="484236"/>
                </a:lnTo>
                <a:lnTo>
                  <a:pt x="135127" y="465751"/>
                </a:lnTo>
                <a:lnTo>
                  <a:pt x="97053" y="441094"/>
                </a:lnTo>
                <a:lnTo>
                  <a:pt x="64171" y="410971"/>
                </a:lnTo>
                <a:lnTo>
                  <a:pt x="37253" y="376089"/>
                </a:lnTo>
                <a:lnTo>
                  <a:pt x="17071" y="337152"/>
                </a:lnTo>
                <a:lnTo>
                  <a:pt x="4396" y="294865"/>
                </a:lnTo>
                <a:lnTo>
                  <a:pt x="0" y="249936"/>
                </a:lnTo>
                <a:close/>
              </a:path>
            </a:pathLst>
          </a:custGeom>
          <a:ln w="22860">
            <a:solidFill>
              <a:srgbClr val="4D13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4069207" y="4600447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30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2979420" y="4311903"/>
            <a:ext cx="1061720" cy="699135"/>
            <a:chOff x="2979420" y="4311903"/>
            <a:chExt cx="1061720" cy="699135"/>
          </a:xfrm>
        </p:grpSpPr>
        <p:pic>
          <p:nvPicPr>
            <p:cNvPr id="67" name="object 6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9944" y="4311903"/>
              <a:ext cx="170814" cy="193547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78708" y="4333112"/>
              <a:ext cx="130047" cy="172466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2990850" y="4498085"/>
              <a:ext cx="547370" cy="501650"/>
            </a:xfrm>
            <a:custGeom>
              <a:avLst/>
              <a:gdLst/>
              <a:ahLst/>
              <a:cxnLst/>
              <a:rect l="l" t="t" r="r" b="b"/>
              <a:pathLst>
                <a:path w="547370" h="501650">
                  <a:moveTo>
                    <a:pt x="0" y="250697"/>
                  </a:moveTo>
                  <a:lnTo>
                    <a:pt x="4405" y="205641"/>
                  </a:lnTo>
                  <a:lnTo>
                    <a:pt x="17108" y="163232"/>
                  </a:lnTo>
                  <a:lnTo>
                    <a:pt x="37337" y="124177"/>
                  </a:lnTo>
                  <a:lnTo>
                    <a:pt x="64321" y="89187"/>
                  </a:lnTo>
                  <a:lnTo>
                    <a:pt x="97288" y="58969"/>
                  </a:lnTo>
                  <a:lnTo>
                    <a:pt x="135466" y="34233"/>
                  </a:lnTo>
                  <a:lnTo>
                    <a:pt x="178085" y="15687"/>
                  </a:lnTo>
                  <a:lnTo>
                    <a:pt x="224372" y="4039"/>
                  </a:lnTo>
                  <a:lnTo>
                    <a:pt x="273558" y="0"/>
                  </a:lnTo>
                  <a:lnTo>
                    <a:pt x="322743" y="4039"/>
                  </a:lnTo>
                  <a:lnTo>
                    <a:pt x="369030" y="15687"/>
                  </a:lnTo>
                  <a:lnTo>
                    <a:pt x="411649" y="34233"/>
                  </a:lnTo>
                  <a:lnTo>
                    <a:pt x="449827" y="58969"/>
                  </a:lnTo>
                  <a:lnTo>
                    <a:pt x="482794" y="89187"/>
                  </a:lnTo>
                  <a:lnTo>
                    <a:pt x="509777" y="124177"/>
                  </a:lnTo>
                  <a:lnTo>
                    <a:pt x="530007" y="163232"/>
                  </a:lnTo>
                  <a:lnTo>
                    <a:pt x="542710" y="205641"/>
                  </a:lnTo>
                  <a:lnTo>
                    <a:pt x="547115" y="250697"/>
                  </a:lnTo>
                  <a:lnTo>
                    <a:pt x="542710" y="295754"/>
                  </a:lnTo>
                  <a:lnTo>
                    <a:pt x="530007" y="338163"/>
                  </a:lnTo>
                  <a:lnTo>
                    <a:pt x="509777" y="377218"/>
                  </a:lnTo>
                  <a:lnTo>
                    <a:pt x="482794" y="412208"/>
                  </a:lnTo>
                  <a:lnTo>
                    <a:pt x="449827" y="442426"/>
                  </a:lnTo>
                  <a:lnTo>
                    <a:pt x="411649" y="467162"/>
                  </a:lnTo>
                  <a:lnTo>
                    <a:pt x="369030" y="485708"/>
                  </a:lnTo>
                  <a:lnTo>
                    <a:pt x="322743" y="497356"/>
                  </a:lnTo>
                  <a:lnTo>
                    <a:pt x="273558" y="501395"/>
                  </a:lnTo>
                  <a:lnTo>
                    <a:pt x="224372" y="497356"/>
                  </a:lnTo>
                  <a:lnTo>
                    <a:pt x="178085" y="485708"/>
                  </a:lnTo>
                  <a:lnTo>
                    <a:pt x="135466" y="467162"/>
                  </a:lnTo>
                  <a:lnTo>
                    <a:pt x="97288" y="442426"/>
                  </a:lnTo>
                  <a:lnTo>
                    <a:pt x="64321" y="412208"/>
                  </a:lnTo>
                  <a:lnTo>
                    <a:pt x="37337" y="377218"/>
                  </a:lnTo>
                  <a:lnTo>
                    <a:pt x="17108" y="338163"/>
                  </a:lnTo>
                  <a:lnTo>
                    <a:pt x="4405" y="295754"/>
                  </a:lnTo>
                  <a:lnTo>
                    <a:pt x="0" y="250697"/>
                  </a:lnTo>
                  <a:close/>
                </a:path>
              </a:pathLst>
            </a:custGeom>
            <a:ln w="22860">
              <a:solidFill>
                <a:srgbClr val="4D1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3200145" y="4602302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9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2598420" y="4996053"/>
            <a:ext cx="570230" cy="679450"/>
            <a:chOff x="2598420" y="4996053"/>
            <a:chExt cx="570230" cy="679450"/>
          </a:xfrm>
        </p:grpSpPr>
        <p:pic>
          <p:nvPicPr>
            <p:cNvPr id="72" name="object 7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97708" y="4996053"/>
              <a:ext cx="130048" cy="172466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2609850" y="5162550"/>
              <a:ext cx="547370" cy="501650"/>
            </a:xfrm>
            <a:custGeom>
              <a:avLst/>
              <a:gdLst/>
              <a:ahLst/>
              <a:cxnLst/>
              <a:rect l="l" t="t" r="r" b="b"/>
              <a:pathLst>
                <a:path w="547369" h="501650">
                  <a:moveTo>
                    <a:pt x="0" y="250697"/>
                  </a:moveTo>
                  <a:lnTo>
                    <a:pt x="4405" y="205641"/>
                  </a:lnTo>
                  <a:lnTo>
                    <a:pt x="17108" y="163232"/>
                  </a:lnTo>
                  <a:lnTo>
                    <a:pt x="37337" y="124177"/>
                  </a:lnTo>
                  <a:lnTo>
                    <a:pt x="64321" y="89187"/>
                  </a:lnTo>
                  <a:lnTo>
                    <a:pt x="97288" y="58969"/>
                  </a:lnTo>
                  <a:lnTo>
                    <a:pt x="135466" y="34233"/>
                  </a:lnTo>
                  <a:lnTo>
                    <a:pt x="178085" y="15687"/>
                  </a:lnTo>
                  <a:lnTo>
                    <a:pt x="224372" y="4039"/>
                  </a:lnTo>
                  <a:lnTo>
                    <a:pt x="273557" y="0"/>
                  </a:lnTo>
                  <a:lnTo>
                    <a:pt x="322743" y="4039"/>
                  </a:lnTo>
                  <a:lnTo>
                    <a:pt x="369030" y="15687"/>
                  </a:lnTo>
                  <a:lnTo>
                    <a:pt x="411649" y="34233"/>
                  </a:lnTo>
                  <a:lnTo>
                    <a:pt x="449827" y="58969"/>
                  </a:lnTo>
                  <a:lnTo>
                    <a:pt x="482794" y="89187"/>
                  </a:lnTo>
                  <a:lnTo>
                    <a:pt x="509778" y="124177"/>
                  </a:lnTo>
                  <a:lnTo>
                    <a:pt x="530007" y="163232"/>
                  </a:lnTo>
                  <a:lnTo>
                    <a:pt x="542710" y="205641"/>
                  </a:lnTo>
                  <a:lnTo>
                    <a:pt x="547116" y="250697"/>
                  </a:lnTo>
                  <a:lnTo>
                    <a:pt x="542710" y="295754"/>
                  </a:lnTo>
                  <a:lnTo>
                    <a:pt x="530007" y="338163"/>
                  </a:lnTo>
                  <a:lnTo>
                    <a:pt x="509778" y="377218"/>
                  </a:lnTo>
                  <a:lnTo>
                    <a:pt x="482794" y="412208"/>
                  </a:lnTo>
                  <a:lnTo>
                    <a:pt x="449827" y="442426"/>
                  </a:lnTo>
                  <a:lnTo>
                    <a:pt x="411649" y="467162"/>
                  </a:lnTo>
                  <a:lnTo>
                    <a:pt x="369030" y="485708"/>
                  </a:lnTo>
                  <a:lnTo>
                    <a:pt x="322743" y="497356"/>
                  </a:lnTo>
                  <a:lnTo>
                    <a:pt x="273557" y="501396"/>
                  </a:lnTo>
                  <a:lnTo>
                    <a:pt x="224372" y="497356"/>
                  </a:lnTo>
                  <a:lnTo>
                    <a:pt x="178085" y="485708"/>
                  </a:lnTo>
                  <a:lnTo>
                    <a:pt x="135466" y="467162"/>
                  </a:lnTo>
                  <a:lnTo>
                    <a:pt x="97288" y="442426"/>
                  </a:lnTo>
                  <a:lnTo>
                    <a:pt x="64321" y="412208"/>
                  </a:lnTo>
                  <a:lnTo>
                    <a:pt x="37337" y="377218"/>
                  </a:lnTo>
                  <a:lnTo>
                    <a:pt x="17108" y="338163"/>
                  </a:lnTo>
                  <a:lnTo>
                    <a:pt x="4405" y="295754"/>
                  </a:lnTo>
                  <a:lnTo>
                    <a:pt x="0" y="250697"/>
                  </a:lnTo>
                  <a:close/>
                </a:path>
              </a:pathLst>
            </a:custGeom>
            <a:ln w="228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2819145" y="5266690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latin typeface="Trebuchet MS"/>
                <a:cs typeface="Trebuchet MS"/>
              </a:rPr>
              <a:t>4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3458717" y="5154929"/>
            <a:ext cx="547370" cy="501650"/>
          </a:xfrm>
          <a:custGeom>
            <a:avLst/>
            <a:gdLst/>
            <a:ahLst/>
            <a:cxnLst/>
            <a:rect l="l" t="t" r="r" b="b"/>
            <a:pathLst>
              <a:path w="547370" h="501650">
                <a:moveTo>
                  <a:pt x="0" y="250698"/>
                </a:moveTo>
                <a:lnTo>
                  <a:pt x="4405" y="205641"/>
                </a:lnTo>
                <a:lnTo>
                  <a:pt x="17108" y="163232"/>
                </a:lnTo>
                <a:lnTo>
                  <a:pt x="37337" y="124177"/>
                </a:lnTo>
                <a:lnTo>
                  <a:pt x="64321" y="89187"/>
                </a:lnTo>
                <a:lnTo>
                  <a:pt x="97288" y="58969"/>
                </a:lnTo>
                <a:lnTo>
                  <a:pt x="135466" y="34233"/>
                </a:lnTo>
                <a:lnTo>
                  <a:pt x="178085" y="15687"/>
                </a:lnTo>
                <a:lnTo>
                  <a:pt x="224372" y="4039"/>
                </a:lnTo>
                <a:lnTo>
                  <a:pt x="273558" y="0"/>
                </a:lnTo>
                <a:lnTo>
                  <a:pt x="322743" y="4039"/>
                </a:lnTo>
                <a:lnTo>
                  <a:pt x="369030" y="15687"/>
                </a:lnTo>
                <a:lnTo>
                  <a:pt x="411649" y="34233"/>
                </a:lnTo>
                <a:lnTo>
                  <a:pt x="449827" y="58969"/>
                </a:lnTo>
                <a:lnTo>
                  <a:pt x="482794" y="89187"/>
                </a:lnTo>
                <a:lnTo>
                  <a:pt x="509778" y="124177"/>
                </a:lnTo>
                <a:lnTo>
                  <a:pt x="530007" y="163232"/>
                </a:lnTo>
                <a:lnTo>
                  <a:pt x="542710" y="205641"/>
                </a:lnTo>
                <a:lnTo>
                  <a:pt x="547116" y="250698"/>
                </a:lnTo>
                <a:lnTo>
                  <a:pt x="542710" y="295754"/>
                </a:lnTo>
                <a:lnTo>
                  <a:pt x="530007" y="338163"/>
                </a:lnTo>
                <a:lnTo>
                  <a:pt x="509778" y="377218"/>
                </a:lnTo>
                <a:lnTo>
                  <a:pt x="482794" y="412208"/>
                </a:lnTo>
                <a:lnTo>
                  <a:pt x="449827" y="442426"/>
                </a:lnTo>
                <a:lnTo>
                  <a:pt x="411649" y="467162"/>
                </a:lnTo>
                <a:lnTo>
                  <a:pt x="369030" y="485708"/>
                </a:lnTo>
                <a:lnTo>
                  <a:pt x="322743" y="497356"/>
                </a:lnTo>
                <a:lnTo>
                  <a:pt x="273558" y="501396"/>
                </a:lnTo>
                <a:lnTo>
                  <a:pt x="224372" y="497356"/>
                </a:lnTo>
                <a:lnTo>
                  <a:pt x="178085" y="485708"/>
                </a:lnTo>
                <a:lnTo>
                  <a:pt x="135466" y="467162"/>
                </a:lnTo>
                <a:lnTo>
                  <a:pt x="97288" y="442426"/>
                </a:lnTo>
                <a:lnTo>
                  <a:pt x="64321" y="412208"/>
                </a:lnTo>
                <a:lnTo>
                  <a:pt x="37337" y="377218"/>
                </a:lnTo>
                <a:lnTo>
                  <a:pt x="17108" y="338163"/>
                </a:lnTo>
                <a:lnTo>
                  <a:pt x="4405" y="295754"/>
                </a:lnTo>
                <a:lnTo>
                  <a:pt x="0" y="250698"/>
                </a:lnTo>
                <a:close/>
              </a:path>
            </a:pathLst>
          </a:custGeom>
          <a:ln w="22859">
            <a:solidFill>
              <a:srgbClr val="4D13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3617467" y="5259451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21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77" name="object 7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18840" y="4970271"/>
            <a:ext cx="170814" cy="193547"/>
          </a:xfrm>
          <a:prstGeom prst="rect">
            <a:avLst/>
          </a:prstGeom>
        </p:spPr>
      </p:pic>
      <p:sp>
        <p:nvSpPr>
          <p:cNvPr id="78" name="object 78"/>
          <p:cNvSpPr txBox="1"/>
          <p:nvPr/>
        </p:nvSpPr>
        <p:spPr>
          <a:xfrm>
            <a:off x="2615945" y="6435648"/>
            <a:ext cx="2305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SimSun"/>
                <a:cs typeface="SimSun"/>
              </a:rPr>
              <a:t>E.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8456421" y="6435648"/>
            <a:ext cx="221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5" dirty="0">
                <a:latin typeface="SimSun"/>
                <a:cs typeface="SimSun"/>
              </a:rPr>
              <a:t>F.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648705" y="3961638"/>
            <a:ext cx="546100" cy="500380"/>
          </a:xfrm>
          <a:custGeom>
            <a:avLst/>
            <a:gdLst/>
            <a:ahLst/>
            <a:cxnLst/>
            <a:rect l="l" t="t" r="r" b="b"/>
            <a:pathLst>
              <a:path w="546100" h="500379">
                <a:moveTo>
                  <a:pt x="0" y="249936"/>
                </a:moveTo>
                <a:lnTo>
                  <a:pt x="4396" y="205006"/>
                </a:lnTo>
                <a:lnTo>
                  <a:pt x="17071" y="162719"/>
                </a:lnTo>
                <a:lnTo>
                  <a:pt x="37253" y="123782"/>
                </a:lnTo>
                <a:lnTo>
                  <a:pt x="64171" y="88899"/>
                </a:lnTo>
                <a:lnTo>
                  <a:pt x="97053" y="58777"/>
                </a:lnTo>
                <a:lnTo>
                  <a:pt x="135127" y="34120"/>
                </a:lnTo>
                <a:lnTo>
                  <a:pt x="177624" y="15635"/>
                </a:lnTo>
                <a:lnTo>
                  <a:pt x="223770" y="4026"/>
                </a:lnTo>
                <a:lnTo>
                  <a:pt x="272796" y="0"/>
                </a:lnTo>
                <a:lnTo>
                  <a:pt x="321821" y="4026"/>
                </a:lnTo>
                <a:lnTo>
                  <a:pt x="367967" y="15635"/>
                </a:lnTo>
                <a:lnTo>
                  <a:pt x="410463" y="34120"/>
                </a:lnTo>
                <a:lnTo>
                  <a:pt x="448538" y="58777"/>
                </a:lnTo>
                <a:lnTo>
                  <a:pt x="481420" y="88900"/>
                </a:lnTo>
                <a:lnTo>
                  <a:pt x="508338" y="123782"/>
                </a:lnTo>
                <a:lnTo>
                  <a:pt x="528520" y="162719"/>
                </a:lnTo>
                <a:lnTo>
                  <a:pt x="541195" y="205006"/>
                </a:lnTo>
                <a:lnTo>
                  <a:pt x="545592" y="249936"/>
                </a:lnTo>
                <a:lnTo>
                  <a:pt x="541195" y="294865"/>
                </a:lnTo>
                <a:lnTo>
                  <a:pt x="528520" y="337152"/>
                </a:lnTo>
                <a:lnTo>
                  <a:pt x="508338" y="376089"/>
                </a:lnTo>
                <a:lnTo>
                  <a:pt x="481420" y="410972"/>
                </a:lnTo>
                <a:lnTo>
                  <a:pt x="448538" y="441094"/>
                </a:lnTo>
                <a:lnTo>
                  <a:pt x="410464" y="465751"/>
                </a:lnTo>
                <a:lnTo>
                  <a:pt x="367967" y="484236"/>
                </a:lnTo>
                <a:lnTo>
                  <a:pt x="321821" y="495845"/>
                </a:lnTo>
                <a:lnTo>
                  <a:pt x="272796" y="499872"/>
                </a:lnTo>
                <a:lnTo>
                  <a:pt x="223770" y="495845"/>
                </a:lnTo>
                <a:lnTo>
                  <a:pt x="177624" y="484236"/>
                </a:lnTo>
                <a:lnTo>
                  <a:pt x="135128" y="465751"/>
                </a:lnTo>
                <a:lnTo>
                  <a:pt x="97053" y="441094"/>
                </a:lnTo>
                <a:lnTo>
                  <a:pt x="64171" y="410972"/>
                </a:lnTo>
                <a:lnTo>
                  <a:pt x="37253" y="376089"/>
                </a:lnTo>
                <a:lnTo>
                  <a:pt x="17071" y="337152"/>
                </a:lnTo>
                <a:lnTo>
                  <a:pt x="4396" y="294865"/>
                </a:lnTo>
                <a:lnTo>
                  <a:pt x="0" y="249936"/>
                </a:lnTo>
                <a:close/>
              </a:path>
            </a:pathLst>
          </a:custGeom>
          <a:ln w="22860">
            <a:solidFill>
              <a:srgbClr val="4D13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5806821" y="4064634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26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6147053" y="4565141"/>
            <a:ext cx="546100" cy="501650"/>
          </a:xfrm>
          <a:custGeom>
            <a:avLst/>
            <a:gdLst/>
            <a:ahLst/>
            <a:cxnLst/>
            <a:rect l="l" t="t" r="r" b="b"/>
            <a:pathLst>
              <a:path w="546100" h="501650">
                <a:moveTo>
                  <a:pt x="0" y="250697"/>
                </a:moveTo>
                <a:lnTo>
                  <a:pt x="4396" y="205641"/>
                </a:lnTo>
                <a:lnTo>
                  <a:pt x="17071" y="163232"/>
                </a:lnTo>
                <a:lnTo>
                  <a:pt x="37253" y="124177"/>
                </a:lnTo>
                <a:lnTo>
                  <a:pt x="64171" y="89187"/>
                </a:lnTo>
                <a:lnTo>
                  <a:pt x="97053" y="58969"/>
                </a:lnTo>
                <a:lnTo>
                  <a:pt x="135127" y="34233"/>
                </a:lnTo>
                <a:lnTo>
                  <a:pt x="177624" y="15687"/>
                </a:lnTo>
                <a:lnTo>
                  <a:pt x="223770" y="4039"/>
                </a:lnTo>
                <a:lnTo>
                  <a:pt x="272796" y="0"/>
                </a:lnTo>
                <a:lnTo>
                  <a:pt x="321821" y="4039"/>
                </a:lnTo>
                <a:lnTo>
                  <a:pt x="367967" y="15687"/>
                </a:lnTo>
                <a:lnTo>
                  <a:pt x="410463" y="34233"/>
                </a:lnTo>
                <a:lnTo>
                  <a:pt x="448538" y="58969"/>
                </a:lnTo>
                <a:lnTo>
                  <a:pt x="481420" y="89187"/>
                </a:lnTo>
                <a:lnTo>
                  <a:pt x="508338" y="124177"/>
                </a:lnTo>
                <a:lnTo>
                  <a:pt x="528520" y="163232"/>
                </a:lnTo>
                <a:lnTo>
                  <a:pt x="541195" y="205641"/>
                </a:lnTo>
                <a:lnTo>
                  <a:pt x="545592" y="250697"/>
                </a:lnTo>
                <a:lnTo>
                  <a:pt x="541195" y="295754"/>
                </a:lnTo>
                <a:lnTo>
                  <a:pt x="528520" y="338163"/>
                </a:lnTo>
                <a:lnTo>
                  <a:pt x="508338" y="377218"/>
                </a:lnTo>
                <a:lnTo>
                  <a:pt x="481420" y="412208"/>
                </a:lnTo>
                <a:lnTo>
                  <a:pt x="448538" y="442426"/>
                </a:lnTo>
                <a:lnTo>
                  <a:pt x="410463" y="467162"/>
                </a:lnTo>
                <a:lnTo>
                  <a:pt x="367967" y="485708"/>
                </a:lnTo>
                <a:lnTo>
                  <a:pt x="321821" y="497356"/>
                </a:lnTo>
                <a:lnTo>
                  <a:pt x="272796" y="501395"/>
                </a:lnTo>
                <a:lnTo>
                  <a:pt x="223770" y="497356"/>
                </a:lnTo>
                <a:lnTo>
                  <a:pt x="177624" y="485708"/>
                </a:lnTo>
                <a:lnTo>
                  <a:pt x="135128" y="467162"/>
                </a:lnTo>
                <a:lnTo>
                  <a:pt x="97053" y="442426"/>
                </a:lnTo>
                <a:lnTo>
                  <a:pt x="64171" y="412208"/>
                </a:lnTo>
                <a:lnTo>
                  <a:pt x="37253" y="377218"/>
                </a:lnTo>
                <a:lnTo>
                  <a:pt x="17071" y="338163"/>
                </a:lnTo>
                <a:lnTo>
                  <a:pt x="4396" y="295754"/>
                </a:lnTo>
                <a:lnTo>
                  <a:pt x="0" y="250697"/>
                </a:lnTo>
                <a:close/>
              </a:path>
            </a:pathLst>
          </a:custGeom>
          <a:ln w="22860">
            <a:solidFill>
              <a:srgbClr val="4D13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6305803" y="4668723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30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5216652" y="4380484"/>
            <a:ext cx="1061720" cy="699135"/>
            <a:chOff x="5216652" y="4380484"/>
            <a:chExt cx="1061720" cy="699135"/>
          </a:xfrm>
        </p:grpSpPr>
        <p:pic>
          <p:nvPicPr>
            <p:cNvPr id="85" name="object 8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07176" y="4380484"/>
              <a:ext cx="170814" cy="193548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14416" y="4401693"/>
              <a:ext cx="130048" cy="172465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5228082" y="4568190"/>
              <a:ext cx="546100" cy="500380"/>
            </a:xfrm>
            <a:custGeom>
              <a:avLst/>
              <a:gdLst/>
              <a:ahLst/>
              <a:cxnLst/>
              <a:rect l="l" t="t" r="r" b="b"/>
              <a:pathLst>
                <a:path w="546100" h="500379">
                  <a:moveTo>
                    <a:pt x="0" y="249936"/>
                  </a:moveTo>
                  <a:lnTo>
                    <a:pt x="4396" y="205006"/>
                  </a:lnTo>
                  <a:lnTo>
                    <a:pt x="17071" y="162719"/>
                  </a:lnTo>
                  <a:lnTo>
                    <a:pt x="37253" y="123782"/>
                  </a:lnTo>
                  <a:lnTo>
                    <a:pt x="64171" y="88899"/>
                  </a:lnTo>
                  <a:lnTo>
                    <a:pt x="97053" y="58777"/>
                  </a:lnTo>
                  <a:lnTo>
                    <a:pt x="135127" y="34120"/>
                  </a:lnTo>
                  <a:lnTo>
                    <a:pt x="177624" y="15635"/>
                  </a:lnTo>
                  <a:lnTo>
                    <a:pt x="223770" y="4026"/>
                  </a:lnTo>
                  <a:lnTo>
                    <a:pt x="272795" y="0"/>
                  </a:lnTo>
                  <a:lnTo>
                    <a:pt x="321821" y="4026"/>
                  </a:lnTo>
                  <a:lnTo>
                    <a:pt x="367967" y="15635"/>
                  </a:lnTo>
                  <a:lnTo>
                    <a:pt x="410463" y="34120"/>
                  </a:lnTo>
                  <a:lnTo>
                    <a:pt x="448538" y="58777"/>
                  </a:lnTo>
                  <a:lnTo>
                    <a:pt x="481420" y="88900"/>
                  </a:lnTo>
                  <a:lnTo>
                    <a:pt x="508338" y="123782"/>
                  </a:lnTo>
                  <a:lnTo>
                    <a:pt x="528520" y="162719"/>
                  </a:lnTo>
                  <a:lnTo>
                    <a:pt x="541195" y="205006"/>
                  </a:lnTo>
                  <a:lnTo>
                    <a:pt x="545591" y="249936"/>
                  </a:lnTo>
                  <a:lnTo>
                    <a:pt x="541195" y="294865"/>
                  </a:lnTo>
                  <a:lnTo>
                    <a:pt x="528520" y="337152"/>
                  </a:lnTo>
                  <a:lnTo>
                    <a:pt x="508338" y="376089"/>
                  </a:lnTo>
                  <a:lnTo>
                    <a:pt x="481420" y="410972"/>
                  </a:lnTo>
                  <a:lnTo>
                    <a:pt x="448538" y="441094"/>
                  </a:lnTo>
                  <a:lnTo>
                    <a:pt x="410464" y="465751"/>
                  </a:lnTo>
                  <a:lnTo>
                    <a:pt x="367967" y="484236"/>
                  </a:lnTo>
                  <a:lnTo>
                    <a:pt x="321821" y="495845"/>
                  </a:lnTo>
                  <a:lnTo>
                    <a:pt x="272795" y="499872"/>
                  </a:lnTo>
                  <a:lnTo>
                    <a:pt x="223770" y="495845"/>
                  </a:lnTo>
                  <a:lnTo>
                    <a:pt x="177624" y="484236"/>
                  </a:lnTo>
                  <a:lnTo>
                    <a:pt x="135127" y="465751"/>
                  </a:lnTo>
                  <a:lnTo>
                    <a:pt x="97053" y="441094"/>
                  </a:lnTo>
                  <a:lnTo>
                    <a:pt x="64171" y="410972"/>
                  </a:lnTo>
                  <a:lnTo>
                    <a:pt x="37253" y="376089"/>
                  </a:lnTo>
                  <a:lnTo>
                    <a:pt x="17071" y="337152"/>
                  </a:lnTo>
                  <a:lnTo>
                    <a:pt x="4396" y="294865"/>
                  </a:lnTo>
                  <a:lnTo>
                    <a:pt x="0" y="249936"/>
                  </a:lnTo>
                  <a:close/>
                </a:path>
              </a:pathLst>
            </a:custGeom>
            <a:ln w="22860">
              <a:solidFill>
                <a:srgbClr val="4D1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5436489" y="4671440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latin typeface="Trebuchet MS"/>
                <a:cs typeface="Trebuchet MS"/>
              </a:rPr>
              <a:t>9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4835652" y="5064633"/>
            <a:ext cx="568960" cy="679450"/>
            <a:chOff x="4835652" y="5064633"/>
            <a:chExt cx="568960" cy="679450"/>
          </a:xfrm>
        </p:grpSpPr>
        <p:pic>
          <p:nvPicPr>
            <p:cNvPr id="90" name="object 9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33416" y="5064633"/>
              <a:ext cx="130048" cy="172466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4847082" y="5231130"/>
              <a:ext cx="546100" cy="501650"/>
            </a:xfrm>
            <a:custGeom>
              <a:avLst/>
              <a:gdLst/>
              <a:ahLst/>
              <a:cxnLst/>
              <a:rect l="l" t="t" r="r" b="b"/>
              <a:pathLst>
                <a:path w="546100" h="501650">
                  <a:moveTo>
                    <a:pt x="0" y="250698"/>
                  </a:moveTo>
                  <a:lnTo>
                    <a:pt x="4396" y="205641"/>
                  </a:lnTo>
                  <a:lnTo>
                    <a:pt x="17071" y="163232"/>
                  </a:lnTo>
                  <a:lnTo>
                    <a:pt x="37253" y="124177"/>
                  </a:lnTo>
                  <a:lnTo>
                    <a:pt x="64171" y="89187"/>
                  </a:lnTo>
                  <a:lnTo>
                    <a:pt x="97053" y="58969"/>
                  </a:lnTo>
                  <a:lnTo>
                    <a:pt x="135127" y="34233"/>
                  </a:lnTo>
                  <a:lnTo>
                    <a:pt x="177624" y="15687"/>
                  </a:lnTo>
                  <a:lnTo>
                    <a:pt x="223770" y="4039"/>
                  </a:lnTo>
                  <a:lnTo>
                    <a:pt x="272795" y="0"/>
                  </a:lnTo>
                  <a:lnTo>
                    <a:pt x="321821" y="4039"/>
                  </a:lnTo>
                  <a:lnTo>
                    <a:pt x="367967" y="15687"/>
                  </a:lnTo>
                  <a:lnTo>
                    <a:pt x="410463" y="34233"/>
                  </a:lnTo>
                  <a:lnTo>
                    <a:pt x="448538" y="58969"/>
                  </a:lnTo>
                  <a:lnTo>
                    <a:pt x="481420" y="89187"/>
                  </a:lnTo>
                  <a:lnTo>
                    <a:pt x="508338" y="124177"/>
                  </a:lnTo>
                  <a:lnTo>
                    <a:pt x="528520" y="163232"/>
                  </a:lnTo>
                  <a:lnTo>
                    <a:pt x="541195" y="205641"/>
                  </a:lnTo>
                  <a:lnTo>
                    <a:pt x="545591" y="250698"/>
                  </a:lnTo>
                  <a:lnTo>
                    <a:pt x="541195" y="295760"/>
                  </a:lnTo>
                  <a:lnTo>
                    <a:pt x="528520" y="338174"/>
                  </a:lnTo>
                  <a:lnTo>
                    <a:pt x="508338" y="377229"/>
                  </a:lnTo>
                  <a:lnTo>
                    <a:pt x="481420" y="412219"/>
                  </a:lnTo>
                  <a:lnTo>
                    <a:pt x="448538" y="442434"/>
                  </a:lnTo>
                  <a:lnTo>
                    <a:pt x="410464" y="467168"/>
                  </a:lnTo>
                  <a:lnTo>
                    <a:pt x="367967" y="485711"/>
                  </a:lnTo>
                  <a:lnTo>
                    <a:pt x="321821" y="497356"/>
                  </a:lnTo>
                  <a:lnTo>
                    <a:pt x="272795" y="501396"/>
                  </a:lnTo>
                  <a:lnTo>
                    <a:pt x="223770" y="497356"/>
                  </a:lnTo>
                  <a:lnTo>
                    <a:pt x="177624" y="485711"/>
                  </a:lnTo>
                  <a:lnTo>
                    <a:pt x="135127" y="467168"/>
                  </a:lnTo>
                  <a:lnTo>
                    <a:pt x="97053" y="442434"/>
                  </a:lnTo>
                  <a:lnTo>
                    <a:pt x="64171" y="412219"/>
                  </a:lnTo>
                  <a:lnTo>
                    <a:pt x="37253" y="377229"/>
                  </a:lnTo>
                  <a:lnTo>
                    <a:pt x="17071" y="338174"/>
                  </a:lnTo>
                  <a:lnTo>
                    <a:pt x="4396" y="295760"/>
                  </a:lnTo>
                  <a:lnTo>
                    <a:pt x="0" y="250698"/>
                  </a:lnTo>
                  <a:close/>
                </a:path>
              </a:pathLst>
            </a:custGeom>
            <a:ln w="22860">
              <a:solidFill>
                <a:srgbClr val="4D1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5055870" y="5334965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4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5694426" y="5223509"/>
            <a:ext cx="547370" cy="501650"/>
          </a:xfrm>
          <a:custGeom>
            <a:avLst/>
            <a:gdLst/>
            <a:ahLst/>
            <a:cxnLst/>
            <a:rect l="l" t="t" r="r" b="b"/>
            <a:pathLst>
              <a:path w="547370" h="501650">
                <a:moveTo>
                  <a:pt x="0" y="250697"/>
                </a:moveTo>
                <a:lnTo>
                  <a:pt x="4405" y="205641"/>
                </a:lnTo>
                <a:lnTo>
                  <a:pt x="17108" y="163232"/>
                </a:lnTo>
                <a:lnTo>
                  <a:pt x="37337" y="124177"/>
                </a:lnTo>
                <a:lnTo>
                  <a:pt x="64321" y="89187"/>
                </a:lnTo>
                <a:lnTo>
                  <a:pt x="97288" y="58969"/>
                </a:lnTo>
                <a:lnTo>
                  <a:pt x="135466" y="34233"/>
                </a:lnTo>
                <a:lnTo>
                  <a:pt x="178085" y="15687"/>
                </a:lnTo>
                <a:lnTo>
                  <a:pt x="224372" y="4039"/>
                </a:lnTo>
                <a:lnTo>
                  <a:pt x="273558" y="0"/>
                </a:lnTo>
                <a:lnTo>
                  <a:pt x="322743" y="4039"/>
                </a:lnTo>
                <a:lnTo>
                  <a:pt x="369030" y="15687"/>
                </a:lnTo>
                <a:lnTo>
                  <a:pt x="411649" y="34233"/>
                </a:lnTo>
                <a:lnTo>
                  <a:pt x="449827" y="58969"/>
                </a:lnTo>
                <a:lnTo>
                  <a:pt x="482794" y="89187"/>
                </a:lnTo>
                <a:lnTo>
                  <a:pt x="509777" y="124177"/>
                </a:lnTo>
                <a:lnTo>
                  <a:pt x="530007" y="163232"/>
                </a:lnTo>
                <a:lnTo>
                  <a:pt x="542710" y="205641"/>
                </a:lnTo>
                <a:lnTo>
                  <a:pt x="547115" y="250697"/>
                </a:lnTo>
                <a:lnTo>
                  <a:pt x="542710" y="295760"/>
                </a:lnTo>
                <a:lnTo>
                  <a:pt x="530007" y="338174"/>
                </a:lnTo>
                <a:lnTo>
                  <a:pt x="509777" y="377229"/>
                </a:lnTo>
                <a:lnTo>
                  <a:pt x="482794" y="412219"/>
                </a:lnTo>
                <a:lnTo>
                  <a:pt x="449827" y="442434"/>
                </a:lnTo>
                <a:lnTo>
                  <a:pt x="411649" y="467168"/>
                </a:lnTo>
                <a:lnTo>
                  <a:pt x="369030" y="485711"/>
                </a:lnTo>
                <a:lnTo>
                  <a:pt x="322743" y="497356"/>
                </a:lnTo>
                <a:lnTo>
                  <a:pt x="273558" y="501395"/>
                </a:lnTo>
                <a:lnTo>
                  <a:pt x="224372" y="497356"/>
                </a:lnTo>
                <a:lnTo>
                  <a:pt x="178085" y="485711"/>
                </a:lnTo>
                <a:lnTo>
                  <a:pt x="135466" y="467168"/>
                </a:lnTo>
                <a:lnTo>
                  <a:pt x="97288" y="442434"/>
                </a:lnTo>
                <a:lnTo>
                  <a:pt x="64321" y="412219"/>
                </a:lnTo>
                <a:lnTo>
                  <a:pt x="37337" y="377229"/>
                </a:lnTo>
                <a:lnTo>
                  <a:pt x="17108" y="338174"/>
                </a:lnTo>
                <a:lnTo>
                  <a:pt x="4405" y="295760"/>
                </a:lnTo>
                <a:lnTo>
                  <a:pt x="0" y="250697"/>
                </a:lnTo>
                <a:close/>
              </a:path>
            </a:pathLst>
          </a:custGeom>
          <a:ln w="22860">
            <a:solidFill>
              <a:srgbClr val="4D13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5854065" y="5327726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21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5268467" y="5038852"/>
            <a:ext cx="570230" cy="1351280"/>
            <a:chOff x="5268467" y="5038852"/>
            <a:chExt cx="570230" cy="1351280"/>
          </a:xfrm>
        </p:grpSpPr>
        <p:pic>
          <p:nvPicPr>
            <p:cNvPr id="96" name="object 9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4547" y="5038852"/>
              <a:ext cx="170814" cy="193548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67755" y="5712383"/>
              <a:ext cx="130048" cy="172453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5279897" y="5877306"/>
              <a:ext cx="547370" cy="501650"/>
            </a:xfrm>
            <a:custGeom>
              <a:avLst/>
              <a:gdLst/>
              <a:ahLst/>
              <a:cxnLst/>
              <a:rect l="l" t="t" r="r" b="b"/>
              <a:pathLst>
                <a:path w="547370" h="501650">
                  <a:moveTo>
                    <a:pt x="0" y="250698"/>
                  </a:moveTo>
                  <a:lnTo>
                    <a:pt x="4405" y="205635"/>
                  </a:lnTo>
                  <a:lnTo>
                    <a:pt x="17108" y="163221"/>
                  </a:lnTo>
                  <a:lnTo>
                    <a:pt x="37337" y="124166"/>
                  </a:lnTo>
                  <a:lnTo>
                    <a:pt x="64321" y="89176"/>
                  </a:lnTo>
                  <a:lnTo>
                    <a:pt x="97288" y="58961"/>
                  </a:lnTo>
                  <a:lnTo>
                    <a:pt x="135466" y="34227"/>
                  </a:lnTo>
                  <a:lnTo>
                    <a:pt x="178085" y="15684"/>
                  </a:lnTo>
                  <a:lnTo>
                    <a:pt x="224372" y="4039"/>
                  </a:lnTo>
                  <a:lnTo>
                    <a:pt x="273557" y="0"/>
                  </a:lnTo>
                  <a:lnTo>
                    <a:pt x="322743" y="4039"/>
                  </a:lnTo>
                  <a:lnTo>
                    <a:pt x="369030" y="15684"/>
                  </a:lnTo>
                  <a:lnTo>
                    <a:pt x="411649" y="34227"/>
                  </a:lnTo>
                  <a:lnTo>
                    <a:pt x="449827" y="58961"/>
                  </a:lnTo>
                  <a:lnTo>
                    <a:pt x="482794" y="89176"/>
                  </a:lnTo>
                  <a:lnTo>
                    <a:pt x="509777" y="124166"/>
                  </a:lnTo>
                  <a:lnTo>
                    <a:pt x="530007" y="163221"/>
                  </a:lnTo>
                  <a:lnTo>
                    <a:pt x="542710" y="205635"/>
                  </a:lnTo>
                  <a:lnTo>
                    <a:pt x="547115" y="250698"/>
                  </a:lnTo>
                  <a:lnTo>
                    <a:pt x="542710" y="295760"/>
                  </a:lnTo>
                  <a:lnTo>
                    <a:pt x="530007" y="338174"/>
                  </a:lnTo>
                  <a:lnTo>
                    <a:pt x="509777" y="377229"/>
                  </a:lnTo>
                  <a:lnTo>
                    <a:pt x="482794" y="412219"/>
                  </a:lnTo>
                  <a:lnTo>
                    <a:pt x="449827" y="442434"/>
                  </a:lnTo>
                  <a:lnTo>
                    <a:pt x="411649" y="467168"/>
                  </a:lnTo>
                  <a:lnTo>
                    <a:pt x="369030" y="485711"/>
                  </a:lnTo>
                  <a:lnTo>
                    <a:pt x="322743" y="497356"/>
                  </a:lnTo>
                  <a:lnTo>
                    <a:pt x="273557" y="501396"/>
                  </a:lnTo>
                  <a:lnTo>
                    <a:pt x="224372" y="497356"/>
                  </a:lnTo>
                  <a:lnTo>
                    <a:pt x="178085" y="485711"/>
                  </a:lnTo>
                  <a:lnTo>
                    <a:pt x="135466" y="467168"/>
                  </a:lnTo>
                  <a:lnTo>
                    <a:pt x="97288" y="442434"/>
                  </a:lnTo>
                  <a:lnTo>
                    <a:pt x="64321" y="412219"/>
                  </a:lnTo>
                  <a:lnTo>
                    <a:pt x="37337" y="377229"/>
                  </a:lnTo>
                  <a:lnTo>
                    <a:pt x="17108" y="338174"/>
                  </a:lnTo>
                  <a:lnTo>
                    <a:pt x="4405" y="295760"/>
                  </a:lnTo>
                  <a:lnTo>
                    <a:pt x="0" y="250698"/>
                  </a:lnTo>
                  <a:close/>
                </a:path>
              </a:pathLst>
            </a:custGeom>
            <a:ln w="228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5438647" y="5982106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14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8683752" y="5393435"/>
            <a:ext cx="640080" cy="231775"/>
          </a:xfrm>
          <a:custGeom>
            <a:avLst/>
            <a:gdLst/>
            <a:ahLst/>
            <a:cxnLst/>
            <a:rect l="l" t="t" r="r" b="b"/>
            <a:pathLst>
              <a:path w="640079" h="231775">
                <a:moveTo>
                  <a:pt x="0" y="57911"/>
                </a:moveTo>
                <a:lnTo>
                  <a:pt x="524255" y="57911"/>
                </a:lnTo>
                <a:lnTo>
                  <a:pt x="524255" y="0"/>
                </a:lnTo>
                <a:lnTo>
                  <a:pt x="640079" y="115823"/>
                </a:lnTo>
                <a:lnTo>
                  <a:pt x="524255" y="231647"/>
                </a:lnTo>
                <a:lnTo>
                  <a:pt x="524255" y="173735"/>
                </a:lnTo>
                <a:lnTo>
                  <a:pt x="0" y="173735"/>
                </a:lnTo>
                <a:lnTo>
                  <a:pt x="0" y="57911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994142" y="3982973"/>
            <a:ext cx="546100" cy="501650"/>
          </a:xfrm>
          <a:custGeom>
            <a:avLst/>
            <a:gdLst/>
            <a:ahLst/>
            <a:cxnLst/>
            <a:rect l="l" t="t" r="r" b="b"/>
            <a:pathLst>
              <a:path w="546100" h="501650">
                <a:moveTo>
                  <a:pt x="0" y="250698"/>
                </a:moveTo>
                <a:lnTo>
                  <a:pt x="4396" y="205641"/>
                </a:lnTo>
                <a:lnTo>
                  <a:pt x="17071" y="163232"/>
                </a:lnTo>
                <a:lnTo>
                  <a:pt x="37253" y="124177"/>
                </a:lnTo>
                <a:lnTo>
                  <a:pt x="64171" y="89187"/>
                </a:lnTo>
                <a:lnTo>
                  <a:pt x="97053" y="58969"/>
                </a:lnTo>
                <a:lnTo>
                  <a:pt x="135128" y="34233"/>
                </a:lnTo>
                <a:lnTo>
                  <a:pt x="177624" y="15687"/>
                </a:lnTo>
                <a:lnTo>
                  <a:pt x="223770" y="4039"/>
                </a:lnTo>
                <a:lnTo>
                  <a:pt x="272796" y="0"/>
                </a:lnTo>
                <a:lnTo>
                  <a:pt x="321821" y="4039"/>
                </a:lnTo>
                <a:lnTo>
                  <a:pt x="367967" y="15687"/>
                </a:lnTo>
                <a:lnTo>
                  <a:pt x="410463" y="34233"/>
                </a:lnTo>
                <a:lnTo>
                  <a:pt x="448538" y="58969"/>
                </a:lnTo>
                <a:lnTo>
                  <a:pt x="481420" y="89187"/>
                </a:lnTo>
                <a:lnTo>
                  <a:pt x="508338" y="124177"/>
                </a:lnTo>
                <a:lnTo>
                  <a:pt x="528520" y="163232"/>
                </a:lnTo>
                <a:lnTo>
                  <a:pt x="541195" y="205641"/>
                </a:lnTo>
                <a:lnTo>
                  <a:pt x="545591" y="250698"/>
                </a:lnTo>
                <a:lnTo>
                  <a:pt x="541195" y="295754"/>
                </a:lnTo>
                <a:lnTo>
                  <a:pt x="528520" y="338163"/>
                </a:lnTo>
                <a:lnTo>
                  <a:pt x="508338" y="377218"/>
                </a:lnTo>
                <a:lnTo>
                  <a:pt x="481420" y="412208"/>
                </a:lnTo>
                <a:lnTo>
                  <a:pt x="448538" y="442426"/>
                </a:lnTo>
                <a:lnTo>
                  <a:pt x="410463" y="467162"/>
                </a:lnTo>
                <a:lnTo>
                  <a:pt x="367967" y="485708"/>
                </a:lnTo>
                <a:lnTo>
                  <a:pt x="321821" y="497356"/>
                </a:lnTo>
                <a:lnTo>
                  <a:pt x="272796" y="501395"/>
                </a:lnTo>
                <a:lnTo>
                  <a:pt x="223770" y="497356"/>
                </a:lnTo>
                <a:lnTo>
                  <a:pt x="177624" y="485708"/>
                </a:lnTo>
                <a:lnTo>
                  <a:pt x="135128" y="467162"/>
                </a:lnTo>
                <a:lnTo>
                  <a:pt x="97053" y="442426"/>
                </a:lnTo>
                <a:lnTo>
                  <a:pt x="64171" y="412208"/>
                </a:lnTo>
                <a:lnTo>
                  <a:pt x="37253" y="377218"/>
                </a:lnTo>
                <a:lnTo>
                  <a:pt x="17071" y="338163"/>
                </a:lnTo>
                <a:lnTo>
                  <a:pt x="4396" y="295754"/>
                </a:lnTo>
                <a:lnTo>
                  <a:pt x="0" y="250698"/>
                </a:lnTo>
                <a:close/>
              </a:path>
            </a:pathLst>
          </a:custGeom>
          <a:ln w="22860">
            <a:solidFill>
              <a:srgbClr val="4D13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8152638" y="4086555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26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8492490" y="4588002"/>
            <a:ext cx="546100" cy="500380"/>
          </a:xfrm>
          <a:custGeom>
            <a:avLst/>
            <a:gdLst/>
            <a:ahLst/>
            <a:cxnLst/>
            <a:rect l="l" t="t" r="r" b="b"/>
            <a:pathLst>
              <a:path w="546100" h="500379">
                <a:moveTo>
                  <a:pt x="0" y="249936"/>
                </a:moveTo>
                <a:lnTo>
                  <a:pt x="4396" y="205006"/>
                </a:lnTo>
                <a:lnTo>
                  <a:pt x="17071" y="162719"/>
                </a:lnTo>
                <a:lnTo>
                  <a:pt x="37253" y="123782"/>
                </a:lnTo>
                <a:lnTo>
                  <a:pt x="64171" y="88899"/>
                </a:lnTo>
                <a:lnTo>
                  <a:pt x="97053" y="58777"/>
                </a:lnTo>
                <a:lnTo>
                  <a:pt x="135128" y="34120"/>
                </a:lnTo>
                <a:lnTo>
                  <a:pt x="177624" y="15635"/>
                </a:lnTo>
                <a:lnTo>
                  <a:pt x="223770" y="4026"/>
                </a:lnTo>
                <a:lnTo>
                  <a:pt x="272795" y="0"/>
                </a:lnTo>
                <a:lnTo>
                  <a:pt x="321821" y="4026"/>
                </a:lnTo>
                <a:lnTo>
                  <a:pt x="367967" y="15635"/>
                </a:lnTo>
                <a:lnTo>
                  <a:pt x="410463" y="34120"/>
                </a:lnTo>
                <a:lnTo>
                  <a:pt x="448538" y="58777"/>
                </a:lnTo>
                <a:lnTo>
                  <a:pt x="481420" y="88900"/>
                </a:lnTo>
                <a:lnTo>
                  <a:pt x="508338" y="123782"/>
                </a:lnTo>
                <a:lnTo>
                  <a:pt x="528520" y="162719"/>
                </a:lnTo>
                <a:lnTo>
                  <a:pt x="541195" y="205006"/>
                </a:lnTo>
                <a:lnTo>
                  <a:pt x="545591" y="249936"/>
                </a:lnTo>
                <a:lnTo>
                  <a:pt x="541195" y="294865"/>
                </a:lnTo>
                <a:lnTo>
                  <a:pt x="528520" y="337152"/>
                </a:lnTo>
                <a:lnTo>
                  <a:pt x="508338" y="376089"/>
                </a:lnTo>
                <a:lnTo>
                  <a:pt x="481420" y="410972"/>
                </a:lnTo>
                <a:lnTo>
                  <a:pt x="448538" y="441094"/>
                </a:lnTo>
                <a:lnTo>
                  <a:pt x="410463" y="465751"/>
                </a:lnTo>
                <a:lnTo>
                  <a:pt x="367967" y="484236"/>
                </a:lnTo>
                <a:lnTo>
                  <a:pt x="321821" y="495845"/>
                </a:lnTo>
                <a:lnTo>
                  <a:pt x="272795" y="499872"/>
                </a:lnTo>
                <a:lnTo>
                  <a:pt x="223770" y="495845"/>
                </a:lnTo>
                <a:lnTo>
                  <a:pt x="177624" y="484236"/>
                </a:lnTo>
                <a:lnTo>
                  <a:pt x="135127" y="465751"/>
                </a:lnTo>
                <a:lnTo>
                  <a:pt x="97053" y="441094"/>
                </a:lnTo>
                <a:lnTo>
                  <a:pt x="64171" y="410972"/>
                </a:lnTo>
                <a:lnTo>
                  <a:pt x="37253" y="376089"/>
                </a:lnTo>
                <a:lnTo>
                  <a:pt x="17071" y="337152"/>
                </a:lnTo>
                <a:lnTo>
                  <a:pt x="4396" y="294865"/>
                </a:lnTo>
                <a:lnTo>
                  <a:pt x="0" y="249936"/>
                </a:lnTo>
                <a:close/>
              </a:path>
            </a:pathLst>
          </a:custGeom>
          <a:ln w="22860">
            <a:solidFill>
              <a:srgbClr val="4D13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8651493" y="4690948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30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105" name="object 105"/>
          <p:cNvGrpSpPr/>
          <p:nvPr/>
        </p:nvGrpSpPr>
        <p:grpSpPr>
          <a:xfrm>
            <a:off x="7562088" y="4403344"/>
            <a:ext cx="1061720" cy="699135"/>
            <a:chOff x="7562088" y="4403344"/>
            <a:chExt cx="1061720" cy="699135"/>
          </a:xfrm>
        </p:grpSpPr>
        <p:pic>
          <p:nvPicPr>
            <p:cNvPr id="106" name="object 10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52612" y="4403344"/>
              <a:ext cx="170815" cy="193548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59852" y="4423029"/>
              <a:ext cx="130048" cy="172465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7573518" y="4589526"/>
              <a:ext cx="546100" cy="501650"/>
            </a:xfrm>
            <a:custGeom>
              <a:avLst/>
              <a:gdLst/>
              <a:ahLst/>
              <a:cxnLst/>
              <a:rect l="l" t="t" r="r" b="b"/>
              <a:pathLst>
                <a:path w="546100" h="501650">
                  <a:moveTo>
                    <a:pt x="0" y="250698"/>
                  </a:moveTo>
                  <a:lnTo>
                    <a:pt x="4396" y="205641"/>
                  </a:lnTo>
                  <a:lnTo>
                    <a:pt x="17071" y="163232"/>
                  </a:lnTo>
                  <a:lnTo>
                    <a:pt x="37253" y="124177"/>
                  </a:lnTo>
                  <a:lnTo>
                    <a:pt x="64171" y="89187"/>
                  </a:lnTo>
                  <a:lnTo>
                    <a:pt x="97053" y="58969"/>
                  </a:lnTo>
                  <a:lnTo>
                    <a:pt x="135128" y="34233"/>
                  </a:lnTo>
                  <a:lnTo>
                    <a:pt x="177624" y="15687"/>
                  </a:lnTo>
                  <a:lnTo>
                    <a:pt x="223770" y="4039"/>
                  </a:lnTo>
                  <a:lnTo>
                    <a:pt x="272796" y="0"/>
                  </a:lnTo>
                  <a:lnTo>
                    <a:pt x="321821" y="4039"/>
                  </a:lnTo>
                  <a:lnTo>
                    <a:pt x="367967" y="15687"/>
                  </a:lnTo>
                  <a:lnTo>
                    <a:pt x="410463" y="34233"/>
                  </a:lnTo>
                  <a:lnTo>
                    <a:pt x="448538" y="58969"/>
                  </a:lnTo>
                  <a:lnTo>
                    <a:pt x="481420" y="89187"/>
                  </a:lnTo>
                  <a:lnTo>
                    <a:pt x="508338" y="124177"/>
                  </a:lnTo>
                  <a:lnTo>
                    <a:pt x="528520" y="163232"/>
                  </a:lnTo>
                  <a:lnTo>
                    <a:pt x="541195" y="205641"/>
                  </a:lnTo>
                  <a:lnTo>
                    <a:pt x="545591" y="250698"/>
                  </a:lnTo>
                  <a:lnTo>
                    <a:pt x="541195" y="295754"/>
                  </a:lnTo>
                  <a:lnTo>
                    <a:pt x="528520" y="338163"/>
                  </a:lnTo>
                  <a:lnTo>
                    <a:pt x="508338" y="377218"/>
                  </a:lnTo>
                  <a:lnTo>
                    <a:pt x="481420" y="412208"/>
                  </a:lnTo>
                  <a:lnTo>
                    <a:pt x="448538" y="442426"/>
                  </a:lnTo>
                  <a:lnTo>
                    <a:pt x="410463" y="467162"/>
                  </a:lnTo>
                  <a:lnTo>
                    <a:pt x="367967" y="485708"/>
                  </a:lnTo>
                  <a:lnTo>
                    <a:pt x="321821" y="497356"/>
                  </a:lnTo>
                  <a:lnTo>
                    <a:pt x="272796" y="501396"/>
                  </a:lnTo>
                  <a:lnTo>
                    <a:pt x="223770" y="497356"/>
                  </a:lnTo>
                  <a:lnTo>
                    <a:pt x="177624" y="485708"/>
                  </a:lnTo>
                  <a:lnTo>
                    <a:pt x="135128" y="467162"/>
                  </a:lnTo>
                  <a:lnTo>
                    <a:pt x="97053" y="442426"/>
                  </a:lnTo>
                  <a:lnTo>
                    <a:pt x="64171" y="412208"/>
                  </a:lnTo>
                  <a:lnTo>
                    <a:pt x="37253" y="377218"/>
                  </a:lnTo>
                  <a:lnTo>
                    <a:pt x="17071" y="338163"/>
                  </a:lnTo>
                  <a:lnTo>
                    <a:pt x="4396" y="295754"/>
                  </a:lnTo>
                  <a:lnTo>
                    <a:pt x="0" y="250698"/>
                  </a:lnTo>
                  <a:close/>
                </a:path>
              </a:pathLst>
            </a:custGeom>
            <a:ln w="22860">
              <a:solidFill>
                <a:srgbClr val="4D1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 txBox="1"/>
          <p:nvPr/>
        </p:nvSpPr>
        <p:spPr>
          <a:xfrm>
            <a:off x="7732014" y="4693665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21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110" name="object 110"/>
          <p:cNvGrpSpPr/>
          <p:nvPr/>
        </p:nvGrpSpPr>
        <p:grpSpPr>
          <a:xfrm>
            <a:off x="7181088" y="5087492"/>
            <a:ext cx="568960" cy="678180"/>
            <a:chOff x="7181088" y="5087492"/>
            <a:chExt cx="568960" cy="678180"/>
          </a:xfrm>
        </p:grpSpPr>
        <p:pic>
          <p:nvPicPr>
            <p:cNvPr id="111" name="object 1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78852" y="5087492"/>
              <a:ext cx="130048" cy="172465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7192518" y="5253989"/>
              <a:ext cx="546100" cy="500380"/>
            </a:xfrm>
            <a:custGeom>
              <a:avLst/>
              <a:gdLst/>
              <a:ahLst/>
              <a:cxnLst/>
              <a:rect l="l" t="t" r="r" b="b"/>
              <a:pathLst>
                <a:path w="546100" h="500379">
                  <a:moveTo>
                    <a:pt x="0" y="249936"/>
                  </a:moveTo>
                  <a:lnTo>
                    <a:pt x="4396" y="205006"/>
                  </a:lnTo>
                  <a:lnTo>
                    <a:pt x="17071" y="162719"/>
                  </a:lnTo>
                  <a:lnTo>
                    <a:pt x="37253" y="123782"/>
                  </a:lnTo>
                  <a:lnTo>
                    <a:pt x="64171" y="88900"/>
                  </a:lnTo>
                  <a:lnTo>
                    <a:pt x="97053" y="58777"/>
                  </a:lnTo>
                  <a:lnTo>
                    <a:pt x="135128" y="34120"/>
                  </a:lnTo>
                  <a:lnTo>
                    <a:pt x="177624" y="15635"/>
                  </a:lnTo>
                  <a:lnTo>
                    <a:pt x="223770" y="4026"/>
                  </a:lnTo>
                  <a:lnTo>
                    <a:pt x="272796" y="0"/>
                  </a:lnTo>
                  <a:lnTo>
                    <a:pt x="321821" y="4026"/>
                  </a:lnTo>
                  <a:lnTo>
                    <a:pt x="367967" y="15635"/>
                  </a:lnTo>
                  <a:lnTo>
                    <a:pt x="410463" y="34120"/>
                  </a:lnTo>
                  <a:lnTo>
                    <a:pt x="448538" y="58777"/>
                  </a:lnTo>
                  <a:lnTo>
                    <a:pt x="481420" y="88900"/>
                  </a:lnTo>
                  <a:lnTo>
                    <a:pt x="508338" y="123782"/>
                  </a:lnTo>
                  <a:lnTo>
                    <a:pt x="528520" y="162719"/>
                  </a:lnTo>
                  <a:lnTo>
                    <a:pt x="541195" y="205006"/>
                  </a:lnTo>
                  <a:lnTo>
                    <a:pt x="545591" y="249936"/>
                  </a:lnTo>
                  <a:lnTo>
                    <a:pt x="541195" y="294862"/>
                  </a:lnTo>
                  <a:lnTo>
                    <a:pt x="528520" y="337146"/>
                  </a:lnTo>
                  <a:lnTo>
                    <a:pt x="508338" y="376083"/>
                  </a:lnTo>
                  <a:lnTo>
                    <a:pt x="481420" y="410966"/>
                  </a:lnTo>
                  <a:lnTo>
                    <a:pt x="448538" y="441090"/>
                  </a:lnTo>
                  <a:lnTo>
                    <a:pt x="410463" y="465748"/>
                  </a:lnTo>
                  <a:lnTo>
                    <a:pt x="367967" y="484235"/>
                  </a:lnTo>
                  <a:lnTo>
                    <a:pt x="321821" y="495845"/>
                  </a:lnTo>
                  <a:lnTo>
                    <a:pt x="272796" y="499872"/>
                  </a:lnTo>
                  <a:lnTo>
                    <a:pt x="223770" y="495845"/>
                  </a:lnTo>
                  <a:lnTo>
                    <a:pt x="177624" y="484235"/>
                  </a:lnTo>
                  <a:lnTo>
                    <a:pt x="135128" y="465748"/>
                  </a:lnTo>
                  <a:lnTo>
                    <a:pt x="97053" y="441090"/>
                  </a:lnTo>
                  <a:lnTo>
                    <a:pt x="64171" y="410966"/>
                  </a:lnTo>
                  <a:lnTo>
                    <a:pt x="37253" y="376083"/>
                  </a:lnTo>
                  <a:lnTo>
                    <a:pt x="17071" y="337146"/>
                  </a:lnTo>
                  <a:lnTo>
                    <a:pt x="4396" y="294862"/>
                  </a:lnTo>
                  <a:lnTo>
                    <a:pt x="0" y="249936"/>
                  </a:lnTo>
                  <a:close/>
                </a:path>
              </a:pathLst>
            </a:custGeom>
            <a:ln w="22860">
              <a:solidFill>
                <a:srgbClr val="4D1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 txBox="1"/>
          <p:nvPr/>
        </p:nvSpPr>
        <p:spPr>
          <a:xfrm>
            <a:off x="7401306" y="5357876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latin typeface="Trebuchet MS"/>
                <a:cs typeface="Trebuchet MS"/>
              </a:rPr>
              <a:t>9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6802373" y="5871209"/>
            <a:ext cx="546100" cy="501650"/>
          </a:xfrm>
          <a:custGeom>
            <a:avLst/>
            <a:gdLst/>
            <a:ahLst/>
            <a:cxnLst/>
            <a:rect l="l" t="t" r="r" b="b"/>
            <a:pathLst>
              <a:path w="546100" h="501650">
                <a:moveTo>
                  <a:pt x="0" y="250697"/>
                </a:moveTo>
                <a:lnTo>
                  <a:pt x="4396" y="205635"/>
                </a:lnTo>
                <a:lnTo>
                  <a:pt x="17071" y="163221"/>
                </a:lnTo>
                <a:lnTo>
                  <a:pt x="37253" y="124166"/>
                </a:lnTo>
                <a:lnTo>
                  <a:pt x="64171" y="89176"/>
                </a:lnTo>
                <a:lnTo>
                  <a:pt x="97053" y="58961"/>
                </a:lnTo>
                <a:lnTo>
                  <a:pt x="135128" y="34227"/>
                </a:lnTo>
                <a:lnTo>
                  <a:pt x="177624" y="15684"/>
                </a:lnTo>
                <a:lnTo>
                  <a:pt x="223770" y="4039"/>
                </a:lnTo>
                <a:lnTo>
                  <a:pt x="272796" y="0"/>
                </a:lnTo>
                <a:lnTo>
                  <a:pt x="321821" y="4039"/>
                </a:lnTo>
                <a:lnTo>
                  <a:pt x="367967" y="15684"/>
                </a:lnTo>
                <a:lnTo>
                  <a:pt x="410463" y="34227"/>
                </a:lnTo>
                <a:lnTo>
                  <a:pt x="448538" y="58961"/>
                </a:lnTo>
                <a:lnTo>
                  <a:pt x="481420" y="89176"/>
                </a:lnTo>
                <a:lnTo>
                  <a:pt x="508338" y="124166"/>
                </a:lnTo>
                <a:lnTo>
                  <a:pt x="528520" y="163221"/>
                </a:lnTo>
                <a:lnTo>
                  <a:pt x="541195" y="205635"/>
                </a:lnTo>
                <a:lnTo>
                  <a:pt x="545592" y="250697"/>
                </a:lnTo>
                <a:lnTo>
                  <a:pt x="541195" y="295760"/>
                </a:lnTo>
                <a:lnTo>
                  <a:pt x="528520" y="338174"/>
                </a:lnTo>
                <a:lnTo>
                  <a:pt x="508338" y="377229"/>
                </a:lnTo>
                <a:lnTo>
                  <a:pt x="481420" y="412219"/>
                </a:lnTo>
                <a:lnTo>
                  <a:pt x="448538" y="442434"/>
                </a:lnTo>
                <a:lnTo>
                  <a:pt x="410463" y="467168"/>
                </a:lnTo>
                <a:lnTo>
                  <a:pt x="367967" y="485711"/>
                </a:lnTo>
                <a:lnTo>
                  <a:pt x="321821" y="497356"/>
                </a:lnTo>
                <a:lnTo>
                  <a:pt x="272796" y="501395"/>
                </a:lnTo>
                <a:lnTo>
                  <a:pt x="223770" y="497356"/>
                </a:lnTo>
                <a:lnTo>
                  <a:pt x="177624" y="485711"/>
                </a:lnTo>
                <a:lnTo>
                  <a:pt x="135128" y="467168"/>
                </a:lnTo>
                <a:lnTo>
                  <a:pt x="97053" y="442434"/>
                </a:lnTo>
                <a:lnTo>
                  <a:pt x="64171" y="412219"/>
                </a:lnTo>
                <a:lnTo>
                  <a:pt x="37253" y="377229"/>
                </a:lnTo>
                <a:lnTo>
                  <a:pt x="17071" y="338174"/>
                </a:lnTo>
                <a:lnTo>
                  <a:pt x="4396" y="295760"/>
                </a:lnTo>
                <a:lnTo>
                  <a:pt x="0" y="250697"/>
                </a:lnTo>
                <a:close/>
              </a:path>
            </a:pathLst>
          </a:custGeom>
          <a:ln w="22860">
            <a:solidFill>
              <a:srgbClr val="4D13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7011161" y="5976315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latin typeface="Trebuchet MS"/>
                <a:cs typeface="Trebuchet MS"/>
              </a:rPr>
              <a:t>4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116" name="object 116"/>
          <p:cNvGrpSpPr/>
          <p:nvPr/>
        </p:nvGrpSpPr>
        <p:grpSpPr>
          <a:xfrm>
            <a:off x="7165847" y="5698769"/>
            <a:ext cx="1018540" cy="713105"/>
            <a:chOff x="7165847" y="5698769"/>
            <a:chExt cx="1018540" cy="713105"/>
          </a:xfrm>
        </p:grpSpPr>
        <p:pic>
          <p:nvPicPr>
            <p:cNvPr id="117" name="object 1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625079" y="5698769"/>
              <a:ext cx="170815" cy="193497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65847" y="5709335"/>
              <a:ext cx="130048" cy="172453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7625333" y="5900165"/>
              <a:ext cx="547370" cy="500380"/>
            </a:xfrm>
            <a:custGeom>
              <a:avLst/>
              <a:gdLst/>
              <a:ahLst/>
              <a:cxnLst/>
              <a:rect l="l" t="t" r="r" b="b"/>
              <a:pathLst>
                <a:path w="547370" h="500379">
                  <a:moveTo>
                    <a:pt x="0" y="249936"/>
                  </a:moveTo>
                  <a:lnTo>
                    <a:pt x="4405" y="205009"/>
                  </a:lnTo>
                  <a:lnTo>
                    <a:pt x="17108" y="162725"/>
                  </a:lnTo>
                  <a:lnTo>
                    <a:pt x="37337" y="123788"/>
                  </a:lnTo>
                  <a:lnTo>
                    <a:pt x="64321" y="88905"/>
                  </a:lnTo>
                  <a:lnTo>
                    <a:pt x="97288" y="58781"/>
                  </a:lnTo>
                  <a:lnTo>
                    <a:pt x="135466" y="34123"/>
                  </a:lnTo>
                  <a:lnTo>
                    <a:pt x="178085" y="15636"/>
                  </a:lnTo>
                  <a:lnTo>
                    <a:pt x="224372" y="4026"/>
                  </a:lnTo>
                  <a:lnTo>
                    <a:pt x="273558" y="0"/>
                  </a:lnTo>
                  <a:lnTo>
                    <a:pt x="322743" y="4026"/>
                  </a:lnTo>
                  <a:lnTo>
                    <a:pt x="369030" y="15636"/>
                  </a:lnTo>
                  <a:lnTo>
                    <a:pt x="411649" y="34123"/>
                  </a:lnTo>
                  <a:lnTo>
                    <a:pt x="449827" y="58781"/>
                  </a:lnTo>
                  <a:lnTo>
                    <a:pt x="482794" y="88905"/>
                  </a:lnTo>
                  <a:lnTo>
                    <a:pt x="509778" y="123788"/>
                  </a:lnTo>
                  <a:lnTo>
                    <a:pt x="530007" y="162725"/>
                  </a:lnTo>
                  <a:lnTo>
                    <a:pt x="542710" y="205009"/>
                  </a:lnTo>
                  <a:lnTo>
                    <a:pt x="547116" y="249936"/>
                  </a:lnTo>
                  <a:lnTo>
                    <a:pt x="542710" y="294862"/>
                  </a:lnTo>
                  <a:lnTo>
                    <a:pt x="530007" y="337146"/>
                  </a:lnTo>
                  <a:lnTo>
                    <a:pt x="509778" y="376083"/>
                  </a:lnTo>
                  <a:lnTo>
                    <a:pt x="482794" y="410966"/>
                  </a:lnTo>
                  <a:lnTo>
                    <a:pt x="449827" y="441090"/>
                  </a:lnTo>
                  <a:lnTo>
                    <a:pt x="411649" y="465748"/>
                  </a:lnTo>
                  <a:lnTo>
                    <a:pt x="369030" y="484235"/>
                  </a:lnTo>
                  <a:lnTo>
                    <a:pt x="322743" y="495845"/>
                  </a:lnTo>
                  <a:lnTo>
                    <a:pt x="273558" y="499872"/>
                  </a:lnTo>
                  <a:lnTo>
                    <a:pt x="224372" y="495845"/>
                  </a:lnTo>
                  <a:lnTo>
                    <a:pt x="178085" y="484235"/>
                  </a:lnTo>
                  <a:lnTo>
                    <a:pt x="135466" y="465748"/>
                  </a:lnTo>
                  <a:lnTo>
                    <a:pt x="97288" y="441090"/>
                  </a:lnTo>
                  <a:lnTo>
                    <a:pt x="64321" y="410966"/>
                  </a:lnTo>
                  <a:lnTo>
                    <a:pt x="37337" y="376083"/>
                  </a:lnTo>
                  <a:lnTo>
                    <a:pt x="17108" y="337146"/>
                  </a:lnTo>
                  <a:lnTo>
                    <a:pt x="4405" y="294862"/>
                  </a:lnTo>
                  <a:lnTo>
                    <a:pt x="0" y="249936"/>
                  </a:lnTo>
                  <a:close/>
                </a:path>
              </a:pathLst>
            </a:custGeom>
            <a:ln w="228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20"/>
          <p:cNvSpPr txBox="1"/>
          <p:nvPr/>
        </p:nvSpPr>
        <p:spPr>
          <a:xfrm>
            <a:off x="7784338" y="6004052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14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6399276" y="5422391"/>
            <a:ext cx="640080" cy="233679"/>
          </a:xfrm>
          <a:custGeom>
            <a:avLst/>
            <a:gdLst/>
            <a:ahLst/>
            <a:cxnLst/>
            <a:rect l="l" t="t" r="r" b="b"/>
            <a:pathLst>
              <a:path w="640079" h="233679">
                <a:moveTo>
                  <a:pt x="0" y="58293"/>
                </a:moveTo>
                <a:lnTo>
                  <a:pt x="523494" y="58293"/>
                </a:lnTo>
                <a:lnTo>
                  <a:pt x="523494" y="0"/>
                </a:lnTo>
                <a:lnTo>
                  <a:pt x="640079" y="116586"/>
                </a:lnTo>
                <a:lnTo>
                  <a:pt x="523494" y="233172"/>
                </a:lnTo>
                <a:lnTo>
                  <a:pt x="523494" y="174879"/>
                </a:lnTo>
                <a:lnTo>
                  <a:pt x="0" y="174879"/>
                </a:lnTo>
                <a:lnTo>
                  <a:pt x="0" y="5829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0357866" y="3979926"/>
            <a:ext cx="547370" cy="501650"/>
          </a:xfrm>
          <a:custGeom>
            <a:avLst/>
            <a:gdLst/>
            <a:ahLst/>
            <a:cxnLst/>
            <a:rect l="l" t="t" r="r" b="b"/>
            <a:pathLst>
              <a:path w="547370" h="501650">
                <a:moveTo>
                  <a:pt x="0" y="250698"/>
                </a:moveTo>
                <a:lnTo>
                  <a:pt x="4405" y="205641"/>
                </a:lnTo>
                <a:lnTo>
                  <a:pt x="17108" y="163232"/>
                </a:lnTo>
                <a:lnTo>
                  <a:pt x="37337" y="124177"/>
                </a:lnTo>
                <a:lnTo>
                  <a:pt x="64321" y="89187"/>
                </a:lnTo>
                <a:lnTo>
                  <a:pt x="97288" y="58969"/>
                </a:lnTo>
                <a:lnTo>
                  <a:pt x="135466" y="34233"/>
                </a:lnTo>
                <a:lnTo>
                  <a:pt x="178085" y="15687"/>
                </a:lnTo>
                <a:lnTo>
                  <a:pt x="224372" y="4039"/>
                </a:lnTo>
                <a:lnTo>
                  <a:pt x="273557" y="0"/>
                </a:lnTo>
                <a:lnTo>
                  <a:pt x="322743" y="4039"/>
                </a:lnTo>
                <a:lnTo>
                  <a:pt x="369030" y="15687"/>
                </a:lnTo>
                <a:lnTo>
                  <a:pt x="411649" y="34233"/>
                </a:lnTo>
                <a:lnTo>
                  <a:pt x="449827" y="58969"/>
                </a:lnTo>
                <a:lnTo>
                  <a:pt x="482794" y="89187"/>
                </a:lnTo>
                <a:lnTo>
                  <a:pt x="509777" y="124177"/>
                </a:lnTo>
                <a:lnTo>
                  <a:pt x="530007" y="163232"/>
                </a:lnTo>
                <a:lnTo>
                  <a:pt x="542710" y="205641"/>
                </a:lnTo>
                <a:lnTo>
                  <a:pt x="547115" y="250698"/>
                </a:lnTo>
                <a:lnTo>
                  <a:pt x="542710" y="295754"/>
                </a:lnTo>
                <a:lnTo>
                  <a:pt x="530007" y="338163"/>
                </a:lnTo>
                <a:lnTo>
                  <a:pt x="509777" y="377218"/>
                </a:lnTo>
                <a:lnTo>
                  <a:pt x="482794" y="412208"/>
                </a:lnTo>
                <a:lnTo>
                  <a:pt x="449827" y="442426"/>
                </a:lnTo>
                <a:lnTo>
                  <a:pt x="411649" y="467162"/>
                </a:lnTo>
                <a:lnTo>
                  <a:pt x="369030" y="485708"/>
                </a:lnTo>
                <a:lnTo>
                  <a:pt x="322743" y="497356"/>
                </a:lnTo>
                <a:lnTo>
                  <a:pt x="273557" y="501396"/>
                </a:lnTo>
                <a:lnTo>
                  <a:pt x="224372" y="497356"/>
                </a:lnTo>
                <a:lnTo>
                  <a:pt x="178085" y="485708"/>
                </a:lnTo>
                <a:lnTo>
                  <a:pt x="135466" y="467162"/>
                </a:lnTo>
                <a:lnTo>
                  <a:pt x="97288" y="442426"/>
                </a:lnTo>
                <a:lnTo>
                  <a:pt x="64321" y="412208"/>
                </a:lnTo>
                <a:lnTo>
                  <a:pt x="37337" y="377218"/>
                </a:lnTo>
                <a:lnTo>
                  <a:pt x="17108" y="338163"/>
                </a:lnTo>
                <a:lnTo>
                  <a:pt x="4405" y="295754"/>
                </a:lnTo>
                <a:lnTo>
                  <a:pt x="0" y="250698"/>
                </a:lnTo>
                <a:close/>
              </a:path>
            </a:pathLst>
          </a:custGeom>
          <a:ln w="22860">
            <a:solidFill>
              <a:srgbClr val="4D13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10517885" y="4084065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21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10857738" y="4584953"/>
            <a:ext cx="546100" cy="500380"/>
          </a:xfrm>
          <a:custGeom>
            <a:avLst/>
            <a:gdLst/>
            <a:ahLst/>
            <a:cxnLst/>
            <a:rect l="l" t="t" r="r" b="b"/>
            <a:pathLst>
              <a:path w="546100" h="500379">
                <a:moveTo>
                  <a:pt x="0" y="249936"/>
                </a:moveTo>
                <a:lnTo>
                  <a:pt x="4396" y="205006"/>
                </a:lnTo>
                <a:lnTo>
                  <a:pt x="17071" y="162719"/>
                </a:lnTo>
                <a:lnTo>
                  <a:pt x="37253" y="123782"/>
                </a:lnTo>
                <a:lnTo>
                  <a:pt x="64171" y="88900"/>
                </a:lnTo>
                <a:lnTo>
                  <a:pt x="97053" y="58777"/>
                </a:lnTo>
                <a:lnTo>
                  <a:pt x="135127" y="34120"/>
                </a:lnTo>
                <a:lnTo>
                  <a:pt x="177624" y="15635"/>
                </a:lnTo>
                <a:lnTo>
                  <a:pt x="223770" y="4026"/>
                </a:lnTo>
                <a:lnTo>
                  <a:pt x="272795" y="0"/>
                </a:lnTo>
                <a:lnTo>
                  <a:pt x="321821" y="4026"/>
                </a:lnTo>
                <a:lnTo>
                  <a:pt x="367967" y="15635"/>
                </a:lnTo>
                <a:lnTo>
                  <a:pt x="410463" y="34120"/>
                </a:lnTo>
                <a:lnTo>
                  <a:pt x="448538" y="58777"/>
                </a:lnTo>
                <a:lnTo>
                  <a:pt x="481420" y="88900"/>
                </a:lnTo>
                <a:lnTo>
                  <a:pt x="508338" y="123782"/>
                </a:lnTo>
                <a:lnTo>
                  <a:pt x="528520" y="162719"/>
                </a:lnTo>
                <a:lnTo>
                  <a:pt x="541195" y="205006"/>
                </a:lnTo>
                <a:lnTo>
                  <a:pt x="545591" y="249936"/>
                </a:lnTo>
                <a:lnTo>
                  <a:pt x="541195" y="294865"/>
                </a:lnTo>
                <a:lnTo>
                  <a:pt x="528520" y="337152"/>
                </a:lnTo>
                <a:lnTo>
                  <a:pt x="508338" y="376089"/>
                </a:lnTo>
                <a:lnTo>
                  <a:pt x="481420" y="410972"/>
                </a:lnTo>
                <a:lnTo>
                  <a:pt x="448538" y="441094"/>
                </a:lnTo>
                <a:lnTo>
                  <a:pt x="410463" y="465751"/>
                </a:lnTo>
                <a:lnTo>
                  <a:pt x="367967" y="484236"/>
                </a:lnTo>
                <a:lnTo>
                  <a:pt x="321821" y="495845"/>
                </a:lnTo>
                <a:lnTo>
                  <a:pt x="272795" y="499872"/>
                </a:lnTo>
                <a:lnTo>
                  <a:pt x="223770" y="495845"/>
                </a:lnTo>
                <a:lnTo>
                  <a:pt x="177624" y="484236"/>
                </a:lnTo>
                <a:lnTo>
                  <a:pt x="135127" y="465751"/>
                </a:lnTo>
                <a:lnTo>
                  <a:pt x="97053" y="441094"/>
                </a:lnTo>
                <a:lnTo>
                  <a:pt x="64171" y="410972"/>
                </a:lnTo>
                <a:lnTo>
                  <a:pt x="37253" y="376089"/>
                </a:lnTo>
                <a:lnTo>
                  <a:pt x="17071" y="337152"/>
                </a:lnTo>
                <a:lnTo>
                  <a:pt x="4396" y="294865"/>
                </a:lnTo>
                <a:lnTo>
                  <a:pt x="0" y="249936"/>
                </a:lnTo>
                <a:close/>
              </a:path>
            </a:pathLst>
          </a:custGeom>
          <a:ln w="22860">
            <a:solidFill>
              <a:srgbClr val="4D13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11016488" y="4688585"/>
            <a:ext cx="23050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26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126" name="object 126"/>
          <p:cNvGrpSpPr/>
          <p:nvPr/>
        </p:nvGrpSpPr>
        <p:grpSpPr>
          <a:xfrm>
            <a:off x="10325100" y="4400296"/>
            <a:ext cx="1579245" cy="1336040"/>
            <a:chOff x="10325100" y="4400296"/>
            <a:chExt cx="1579245" cy="1336040"/>
          </a:xfrm>
        </p:grpSpPr>
        <p:pic>
          <p:nvPicPr>
            <p:cNvPr id="127" name="object 1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6336" y="4400296"/>
              <a:ext cx="170815" cy="193548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25100" y="4419981"/>
              <a:ext cx="130048" cy="172466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11346941" y="5223510"/>
              <a:ext cx="546100" cy="501650"/>
            </a:xfrm>
            <a:custGeom>
              <a:avLst/>
              <a:gdLst/>
              <a:ahLst/>
              <a:cxnLst/>
              <a:rect l="l" t="t" r="r" b="b"/>
              <a:pathLst>
                <a:path w="546100" h="501650">
                  <a:moveTo>
                    <a:pt x="0" y="250697"/>
                  </a:moveTo>
                  <a:lnTo>
                    <a:pt x="4396" y="205641"/>
                  </a:lnTo>
                  <a:lnTo>
                    <a:pt x="17071" y="163232"/>
                  </a:lnTo>
                  <a:lnTo>
                    <a:pt x="37253" y="124177"/>
                  </a:lnTo>
                  <a:lnTo>
                    <a:pt x="64171" y="89187"/>
                  </a:lnTo>
                  <a:lnTo>
                    <a:pt x="97053" y="58969"/>
                  </a:lnTo>
                  <a:lnTo>
                    <a:pt x="135128" y="34233"/>
                  </a:lnTo>
                  <a:lnTo>
                    <a:pt x="177624" y="15687"/>
                  </a:lnTo>
                  <a:lnTo>
                    <a:pt x="223770" y="4039"/>
                  </a:lnTo>
                  <a:lnTo>
                    <a:pt x="272796" y="0"/>
                  </a:lnTo>
                  <a:lnTo>
                    <a:pt x="321821" y="4039"/>
                  </a:lnTo>
                  <a:lnTo>
                    <a:pt x="367967" y="15687"/>
                  </a:lnTo>
                  <a:lnTo>
                    <a:pt x="410463" y="34233"/>
                  </a:lnTo>
                  <a:lnTo>
                    <a:pt x="448538" y="58969"/>
                  </a:lnTo>
                  <a:lnTo>
                    <a:pt x="481420" y="89187"/>
                  </a:lnTo>
                  <a:lnTo>
                    <a:pt x="508338" y="124177"/>
                  </a:lnTo>
                  <a:lnTo>
                    <a:pt x="528520" y="163232"/>
                  </a:lnTo>
                  <a:lnTo>
                    <a:pt x="541195" y="205641"/>
                  </a:lnTo>
                  <a:lnTo>
                    <a:pt x="545591" y="250697"/>
                  </a:lnTo>
                  <a:lnTo>
                    <a:pt x="541195" y="295760"/>
                  </a:lnTo>
                  <a:lnTo>
                    <a:pt x="528520" y="338174"/>
                  </a:lnTo>
                  <a:lnTo>
                    <a:pt x="508338" y="377229"/>
                  </a:lnTo>
                  <a:lnTo>
                    <a:pt x="481420" y="412219"/>
                  </a:lnTo>
                  <a:lnTo>
                    <a:pt x="448538" y="442434"/>
                  </a:lnTo>
                  <a:lnTo>
                    <a:pt x="410463" y="467168"/>
                  </a:lnTo>
                  <a:lnTo>
                    <a:pt x="367967" y="485711"/>
                  </a:lnTo>
                  <a:lnTo>
                    <a:pt x="321821" y="497356"/>
                  </a:lnTo>
                  <a:lnTo>
                    <a:pt x="272796" y="501395"/>
                  </a:lnTo>
                  <a:lnTo>
                    <a:pt x="223770" y="497356"/>
                  </a:lnTo>
                  <a:lnTo>
                    <a:pt x="177624" y="485711"/>
                  </a:lnTo>
                  <a:lnTo>
                    <a:pt x="135128" y="467168"/>
                  </a:lnTo>
                  <a:lnTo>
                    <a:pt x="97053" y="442434"/>
                  </a:lnTo>
                  <a:lnTo>
                    <a:pt x="64171" y="412219"/>
                  </a:lnTo>
                  <a:lnTo>
                    <a:pt x="37253" y="377229"/>
                  </a:lnTo>
                  <a:lnTo>
                    <a:pt x="17071" y="338174"/>
                  </a:lnTo>
                  <a:lnTo>
                    <a:pt x="4396" y="295760"/>
                  </a:lnTo>
                  <a:lnTo>
                    <a:pt x="0" y="250697"/>
                  </a:lnTo>
                  <a:close/>
                </a:path>
              </a:pathLst>
            </a:custGeom>
            <a:ln w="22860">
              <a:solidFill>
                <a:srgbClr val="4D1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0" name="object 130"/>
          <p:cNvSpPr txBox="1"/>
          <p:nvPr/>
        </p:nvSpPr>
        <p:spPr>
          <a:xfrm>
            <a:off x="11505945" y="5327726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30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9926573" y="4615434"/>
            <a:ext cx="547370" cy="501650"/>
          </a:xfrm>
          <a:custGeom>
            <a:avLst/>
            <a:gdLst/>
            <a:ahLst/>
            <a:cxnLst/>
            <a:rect l="l" t="t" r="r" b="b"/>
            <a:pathLst>
              <a:path w="547370" h="501650">
                <a:moveTo>
                  <a:pt x="0" y="250698"/>
                </a:moveTo>
                <a:lnTo>
                  <a:pt x="4405" y="205641"/>
                </a:lnTo>
                <a:lnTo>
                  <a:pt x="17108" y="163232"/>
                </a:lnTo>
                <a:lnTo>
                  <a:pt x="37337" y="124177"/>
                </a:lnTo>
                <a:lnTo>
                  <a:pt x="64321" y="89187"/>
                </a:lnTo>
                <a:lnTo>
                  <a:pt x="97288" y="58969"/>
                </a:lnTo>
                <a:lnTo>
                  <a:pt x="135466" y="34233"/>
                </a:lnTo>
                <a:lnTo>
                  <a:pt x="178085" y="15687"/>
                </a:lnTo>
                <a:lnTo>
                  <a:pt x="224372" y="4039"/>
                </a:lnTo>
                <a:lnTo>
                  <a:pt x="273557" y="0"/>
                </a:lnTo>
                <a:lnTo>
                  <a:pt x="322743" y="4039"/>
                </a:lnTo>
                <a:lnTo>
                  <a:pt x="369030" y="15687"/>
                </a:lnTo>
                <a:lnTo>
                  <a:pt x="411649" y="34233"/>
                </a:lnTo>
                <a:lnTo>
                  <a:pt x="449827" y="58969"/>
                </a:lnTo>
                <a:lnTo>
                  <a:pt x="482794" y="89187"/>
                </a:lnTo>
                <a:lnTo>
                  <a:pt x="509778" y="124177"/>
                </a:lnTo>
                <a:lnTo>
                  <a:pt x="530007" y="163232"/>
                </a:lnTo>
                <a:lnTo>
                  <a:pt x="542710" y="205641"/>
                </a:lnTo>
                <a:lnTo>
                  <a:pt x="547116" y="250698"/>
                </a:lnTo>
                <a:lnTo>
                  <a:pt x="542710" y="295754"/>
                </a:lnTo>
                <a:lnTo>
                  <a:pt x="530007" y="338163"/>
                </a:lnTo>
                <a:lnTo>
                  <a:pt x="509778" y="377218"/>
                </a:lnTo>
                <a:lnTo>
                  <a:pt x="482794" y="412208"/>
                </a:lnTo>
                <a:lnTo>
                  <a:pt x="449827" y="442426"/>
                </a:lnTo>
                <a:lnTo>
                  <a:pt x="411649" y="467162"/>
                </a:lnTo>
                <a:lnTo>
                  <a:pt x="369030" y="485708"/>
                </a:lnTo>
                <a:lnTo>
                  <a:pt x="322743" y="497356"/>
                </a:lnTo>
                <a:lnTo>
                  <a:pt x="273557" y="501396"/>
                </a:lnTo>
                <a:lnTo>
                  <a:pt x="224372" y="497356"/>
                </a:lnTo>
                <a:lnTo>
                  <a:pt x="178085" y="485708"/>
                </a:lnTo>
                <a:lnTo>
                  <a:pt x="135466" y="467162"/>
                </a:lnTo>
                <a:lnTo>
                  <a:pt x="97288" y="442426"/>
                </a:lnTo>
                <a:lnTo>
                  <a:pt x="64321" y="412208"/>
                </a:lnTo>
                <a:lnTo>
                  <a:pt x="37337" y="377218"/>
                </a:lnTo>
                <a:lnTo>
                  <a:pt x="17108" y="338163"/>
                </a:lnTo>
                <a:lnTo>
                  <a:pt x="4405" y="295754"/>
                </a:lnTo>
                <a:lnTo>
                  <a:pt x="0" y="250698"/>
                </a:lnTo>
                <a:close/>
              </a:path>
            </a:pathLst>
          </a:custGeom>
          <a:ln w="22860">
            <a:solidFill>
              <a:srgbClr val="4D13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 txBox="1"/>
          <p:nvPr/>
        </p:nvSpPr>
        <p:spPr>
          <a:xfrm>
            <a:off x="10136885" y="4720209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latin typeface="Trebuchet MS"/>
                <a:cs typeface="Trebuchet MS"/>
              </a:rPr>
              <a:t>9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9536430" y="5234178"/>
            <a:ext cx="547370" cy="501650"/>
          </a:xfrm>
          <a:custGeom>
            <a:avLst/>
            <a:gdLst/>
            <a:ahLst/>
            <a:cxnLst/>
            <a:rect l="l" t="t" r="r" b="b"/>
            <a:pathLst>
              <a:path w="547370" h="501650">
                <a:moveTo>
                  <a:pt x="0" y="250698"/>
                </a:moveTo>
                <a:lnTo>
                  <a:pt x="4405" y="205641"/>
                </a:lnTo>
                <a:lnTo>
                  <a:pt x="17108" y="163232"/>
                </a:lnTo>
                <a:lnTo>
                  <a:pt x="37337" y="124177"/>
                </a:lnTo>
                <a:lnTo>
                  <a:pt x="64321" y="89187"/>
                </a:lnTo>
                <a:lnTo>
                  <a:pt x="97288" y="58969"/>
                </a:lnTo>
                <a:lnTo>
                  <a:pt x="135466" y="34233"/>
                </a:lnTo>
                <a:lnTo>
                  <a:pt x="178085" y="15687"/>
                </a:lnTo>
                <a:lnTo>
                  <a:pt x="224372" y="4039"/>
                </a:lnTo>
                <a:lnTo>
                  <a:pt x="273558" y="0"/>
                </a:lnTo>
                <a:lnTo>
                  <a:pt x="322743" y="4039"/>
                </a:lnTo>
                <a:lnTo>
                  <a:pt x="369030" y="15687"/>
                </a:lnTo>
                <a:lnTo>
                  <a:pt x="411649" y="34233"/>
                </a:lnTo>
                <a:lnTo>
                  <a:pt x="449827" y="58969"/>
                </a:lnTo>
                <a:lnTo>
                  <a:pt x="482794" y="89187"/>
                </a:lnTo>
                <a:lnTo>
                  <a:pt x="509778" y="124177"/>
                </a:lnTo>
                <a:lnTo>
                  <a:pt x="530007" y="163232"/>
                </a:lnTo>
                <a:lnTo>
                  <a:pt x="542710" y="205641"/>
                </a:lnTo>
                <a:lnTo>
                  <a:pt x="547116" y="250698"/>
                </a:lnTo>
                <a:lnTo>
                  <a:pt x="542710" y="295760"/>
                </a:lnTo>
                <a:lnTo>
                  <a:pt x="530007" y="338174"/>
                </a:lnTo>
                <a:lnTo>
                  <a:pt x="509778" y="377229"/>
                </a:lnTo>
                <a:lnTo>
                  <a:pt x="482794" y="412219"/>
                </a:lnTo>
                <a:lnTo>
                  <a:pt x="449827" y="442434"/>
                </a:lnTo>
                <a:lnTo>
                  <a:pt x="411649" y="467168"/>
                </a:lnTo>
                <a:lnTo>
                  <a:pt x="369030" y="485711"/>
                </a:lnTo>
                <a:lnTo>
                  <a:pt x="322743" y="497356"/>
                </a:lnTo>
                <a:lnTo>
                  <a:pt x="273558" y="501396"/>
                </a:lnTo>
                <a:lnTo>
                  <a:pt x="224372" y="497356"/>
                </a:lnTo>
                <a:lnTo>
                  <a:pt x="178085" y="485711"/>
                </a:lnTo>
                <a:lnTo>
                  <a:pt x="135466" y="467168"/>
                </a:lnTo>
                <a:lnTo>
                  <a:pt x="97288" y="442434"/>
                </a:lnTo>
                <a:lnTo>
                  <a:pt x="64321" y="412219"/>
                </a:lnTo>
                <a:lnTo>
                  <a:pt x="37337" y="377229"/>
                </a:lnTo>
                <a:lnTo>
                  <a:pt x="17108" y="338174"/>
                </a:lnTo>
                <a:lnTo>
                  <a:pt x="4405" y="295760"/>
                </a:lnTo>
                <a:lnTo>
                  <a:pt x="0" y="250698"/>
                </a:lnTo>
                <a:close/>
              </a:path>
            </a:pathLst>
          </a:custGeom>
          <a:ln w="22860">
            <a:solidFill>
              <a:srgbClr val="4D13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 txBox="1"/>
          <p:nvPr/>
        </p:nvSpPr>
        <p:spPr>
          <a:xfrm>
            <a:off x="9746742" y="5338698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latin typeface="Trebuchet MS"/>
                <a:cs typeface="Trebuchet MS"/>
              </a:rPr>
              <a:t>4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135" name="object 135"/>
          <p:cNvGrpSpPr/>
          <p:nvPr/>
        </p:nvGrpSpPr>
        <p:grpSpPr>
          <a:xfrm>
            <a:off x="9901428" y="5061711"/>
            <a:ext cx="1016635" cy="713105"/>
            <a:chOff x="9901428" y="5061711"/>
            <a:chExt cx="1016635" cy="713105"/>
          </a:xfrm>
        </p:grpSpPr>
        <p:pic>
          <p:nvPicPr>
            <p:cNvPr id="136" name="object 1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60660" y="5061711"/>
              <a:ext cx="170815" cy="193547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01428" y="5072252"/>
              <a:ext cx="130048" cy="172466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10360914" y="5263133"/>
              <a:ext cx="546100" cy="500380"/>
            </a:xfrm>
            <a:custGeom>
              <a:avLst/>
              <a:gdLst/>
              <a:ahLst/>
              <a:cxnLst/>
              <a:rect l="l" t="t" r="r" b="b"/>
              <a:pathLst>
                <a:path w="546100" h="500379">
                  <a:moveTo>
                    <a:pt x="0" y="249935"/>
                  </a:moveTo>
                  <a:lnTo>
                    <a:pt x="4396" y="205006"/>
                  </a:lnTo>
                  <a:lnTo>
                    <a:pt x="17071" y="162719"/>
                  </a:lnTo>
                  <a:lnTo>
                    <a:pt x="37253" y="123782"/>
                  </a:lnTo>
                  <a:lnTo>
                    <a:pt x="64171" y="88899"/>
                  </a:lnTo>
                  <a:lnTo>
                    <a:pt x="97053" y="58777"/>
                  </a:lnTo>
                  <a:lnTo>
                    <a:pt x="135127" y="34120"/>
                  </a:lnTo>
                  <a:lnTo>
                    <a:pt x="177624" y="15635"/>
                  </a:lnTo>
                  <a:lnTo>
                    <a:pt x="223770" y="4026"/>
                  </a:lnTo>
                  <a:lnTo>
                    <a:pt x="272795" y="0"/>
                  </a:lnTo>
                  <a:lnTo>
                    <a:pt x="321821" y="4026"/>
                  </a:lnTo>
                  <a:lnTo>
                    <a:pt x="367967" y="15635"/>
                  </a:lnTo>
                  <a:lnTo>
                    <a:pt x="410463" y="34120"/>
                  </a:lnTo>
                  <a:lnTo>
                    <a:pt x="448538" y="58777"/>
                  </a:lnTo>
                  <a:lnTo>
                    <a:pt x="481420" y="88899"/>
                  </a:lnTo>
                  <a:lnTo>
                    <a:pt x="508338" y="123782"/>
                  </a:lnTo>
                  <a:lnTo>
                    <a:pt x="528520" y="162719"/>
                  </a:lnTo>
                  <a:lnTo>
                    <a:pt x="541195" y="205006"/>
                  </a:lnTo>
                  <a:lnTo>
                    <a:pt x="545591" y="249935"/>
                  </a:lnTo>
                  <a:lnTo>
                    <a:pt x="541195" y="294862"/>
                  </a:lnTo>
                  <a:lnTo>
                    <a:pt x="528520" y="337146"/>
                  </a:lnTo>
                  <a:lnTo>
                    <a:pt x="508338" y="376083"/>
                  </a:lnTo>
                  <a:lnTo>
                    <a:pt x="481420" y="410966"/>
                  </a:lnTo>
                  <a:lnTo>
                    <a:pt x="448538" y="441090"/>
                  </a:lnTo>
                  <a:lnTo>
                    <a:pt x="410463" y="465748"/>
                  </a:lnTo>
                  <a:lnTo>
                    <a:pt x="367967" y="484235"/>
                  </a:lnTo>
                  <a:lnTo>
                    <a:pt x="321821" y="495845"/>
                  </a:lnTo>
                  <a:lnTo>
                    <a:pt x="272795" y="499871"/>
                  </a:lnTo>
                  <a:lnTo>
                    <a:pt x="223770" y="495845"/>
                  </a:lnTo>
                  <a:lnTo>
                    <a:pt x="177624" y="484235"/>
                  </a:lnTo>
                  <a:lnTo>
                    <a:pt x="135127" y="465748"/>
                  </a:lnTo>
                  <a:lnTo>
                    <a:pt x="97053" y="441090"/>
                  </a:lnTo>
                  <a:lnTo>
                    <a:pt x="64171" y="410966"/>
                  </a:lnTo>
                  <a:lnTo>
                    <a:pt x="37253" y="376083"/>
                  </a:lnTo>
                  <a:lnTo>
                    <a:pt x="17071" y="337146"/>
                  </a:lnTo>
                  <a:lnTo>
                    <a:pt x="4396" y="294862"/>
                  </a:lnTo>
                  <a:lnTo>
                    <a:pt x="0" y="249935"/>
                  </a:lnTo>
                  <a:close/>
                </a:path>
              </a:pathLst>
            </a:custGeom>
            <a:ln w="228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9" name="object 139"/>
          <p:cNvSpPr txBox="1"/>
          <p:nvPr/>
        </p:nvSpPr>
        <p:spPr>
          <a:xfrm>
            <a:off x="10519918" y="5366461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14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140" name="object 14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07064" y="5034279"/>
            <a:ext cx="170814" cy="193547"/>
          </a:xfrm>
          <a:prstGeom prst="rect">
            <a:avLst/>
          </a:prstGeom>
        </p:spPr>
      </p:pic>
      <p:sp>
        <p:nvSpPr>
          <p:cNvPr id="141" name="object 141"/>
          <p:cNvSpPr/>
          <p:nvPr/>
        </p:nvSpPr>
        <p:spPr>
          <a:xfrm>
            <a:off x="2081783" y="1452372"/>
            <a:ext cx="0" cy="2025650"/>
          </a:xfrm>
          <a:custGeom>
            <a:avLst/>
            <a:gdLst/>
            <a:ahLst/>
            <a:cxnLst/>
            <a:rect l="l" t="t" r="r" b="b"/>
            <a:pathLst>
              <a:path h="2025650">
                <a:moveTo>
                  <a:pt x="0" y="0"/>
                </a:moveTo>
                <a:lnTo>
                  <a:pt x="0" y="2025268"/>
                </a:lnTo>
              </a:path>
            </a:pathLst>
          </a:custGeom>
          <a:ln w="12192">
            <a:solidFill>
              <a:srgbClr val="45122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183379" y="1466088"/>
            <a:ext cx="0" cy="2025650"/>
          </a:xfrm>
          <a:custGeom>
            <a:avLst/>
            <a:gdLst/>
            <a:ahLst/>
            <a:cxnLst/>
            <a:rect l="l" t="t" r="r" b="b"/>
            <a:pathLst>
              <a:path h="2025650">
                <a:moveTo>
                  <a:pt x="0" y="0"/>
                </a:moveTo>
                <a:lnTo>
                  <a:pt x="0" y="2025269"/>
                </a:lnTo>
              </a:path>
            </a:pathLst>
          </a:custGeom>
          <a:ln w="12192">
            <a:solidFill>
              <a:srgbClr val="45122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354568" y="1466088"/>
            <a:ext cx="0" cy="2025650"/>
          </a:xfrm>
          <a:custGeom>
            <a:avLst/>
            <a:gdLst/>
            <a:ahLst/>
            <a:cxnLst/>
            <a:rect l="l" t="t" r="r" b="b"/>
            <a:pathLst>
              <a:path h="2025650">
                <a:moveTo>
                  <a:pt x="0" y="0"/>
                </a:moveTo>
                <a:lnTo>
                  <a:pt x="0" y="2025269"/>
                </a:lnTo>
              </a:path>
            </a:pathLst>
          </a:custGeom>
          <a:ln w="12192">
            <a:solidFill>
              <a:srgbClr val="45122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680203" y="3960876"/>
            <a:ext cx="0" cy="2651760"/>
          </a:xfrm>
          <a:custGeom>
            <a:avLst/>
            <a:gdLst/>
            <a:ahLst/>
            <a:cxnLst/>
            <a:rect l="l" t="t" r="r" b="b"/>
            <a:pathLst>
              <a:path h="2651759">
                <a:moveTo>
                  <a:pt x="0" y="0"/>
                </a:moveTo>
                <a:lnTo>
                  <a:pt x="0" y="2651760"/>
                </a:lnTo>
              </a:path>
            </a:pathLst>
          </a:custGeom>
          <a:ln w="12192">
            <a:solidFill>
              <a:srgbClr val="45122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9993" y="6050076"/>
            <a:ext cx="19538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5" dirty="0">
                <a:solidFill>
                  <a:srgbClr val="903062"/>
                </a:solidFill>
                <a:latin typeface="Trebuchet MS"/>
                <a:cs typeface="Trebuchet MS"/>
              </a:rPr>
              <a:t>DATA</a:t>
            </a:r>
            <a:r>
              <a:rPr sz="900" spc="-4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903062"/>
                </a:solidFill>
                <a:latin typeface="Trebuchet MS"/>
                <a:cs typeface="Trebuchet MS"/>
              </a:rPr>
              <a:t>STRUCTURE</a:t>
            </a:r>
            <a:r>
              <a:rPr sz="900" spc="-4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105" dirty="0">
                <a:solidFill>
                  <a:srgbClr val="903062"/>
                </a:solidFill>
                <a:latin typeface="Trebuchet MS"/>
                <a:cs typeface="Trebuchet MS"/>
              </a:rPr>
              <a:t>AND</a:t>
            </a:r>
            <a:r>
              <a:rPr sz="900" spc="-35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40" dirty="0">
                <a:solidFill>
                  <a:srgbClr val="903062"/>
                </a:solidFill>
                <a:latin typeface="Trebuchet MS"/>
                <a:cs typeface="Trebuchet MS"/>
              </a:rPr>
              <a:t>ALGORITHM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91392" y="6054344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903062"/>
                </a:solidFill>
                <a:latin typeface="Trebuchet MS"/>
                <a:cs typeface="Trebuchet MS"/>
              </a:rPr>
              <a:t>56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0712" y="634365"/>
            <a:ext cx="5954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>
                <a:solidFill>
                  <a:srgbClr val="3C3C3C"/>
                </a:solidFill>
                <a:latin typeface="SimSun"/>
                <a:cs typeface="SimSun"/>
              </a:rPr>
              <a:t>Create</a:t>
            </a:r>
            <a:r>
              <a:rPr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pc="215" dirty="0">
                <a:solidFill>
                  <a:srgbClr val="3C3C3C"/>
                </a:solidFill>
                <a:latin typeface="SimSun"/>
                <a:cs typeface="SimSun"/>
              </a:rPr>
              <a:t>AVL</a:t>
            </a:r>
            <a:r>
              <a:rPr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pc="-15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pc="-145" dirty="0">
                <a:solidFill>
                  <a:srgbClr val="3C3C3C"/>
                </a:solidFill>
                <a:latin typeface="SimSun"/>
                <a:cs typeface="SimSun"/>
              </a:rPr>
              <a:t>for</a:t>
            </a:r>
            <a:r>
              <a:rPr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pc="-65" dirty="0">
                <a:solidFill>
                  <a:srgbClr val="3C3C3C"/>
                </a:solidFill>
                <a:latin typeface="SimSun"/>
                <a:cs typeface="SimSun"/>
              </a:rPr>
              <a:t>following</a:t>
            </a:r>
            <a:r>
              <a:rPr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pc="-35" dirty="0">
                <a:solidFill>
                  <a:srgbClr val="3C3C3C"/>
                </a:solidFill>
                <a:latin typeface="SimSun"/>
                <a:cs typeface="SimSun"/>
              </a:rPr>
              <a:t>unsorted</a:t>
            </a:r>
            <a:r>
              <a:rPr spc="-114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pc="-305" dirty="0">
                <a:solidFill>
                  <a:srgbClr val="3C3C3C"/>
                </a:solidFill>
                <a:latin typeface="SimSun"/>
                <a:cs typeface="SimSun"/>
              </a:rPr>
              <a:t>list</a:t>
            </a:r>
            <a:r>
              <a:rPr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pc="-114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pc="-90" dirty="0">
                <a:solidFill>
                  <a:srgbClr val="3C3C3C"/>
                </a:solidFill>
                <a:latin typeface="SimSun"/>
                <a:cs typeface="SimSun"/>
              </a:rPr>
              <a:t>keys.</a:t>
            </a:r>
          </a:p>
        </p:txBody>
      </p:sp>
      <p:sp>
        <p:nvSpPr>
          <p:cNvPr id="5" name="object 5"/>
          <p:cNvSpPr/>
          <p:nvPr/>
        </p:nvSpPr>
        <p:spPr>
          <a:xfrm>
            <a:off x="1402841" y="1463802"/>
            <a:ext cx="547370" cy="500380"/>
          </a:xfrm>
          <a:custGeom>
            <a:avLst/>
            <a:gdLst/>
            <a:ahLst/>
            <a:cxnLst/>
            <a:rect l="l" t="t" r="r" b="b"/>
            <a:pathLst>
              <a:path w="547369" h="500380">
                <a:moveTo>
                  <a:pt x="0" y="249936"/>
                </a:moveTo>
                <a:lnTo>
                  <a:pt x="4405" y="205006"/>
                </a:lnTo>
                <a:lnTo>
                  <a:pt x="17108" y="162719"/>
                </a:lnTo>
                <a:lnTo>
                  <a:pt x="37337" y="123782"/>
                </a:lnTo>
                <a:lnTo>
                  <a:pt x="64321" y="88900"/>
                </a:lnTo>
                <a:lnTo>
                  <a:pt x="97288" y="58777"/>
                </a:lnTo>
                <a:lnTo>
                  <a:pt x="135466" y="34120"/>
                </a:lnTo>
                <a:lnTo>
                  <a:pt x="178085" y="15635"/>
                </a:lnTo>
                <a:lnTo>
                  <a:pt x="224372" y="4026"/>
                </a:lnTo>
                <a:lnTo>
                  <a:pt x="273558" y="0"/>
                </a:lnTo>
                <a:lnTo>
                  <a:pt x="322743" y="4026"/>
                </a:lnTo>
                <a:lnTo>
                  <a:pt x="369030" y="15635"/>
                </a:lnTo>
                <a:lnTo>
                  <a:pt x="411649" y="34120"/>
                </a:lnTo>
                <a:lnTo>
                  <a:pt x="449827" y="58777"/>
                </a:lnTo>
                <a:lnTo>
                  <a:pt x="482794" y="88900"/>
                </a:lnTo>
                <a:lnTo>
                  <a:pt x="509778" y="123782"/>
                </a:lnTo>
                <a:lnTo>
                  <a:pt x="530007" y="162719"/>
                </a:lnTo>
                <a:lnTo>
                  <a:pt x="542710" y="205006"/>
                </a:lnTo>
                <a:lnTo>
                  <a:pt x="547116" y="249936"/>
                </a:lnTo>
                <a:lnTo>
                  <a:pt x="542710" y="294865"/>
                </a:lnTo>
                <a:lnTo>
                  <a:pt x="530007" y="337152"/>
                </a:lnTo>
                <a:lnTo>
                  <a:pt x="509778" y="376089"/>
                </a:lnTo>
                <a:lnTo>
                  <a:pt x="482794" y="410971"/>
                </a:lnTo>
                <a:lnTo>
                  <a:pt x="449827" y="441094"/>
                </a:lnTo>
                <a:lnTo>
                  <a:pt x="411649" y="465751"/>
                </a:lnTo>
                <a:lnTo>
                  <a:pt x="369030" y="484236"/>
                </a:lnTo>
                <a:lnTo>
                  <a:pt x="322743" y="495845"/>
                </a:lnTo>
                <a:lnTo>
                  <a:pt x="273558" y="499872"/>
                </a:lnTo>
                <a:lnTo>
                  <a:pt x="224372" y="495845"/>
                </a:lnTo>
                <a:lnTo>
                  <a:pt x="178085" y="484236"/>
                </a:lnTo>
                <a:lnTo>
                  <a:pt x="135466" y="465751"/>
                </a:lnTo>
                <a:lnTo>
                  <a:pt x="97288" y="441094"/>
                </a:lnTo>
                <a:lnTo>
                  <a:pt x="64321" y="410972"/>
                </a:lnTo>
                <a:lnTo>
                  <a:pt x="37337" y="376089"/>
                </a:lnTo>
                <a:lnTo>
                  <a:pt x="17108" y="337152"/>
                </a:lnTo>
                <a:lnTo>
                  <a:pt x="4405" y="294865"/>
                </a:lnTo>
                <a:lnTo>
                  <a:pt x="0" y="249936"/>
                </a:lnTo>
                <a:close/>
              </a:path>
            </a:pathLst>
          </a:custGeom>
          <a:ln w="22860">
            <a:solidFill>
              <a:srgbClr val="4D13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0712" y="1039748"/>
            <a:ext cx="5099050" cy="796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10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21,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26,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30,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9,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4,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14,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28,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18,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15,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10,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2,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3,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0" dirty="0">
                <a:solidFill>
                  <a:srgbClr val="3C3C3C"/>
                </a:solidFill>
                <a:latin typeface="SimSun"/>
                <a:cs typeface="SimSun"/>
              </a:rPr>
              <a:t>7</a:t>
            </a:r>
            <a:endParaRPr sz="1800">
              <a:latin typeface="SimSun"/>
              <a:cs typeface="SimSun"/>
            </a:endParaRPr>
          </a:p>
          <a:p>
            <a:pPr>
              <a:lnSpc>
                <a:spcPct val="100000"/>
              </a:lnSpc>
            </a:pPr>
            <a:endParaRPr sz="1550">
              <a:latin typeface="SimSun"/>
              <a:cs typeface="SimSun"/>
            </a:endParaRPr>
          </a:p>
          <a:p>
            <a:pPr marL="1102995">
              <a:lnSpc>
                <a:spcPct val="100000"/>
              </a:lnSpc>
            </a:pPr>
            <a:r>
              <a:rPr sz="1600" spc="-40" dirty="0">
                <a:latin typeface="Trebuchet MS"/>
                <a:cs typeface="Trebuchet MS"/>
              </a:rPr>
              <a:t>21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02714" y="2067305"/>
            <a:ext cx="546100" cy="501650"/>
          </a:xfrm>
          <a:custGeom>
            <a:avLst/>
            <a:gdLst/>
            <a:ahLst/>
            <a:cxnLst/>
            <a:rect l="l" t="t" r="r" b="b"/>
            <a:pathLst>
              <a:path w="546100" h="501650">
                <a:moveTo>
                  <a:pt x="0" y="250698"/>
                </a:moveTo>
                <a:lnTo>
                  <a:pt x="4396" y="205641"/>
                </a:lnTo>
                <a:lnTo>
                  <a:pt x="17071" y="163232"/>
                </a:lnTo>
                <a:lnTo>
                  <a:pt x="37253" y="124177"/>
                </a:lnTo>
                <a:lnTo>
                  <a:pt x="64171" y="89187"/>
                </a:lnTo>
                <a:lnTo>
                  <a:pt x="97053" y="58969"/>
                </a:lnTo>
                <a:lnTo>
                  <a:pt x="135128" y="34233"/>
                </a:lnTo>
                <a:lnTo>
                  <a:pt x="177624" y="15687"/>
                </a:lnTo>
                <a:lnTo>
                  <a:pt x="223770" y="4039"/>
                </a:lnTo>
                <a:lnTo>
                  <a:pt x="272796" y="0"/>
                </a:lnTo>
                <a:lnTo>
                  <a:pt x="321821" y="4039"/>
                </a:lnTo>
                <a:lnTo>
                  <a:pt x="367967" y="15687"/>
                </a:lnTo>
                <a:lnTo>
                  <a:pt x="410464" y="34233"/>
                </a:lnTo>
                <a:lnTo>
                  <a:pt x="448538" y="58969"/>
                </a:lnTo>
                <a:lnTo>
                  <a:pt x="481420" y="89187"/>
                </a:lnTo>
                <a:lnTo>
                  <a:pt x="508338" y="124177"/>
                </a:lnTo>
                <a:lnTo>
                  <a:pt x="528520" y="163232"/>
                </a:lnTo>
                <a:lnTo>
                  <a:pt x="541195" y="205641"/>
                </a:lnTo>
                <a:lnTo>
                  <a:pt x="545592" y="250698"/>
                </a:lnTo>
                <a:lnTo>
                  <a:pt x="541195" y="295754"/>
                </a:lnTo>
                <a:lnTo>
                  <a:pt x="528520" y="338163"/>
                </a:lnTo>
                <a:lnTo>
                  <a:pt x="508338" y="377218"/>
                </a:lnTo>
                <a:lnTo>
                  <a:pt x="481420" y="412208"/>
                </a:lnTo>
                <a:lnTo>
                  <a:pt x="448538" y="442426"/>
                </a:lnTo>
                <a:lnTo>
                  <a:pt x="410464" y="467162"/>
                </a:lnTo>
                <a:lnTo>
                  <a:pt x="367967" y="485708"/>
                </a:lnTo>
                <a:lnTo>
                  <a:pt x="321821" y="497356"/>
                </a:lnTo>
                <a:lnTo>
                  <a:pt x="272796" y="501396"/>
                </a:lnTo>
                <a:lnTo>
                  <a:pt x="223770" y="497356"/>
                </a:lnTo>
                <a:lnTo>
                  <a:pt x="177624" y="485708"/>
                </a:lnTo>
                <a:lnTo>
                  <a:pt x="135127" y="467162"/>
                </a:lnTo>
                <a:lnTo>
                  <a:pt x="97053" y="442426"/>
                </a:lnTo>
                <a:lnTo>
                  <a:pt x="64171" y="412208"/>
                </a:lnTo>
                <a:lnTo>
                  <a:pt x="37253" y="377218"/>
                </a:lnTo>
                <a:lnTo>
                  <a:pt x="17071" y="338163"/>
                </a:lnTo>
                <a:lnTo>
                  <a:pt x="4396" y="295754"/>
                </a:lnTo>
                <a:lnTo>
                  <a:pt x="0" y="250698"/>
                </a:lnTo>
                <a:close/>
              </a:path>
            </a:pathLst>
          </a:custGeom>
          <a:ln w="22860">
            <a:solidFill>
              <a:srgbClr val="4D13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60575" y="2171445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26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370075" y="1882648"/>
            <a:ext cx="1579245" cy="1337945"/>
            <a:chOff x="1370075" y="1882648"/>
            <a:chExt cx="1579245" cy="133794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1311" y="1882648"/>
              <a:ext cx="170814" cy="1935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0075" y="1903857"/>
              <a:ext cx="130048" cy="17246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391917" y="2707386"/>
              <a:ext cx="546100" cy="501650"/>
            </a:xfrm>
            <a:custGeom>
              <a:avLst/>
              <a:gdLst/>
              <a:ahLst/>
              <a:cxnLst/>
              <a:rect l="l" t="t" r="r" b="b"/>
              <a:pathLst>
                <a:path w="546100" h="501650">
                  <a:moveTo>
                    <a:pt x="0" y="250698"/>
                  </a:moveTo>
                  <a:lnTo>
                    <a:pt x="4396" y="205641"/>
                  </a:lnTo>
                  <a:lnTo>
                    <a:pt x="17071" y="163232"/>
                  </a:lnTo>
                  <a:lnTo>
                    <a:pt x="37253" y="124177"/>
                  </a:lnTo>
                  <a:lnTo>
                    <a:pt x="64171" y="89187"/>
                  </a:lnTo>
                  <a:lnTo>
                    <a:pt x="97053" y="58969"/>
                  </a:lnTo>
                  <a:lnTo>
                    <a:pt x="135127" y="34233"/>
                  </a:lnTo>
                  <a:lnTo>
                    <a:pt x="177624" y="15687"/>
                  </a:lnTo>
                  <a:lnTo>
                    <a:pt x="223770" y="4039"/>
                  </a:lnTo>
                  <a:lnTo>
                    <a:pt x="272795" y="0"/>
                  </a:lnTo>
                  <a:lnTo>
                    <a:pt x="321821" y="4039"/>
                  </a:lnTo>
                  <a:lnTo>
                    <a:pt x="367967" y="15687"/>
                  </a:lnTo>
                  <a:lnTo>
                    <a:pt x="410464" y="34233"/>
                  </a:lnTo>
                  <a:lnTo>
                    <a:pt x="448538" y="58969"/>
                  </a:lnTo>
                  <a:lnTo>
                    <a:pt x="481420" y="89187"/>
                  </a:lnTo>
                  <a:lnTo>
                    <a:pt x="508338" y="124177"/>
                  </a:lnTo>
                  <a:lnTo>
                    <a:pt x="528520" y="163232"/>
                  </a:lnTo>
                  <a:lnTo>
                    <a:pt x="541195" y="205641"/>
                  </a:lnTo>
                  <a:lnTo>
                    <a:pt x="545592" y="250698"/>
                  </a:lnTo>
                  <a:lnTo>
                    <a:pt x="541195" y="295754"/>
                  </a:lnTo>
                  <a:lnTo>
                    <a:pt x="528520" y="338163"/>
                  </a:lnTo>
                  <a:lnTo>
                    <a:pt x="508338" y="377218"/>
                  </a:lnTo>
                  <a:lnTo>
                    <a:pt x="481420" y="412208"/>
                  </a:lnTo>
                  <a:lnTo>
                    <a:pt x="448538" y="442426"/>
                  </a:lnTo>
                  <a:lnTo>
                    <a:pt x="410463" y="467162"/>
                  </a:lnTo>
                  <a:lnTo>
                    <a:pt x="367967" y="485708"/>
                  </a:lnTo>
                  <a:lnTo>
                    <a:pt x="321821" y="497356"/>
                  </a:lnTo>
                  <a:lnTo>
                    <a:pt x="272795" y="501396"/>
                  </a:lnTo>
                  <a:lnTo>
                    <a:pt x="223770" y="497356"/>
                  </a:lnTo>
                  <a:lnTo>
                    <a:pt x="177624" y="485708"/>
                  </a:lnTo>
                  <a:lnTo>
                    <a:pt x="135127" y="467162"/>
                  </a:lnTo>
                  <a:lnTo>
                    <a:pt x="97053" y="442426"/>
                  </a:lnTo>
                  <a:lnTo>
                    <a:pt x="64171" y="412208"/>
                  </a:lnTo>
                  <a:lnTo>
                    <a:pt x="37253" y="377218"/>
                  </a:lnTo>
                  <a:lnTo>
                    <a:pt x="17071" y="338163"/>
                  </a:lnTo>
                  <a:lnTo>
                    <a:pt x="4396" y="295754"/>
                  </a:lnTo>
                  <a:lnTo>
                    <a:pt x="0" y="250698"/>
                  </a:lnTo>
                  <a:close/>
                </a:path>
              </a:pathLst>
            </a:custGeom>
            <a:ln w="22860">
              <a:solidFill>
                <a:srgbClr val="4D1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549779" y="2811017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30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71550" y="2099310"/>
            <a:ext cx="547370" cy="501650"/>
          </a:xfrm>
          <a:custGeom>
            <a:avLst/>
            <a:gdLst/>
            <a:ahLst/>
            <a:cxnLst/>
            <a:rect l="l" t="t" r="r" b="b"/>
            <a:pathLst>
              <a:path w="547369" h="501650">
                <a:moveTo>
                  <a:pt x="0" y="250698"/>
                </a:moveTo>
                <a:lnTo>
                  <a:pt x="4407" y="205641"/>
                </a:lnTo>
                <a:lnTo>
                  <a:pt x="17114" y="163232"/>
                </a:lnTo>
                <a:lnTo>
                  <a:pt x="37349" y="124177"/>
                </a:lnTo>
                <a:lnTo>
                  <a:pt x="64338" y="89187"/>
                </a:lnTo>
                <a:lnTo>
                  <a:pt x="97309" y="58969"/>
                </a:lnTo>
                <a:lnTo>
                  <a:pt x="135489" y="34233"/>
                </a:lnTo>
                <a:lnTo>
                  <a:pt x="178105" y="15687"/>
                </a:lnTo>
                <a:lnTo>
                  <a:pt x="224386" y="4039"/>
                </a:lnTo>
                <a:lnTo>
                  <a:pt x="273558" y="0"/>
                </a:lnTo>
                <a:lnTo>
                  <a:pt x="322743" y="4039"/>
                </a:lnTo>
                <a:lnTo>
                  <a:pt x="369030" y="15687"/>
                </a:lnTo>
                <a:lnTo>
                  <a:pt x="411649" y="34233"/>
                </a:lnTo>
                <a:lnTo>
                  <a:pt x="449827" y="58969"/>
                </a:lnTo>
                <a:lnTo>
                  <a:pt x="482794" y="89187"/>
                </a:lnTo>
                <a:lnTo>
                  <a:pt x="509778" y="124177"/>
                </a:lnTo>
                <a:lnTo>
                  <a:pt x="530007" y="163232"/>
                </a:lnTo>
                <a:lnTo>
                  <a:pt x="542710" y="205641"/>
                </a:lnTo>
                <a:lnTo>
                  <a:pt x="547116" y="250698"/>
                </a:lnTo>
                <a:lnTo>
                  <a:pt x="542710" y="295754"/>
                </a:lnTo>
                <a:lnTo>
                  <a:pt x="530007" y="338163"/>
                </a:lnTo>
                <a:lnTo>
                  <a:pt x="509778" y="377218"/>
                </a:lnTo>
                <a:lnTo>
                  <a:pt x="482794" y="412208"/>
                </a:lnTo>
                <a:lnTo>
                  <a:pt x="449827" y="442426"/>
                </a:lnTo>
                <a:lnTo>
                  <a:pt x="411649" y="467162"/>
                </a:lnTo>
                <a:lnTo>
                  <a:pt x="369030" y="485708"/>
                </a:lnTo>
                <a:lnTo>
                  <a:pt x="322743" y="497356"/>
                </a:lnTo>
                <a:lnTo>
                  <a:pt x="273558" y="501395"/>
                </a:lnTo>
                <a:lnTo>
                  <a:pt x="224386" y="497356"/>
                </a:lnTo>
                <a:lnTo>
                  <a:pt x="178105" y="485708"/>
                </a:lnTo>
                <a:lnTo>
                  <a:pt x="135489" y="467162"/>
                </a:lnTo>
                <a:lnTo>
                  <a:pt x="97309" y="442426"/>
                </a:lnTo>
                <a:lnTo>
                  <a:pt x="64338" y="412208"/>
                </a:lnTo>
                <a:lnTo>
                  <a:pt x="37349" y="377218"/>
                </a:lnTo>
                <a:lnTo>
                  <a:pt x="17114" y="338163"/>
                </a:lnTo>
                <a:lnTo>
                  <a:pt x="4407" y="295754"/>
                </a:lnTo>
                <a:lnTo>
                  <a:pt x="0" y="250698"/>
                </a:lnTo>
                <a:close/>
              </a:path>
            </a:pathLst>
          </a:custGeom>
          <a:ln w="22860">
            <a:solidFill>
              <a:srgbClr val="4D13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80591" y="2203195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latin typeface="Trebuchet MS"/>
                <a:cs typeface="Trebuchet MS"/>
              </a:rPr>
              <a:t>9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81405" y="2718054"/>
            <a:ext cx="547370" cy="500380"/>
          </a:xfrm>
          <a:custGeom>
            <a:avLst/>
            <a:gdLst/>
            <a:ahLst/>
            <a:cxnLst/>
            <a:rect l="l" t="t" r="r" b="b"/>
            <a:pathLst>
              <a:path w="547369" h="500380">
                <a:moveTo>
                  <a:pt x="0" y="249936"/>
                </a:moveTo>
                <a:lnTo>
                  <a:pt x="4407" y="205006"/>
                </a:lnTo>
                <a:lnTo>
                  <a:pt x="17114" y="162719"/>
                </a:lnTo>
                <a:lnTo>
                  <a:pt x="37349" y="123782"/>
                </a:lnTo>
                <a:lnTo>
                  <a:pt x="64338" y="88900"/>
                </a:lnTo>
                <a:lnTo>
                  <a:pt x="97309" y="58777"/>
                </a:lnTo>
                <a:lnTo>
                  <a:pt x="135489" y="34120"/>
                </a:lnTo>
                <a:lnTo>
                  <a:pt x="178105" y="15635"/>
                </a:lnTo>
                <a:lnTo>
                  <a:pt x="224386" y="4026"/>
                </a:lnTo>
                <a:lnTo>
                  <a:pt x="273557" y="0"/>
                </a:lnTo>
                <a:lnTo>
                  <a:pt x="322729" y="4026"/>
                </a:lnTo>
                <a:lnTo>
                  <a:pt x="369010" y="15635"/>
                </a:lnTo>
                <a:lnTo>
                  <a:pt x="411626" y="34120"/>
                </a:lnTo>
                <a:lnTo>
                  <a:pt x="449806" y="58777"/>
                </a:lnTo>
                <a:lnTo>
                  <a:pt x="482777" y="88900"/>
                </a:lnTo>
                <a:lnTo>
                  <a:pt x="509766" y="123782"/>
                </a:lnTo>
                <a:lnTo>
                  <a:pt x="530001" y="162719"/>
                </a:lnTo>
                <a:lnTo>
                  <a:pt x="542708" y="205006"/>
                </a:lnTo>
                <a:lnTo>
                  <a:pt x="547116" y="249936"/>
                </a:lnTo>
                <a:lnTo>
                  <a:pt x="542708" y="294865"/>
                </a:lnTo>
                <a:lnTo>
                  <a:pt x="530001" y="337152"/>
                </a:lnTo>
                <a:lnTo>
                  <a:pt x="509766" y="376089"/>
                </a:lnTo>
                <a:lnTo>
                  <a:pt x="482777" y="410971"/>
                </a:lnTo>
                <a:lnTo>
                  <a:pt x="449806" y="441094"/>
                </a:lnTo>
                <a:lnTo>
                  <a:pt x="411626" y="465751"/>
                </a:lnTo>
                <a:lnTo>
                  <a:pt x="369010" y="484236"/>
                </a:lnTo>
                <a:lnTo>
                  <a:pt x="322729" y="495845"/>
                </a:lnTo>
                <a:lnTo>
                  <a:pt x="273557" y="499872"/>
                </a:lnTo>
                <a:lnTo>
                  <a:pt x="224386" y="495845"/>
                </a:lnTo>
                <a:lnTo>
                  <a:pt x="178105" y="484236"/>
                </a:lnTo>
                <a:lnTo>
                  <a:pt x="135489" y="465751"/>
                </a:lnTo>
                <a:lnTo>
                  <a:pt x="97309" y="441094"/>
                </a:lnTo>
                <a:lnTo>
                  <a:pt x="64338" y="410972"/>
                </a:lnTo>
                <a:lnTo>
                  <a:pt x="37349" y="376089"/>
                </a:lnTo>
                <a:lnTo>
                  <a:pt x="17114" y="337152"/>
                </a:lnTo>
                <a:lnTo>
                  <a:pt x="4407" y="294865"/>
                </a:lnTo>
                <a:lnTo>
                  <a:pt x="0" y="249936"/>
                </a:lnTo>
                <a:close/>
              </a:path>
            </a:pathLst>
          </a:custGeom>
          <a:ln w="22860">
            <a:solidFill>
              <a:srgbClr val="4D13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90448" y="2821686"/>
            <a:ext cx="1270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latin typeface="Trebuchet MS"/>
                <a:cs typeface="Trebuchet MS"/>
              </a:rPr>
              <a:t>4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944880" y="2544064"/>
            <a:ext cx="1018540" cy="714375"/>
            <a:chOff x="944880" y="2544064"/>
            <a:chExt cx="1018540" cy="714375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5636" y="2544064"/>
              <a:ext cx="170814" cy="1935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4880" y="2556129"/>
              <a:ext cx="130060" cy="17246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405890" y="2747010"/>
              <a:ext cx="546100" cy="500380"/>
            </a:xfrm>
            <a:custGeom>
              <a:avLst/>
              <a:gdLst/>
              <a:ahLst/>
              <a:cxnLst/>
              <a:rect l="l" t="t" r="r" b="b"/>
              <a:pathLst>
                <a:path w="546100" h="500380">
                  <a:moveTo>
                    <a:pt x="0" y="249936"/>
                  </a:moveTo>
                  <a:lnTo>
                    <a:pt x="4396" y="205006"/>
                  </a:lnTo>
                  <a:lnTo>
                    <a:pt x="17071" y="162719"/>
                  </a:lnTo>
                  <a:lnTo>
                    <a:pt x="37253" y="123782"/>
                  </a:lnTo>
                  <a:lnTo>
                    <a:pt x="64171" y="88900"/>
                  </a:lnTo>
                  <a:lnTo>
                    <a:pt x="97053" y="58777"/>
                  </a:lnTo>
                  <a:lnTo>
                    <a:pt x="135127" y="34120"/>
                  </a:lnTo>
                  <a:lnTo>
                    <a:pt x="177624" y="15635"/>
                  </a:lnTo>
                  <a:lnTo>
                    <a:pt x="223770" y="4026"/>
                  </a:lnTo>
                  <a:lnTo>
                    <a:pt x="272796" y="0"/>
                  </a:lnTo>
                  <a:lnTo>
                    <a:pt x="321821" y="4026"/>
                  </a:lnTo>
                  <a:lnTo>
                    <a:pt x="367967" y="15635"/>
                  </a:lnTo>
                  <a:lnTo>
                    <a:pt x="410464" y="34120"/>
                  </a:lnTo>
                  <a:lnTo>
                    <a:pt x="448538" y="58777"/>
                  </a:lnTo>
                  <a:lnTo>
                    <a:pt x="481420" y="88900"/>
                  </a:lnTo>
                  <a:lnTo>
                    <a:pt x="508338" y="123782"/>
                  </a:lnTo>
                  <a:lnTo>
                    <a:pt x="528520" y="162719"/>
                  </a:lnTo>
                  <a:lnTo>
                    <a:pt x="541195" y="205006"/>
                  </a:lnTo>
                  <a:lnTo>
                    <a:pt x="545591" y="249936"/>
                  </a:lnTo>
                  <a:lnTo>
                    <a:pt x="541195" y="294865"/>
                  </a:lnTo>
                  <a:lnTo>
                    <a:pt x="528520" y="337152"/>
                  </a:lnTo>
                  <a:lnTo>
                    <a:pt x="508338" y="376089"/>
                  </a:lnTo>
                  <a:lnTo>
                    <a:pt x="481420" y="410971"/>
                  </a:lnTo>
                  <a:lnTo>
                    <a:pt x="448538" y="441094"/>
                  </a:lnTo>
                  <a:lnTo>
                    <a:pt x="410464" y="465751"/>
                  </a:lnTo>
                  <a:lnTo>
                    <a:pt x="367967" y="484236"/>
                  </a:lnTo>
                  <a:lnTo>
                    <a:pt x="321821" y="495845"/>
                  </a:lnTo>
                  <a:lnTo>
                    <a:pt x="272796" y="499872"/>
                  </a:lnTo>
                  <a:lnTo>
                    <a:pt x="223770" y="495845"/>
                  </a:lnTo>
                  <a:lnTo>
                    <a:pt x="177624" y="484236"/>
                  </a:lnTo>
                  <a:lnTo>
                    <a:pt x="135128" y="465751"/>
                  </a:lnTo>
                  <a:lnTo>
                    <a:pt x="97053" y="441094"/>
                  </a:lnTo>
                  <a:lnTo>
                    <a:pt x="64171" y="410972"/>
                  </a:lnTo>
                  <a:lnTo>
                    <a:pt x="37253" y="376089"/>
                  </a:lnTo>
                  <a:lnTo>
                    <a:pt x="17071" y="337152"/>
                  </a:lnTo>
                  <a:lnTo>
                    <a:pt x="4396" y="294865"/>
                  </a:lnTo>
                  <a:lnTo>
                    <a:pt x="0" y="249936"/>
                  </a:lnTo>
                  <a:close/>
                </a:path>
              </a:pathLst>
            </a:custGeom>
            <a:ln w="228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563750" y="2849321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14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50516" y="2518155"/>
            <a:ext cx="170814" cy="193548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4834254" y="3256915"/>
            <a:ext cx="3556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Georgia"/>
                <a:cs typeface="Georgia"/>
              </a:rPr>
              <a:t>Continue</a:t>
            </a:r>
            <a:r>
              <a:rPr sz="1800" spc="380" dirty="0">
                <a:latin typeface="Georgia"/>
                <a:cs typeface="Georgia"/>
              </a:rPr>
              <a:t> </a:t>
            </a:r>
            <a:r>
              <a:rPr sz="1800" spc="-20" dirty="0">
                <a:latin typeface="Georgia"/>
                <a:cs typeface="Georgia"/>
              </a:rPr>
              <a:t>inserting</a:t>
            </a:r>
            <a:r>
              <a:rPr sz="1800" spc="375" dirty="0">
                <a:latin typeface="Georgia"/>
                <a:cs typeface="Georgia"/>
              </a:rPr>
              <a:t> </a:t>
            </a:r>
            <a:r>
              <a:rPr sz="1800" spc="280" dirty="0">
                <a:latin typeface="Georgia"/>
                <a:cs typeface="Georgia"/>
              </a:rPr>
              <a:t>………………..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45" dirty="0">
                <a:solidFill>
                  <a:srgbClr val="FFFFFF"/>
                </a:solidFill>
              </a:rPr>
              <a:t>HEAP</a:t>
            </a:r>
            <a:r>
              <a:rPr sz="2800" spc="-85" dirty="0">
                <a:solidFill>
                  <a:srgbClr val="FFFFFF"/>
                </a:solidFill>
              </a:rPr>
              <a:t> </a:t>
            </a:r>
            <a:r>
              <a:rPr sz="2800" spc="35" dirty="0">
                <a:solidFill>
                  <a:srgbClr val="FFFFFF"/>
                </a:solidFill>
              </a:rPr>
              <a:t>DATA</a:t>
            </a:r>
            <a:r>
              <a:rPr sz="2800" spc="-95" dirty="0">
                <a:solidFill>
                  <a:srgbClr val="FFFFFF"/>
                </a:solidFill>
              </a:rPr>
              <a:t> </a:t>
            </a:r>
            <a:r>
              <a:rPr sz="2800" spc="65" dirty="0">
                <a:solidFill>
                  <a:srgbClr val="FFFFFF"/>
                </a:solidFill>
              </a:rPr>
              <a:t>STRUCTURE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59993" y="1883156"/>
            <a:ext cx="10782300" cy="2785745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1800" spc="310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50" dirty="0">
                <a:solidFill>
                  <a:srgbClr val="3C3C3C"/>
                </a:solidFill>
                <a:latin typeface="SimSun"/>
                <a:cs typeface="SimSun"/>
              </a:rPr>
              <a:t>h</a:t>
            </a:r>
            <a:r>
              <a:rPr sz="1800" spc="60" dirty="0">
                <a:solidFill>
                  <a:srgbClr val="3C3C3C"/>
                </a:solidFill>
                <a:latin typeface="SimSun"/>
                <a:cs typeface="SimSun"/>
              </a:rPr>
              <a:t>eap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800" spc="-270" dirty="0">
                <a:solidFill>
                  <a:srgbClr val="3C3C3C"/>
                </a:solidFill>
                <a:latin typeface="SimSun"/>
                <a:cs typeface="SimSun"/>
              </a:rPr>
              <a:t>s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5" dirty="0">
                <a:solidFill>
                  <a:srgbClr val="3C3C3C"/>
                </a:solidFill>
                <a:latin typeface="SimSun"/>
                <a:cs typeface="SimSun"/>
              </a:rPr>
              <a:t>b</a:t>
            </a:r>
            <a:r>
              <a:rPr sz="1800" spc="-140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800" spc="-5" dirty="0">
                <a:solidFill>
                  <a:srgbClr val="3C3C3C"/>
                </a:solidFill>
                <a:latin typeface="SimSun"/>
                <a:cs typeface="SimSun"/>
              </a:rPr>
              <a:t>nary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70" dirty="0">
                <a:solidFill>
                  <a:srgbClr val="3C3C3C"/>
                </a:solidFill>
                <a:latin typeface="SimSun"/>
                <a:cs typeface="SimSun"/>
              </a:rPr>
              <a:t>tr</a:t>
            </a:r>
            <a:r>
              <a:rPr sz="1800" spc="-16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65" dirty="0">
                <a:solidFill>
                  <a:srgbClr val="3C3C3C"/>
                </a:solidFill>
                <a:latin typeface="SimSun"/>
                <a:cs typeface="SimSun"/>
              </a:rPr>
              <a:t>h</a:t>
            </a:r>
            <a:r>
              <a:rPr sz="1800" spc="60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155" dirty="0">
                <a:solidFill>
                  <a:srgbClr val="3C3C3C"/>
                </a:solidFill>
                <a:latin typeface="SimSun"/>
                <a:cs typeface="SimSun"/>
              </a:rPr>
              <a:t>v</a:t>
            </a:r>
            <a:r>
              <a:rPr sz="1800" spc="-165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800" spc="80" dirty="0">
                <a:solidFill>
                  <a:srgbClr val="3C3C3C"/>
                </a:solidFill>
                <a:latin typeface="SimSun"/>
                <a:cs typeface="SimSun"/>
              </a:rPr>
              <a:t>ng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 the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5" dirty="0">
                <a:solidFill>
                  <a:srgbClr val="3C3C3C"/>
                </a:solidFill>
                <a:latin typeface="SimSun"/>
                <a:cs typeface="SimSun"/>
              </a:rPr>
              <a:t>f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o</a:t>
            </a:r>
            <a:r>
              <a:rPr sz="1800" spc="-370" dirty="0">
                <a:solidFill>
                  <a:srgbClr val="3C3C3C"/>
                </a:solidFill>
                <a:latin typeface="SimSun"/>
                <a:cs typeface="SimSun"/>
              </a:rPr>
              <a:t>ll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ow</a:t>
            </a:r>
            <a:r>
              <a:rPr sz="1800" spc="65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800" spc="80" dirty="0">
                <a:solidFill>
                  <a:srgbClr val="3C3C3C"/>
                </a:solidFill>
                <a:latin typeface="SimSun"/>
                <a:cs typeface="SimSun"/>
              </a:rPr>
              <a:t>ng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0" dirty="0">
                <a:solidFill>
                  <a:srgbClr val="3C3C3C"/>
                </a:solidFill>
                <a:latin typeface="SimSun"/>
                <a:cs typeface="SimSun"/>
              </a:rPr>
              <a:t>p</a:t>
            </a:r>
            <a:r>
              <a:rPr sz="1800" spc="-45" dirty="0">
                <a:solidFill>
                  <a:srgbClr val="3C3C3C"/>
                </a:solidFill>
                <a:latin typeface="SimSun"/>
                <a:cs typeface="SimSun"/>
              </a:rPr>
              <a:t>r</a:t>
            </a:r>
            <a:r>
              <a:rPr sz="1800" spc="90" dirty="0">
                <a:solidFill>
                  <a:srgbClr val="3C3C3C"/>
                </a:solidFill>
                <a:latin typeface="SimSun"/>
                <a:cs typeface="SimSun"/>
              </a:rPr>
              <a:t>o</a:t>
            </a:r>
            <a:r>
              <a:rPr sz="1800" spc="95" dirty="0">
                <a:solidFill>
                  <a:srgbClr val="3C3C3C"/>
                </a:solidFill>
                <a:latin typeface="SimSun"/>
                <a:cs typeface="SimSun"/>
              </a:rPr>
              <a:t>p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215" dirty="0">
                <a:solidFill>
                  <a:srgbClr val="3C3C3C"/>
                </a:solidFill>
                <a:latin typeface="SimSun"/>
                <a:cs typeface="SimSun"/>
              </a:rPr>
              <a:t>rtie</a:t>
            </a:r>
            <a:r>
              <a:rPr sz="1800" spc="-204" dirty="0">
                <a:solidFill>
                  <a:srgbClr val="3C3C3C"/>
                </a:solidFill>
                <a:latin typeface="SimSun"/>
                <a:cs typeface="SimSun"/>
              </a:rPr>
              <a:t>s</a:t>
            </a:r>
            <a:r>
              <a:rPr sz="1800" spc="-400" dirty="0">
                <a:solidFill>
                  <a:srgbClr val="3C3C3C"/>
                </a:solidFill>
                <a:latin typeface="SimSun"/>
                <a:cs typeface="SimSun"/>
              </a:rPr>
              <a:t>:</a:t>
            </a:r>
            <a:endParaRPr sz="1800">
              <a:latin typeface="SimSun"/>
              <a:cs typeface="SimSun"/>
            </a:endParaRPr>
          </a:p>
          <a:p>
            <a:pPr marL="355600" marR="5080" indent="-342900">
              <a:lnSpc>
                <a:spcPct val="100000"/>
              </a:lnSpc>
              <a:spcBef>
                <a:spcPts val="1030"/>
              </a:spcBef>
              <a:buClr>
                <a:srgbClr val="903062"/>
              </a:buClr>
              <a:buSzPct val="91666"/>
              <a:buAutoNum type="arabicPeriod"/>
              <a:tabLst>
                <a:tab pos="354965" algn="l"/>
                <a:tab pos="355600" algn="l"/>
              </a:tabLst>
            </a:pPr>
            <a:r>
              <a:rPr sz="1800" spc="-300" dirty="0">
                <a:solidFill>
                  <a:srgbClr val="3C3C3C"/>
                </a:solidFill>
                <a:latin typeface="SimSun"/>
                <a:cs typeface="SimSun"/>
              </a:rPr>
              <a:t>It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b="1" spc="3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complete</a:t>
            </a:r>
            <a:r>
              <a:rPr sz="1800" b="1" spc="3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binary</a:t>
            </a:r>
            <a:r>
              <a:rPr sz="1800" b="1" spc="3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tree</a:t>
            </a:r>
            <a:r>
              <a:rPr sz="1800" spc="-30" dirty="0">
                <a:solidFill>
                  <a:srgbClr val="3C3C3C"/>
                </a:solidFill>
                <a:latin typeface="SimSun"/>
                <a:cs typeface="SimSun"/>
              </a:rPr>
              <a:t>,</a:t>
            </a:r>
            <a:r>
              <a:rPr sz="1800" spc="-12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that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80" dirty="0">
                <a:solidFill>
                  <a:srgbClr val="3C3C3C"/>
                </a:solidFill>
                <a:latin typeface="SimSun"/>
                <a:cs typeface="SimSun"/>
              </a:rPr>
              <a:t>is,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each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45" dirty="0">
                <a:solidFill>
                  <a:srgbClr val="3C3C3C"/>
                </a:solidFill>
                <a:latin typeface="SimSun"/>
                <a:cs typeface="SimSun"/>
              </a:rPr>
              <a:t>level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5" dirty="0">
                <a:solidFill>
                  <a:srgbClr val="3C3C3C"/>
                </a:solidFill>
                <a:latin typeface="SimSun"/>
                <a:cs typeface="SimSun"/>
              </a:rPr>
              <a:t>completely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29" dirty="0">
                <a:solidFill>
                  <a:srgbClr val="3C3C3C"/>
                </a:solidFill>
                <a:latin typeface="SimSun"/>
                <a:cs typeface="SimSun"/>
              </a:rPr>
              <a:t>filled,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0" dirty="0">
                <a:solidFill>
                  <a:srgbClr val="3C3C3C"/>
                </a:solidFill>
                <a:latin typeface="SimSun"/>
                <a:cs typeface="SimSun"/>
              </a:rPr>
              <a:t>except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45" dirty="0">
                <a:solidFill>
                  <a:srgbClr val="3C3C3C"/>
                </a:solidFill>
                <a:latin typeface="SimSun"/>
                <a:cs typeface="SimSun"/>
              </a:rPr>
              <a:t>bottom </a:t>
            </a:r>
            <a:r>
              <a:rPr sz="1800" spc="-8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70" dirty="0">
                <a:solidFill>
                  <a:srgbClr val="3C3C3C"/>
                </a:solidFill>
                <a:latin typeface="SimSun"/>
                <a:cs typeface="SimSun"/>
              </a:rPr>
              <a:t>level,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where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25" dirty="0">
                <a:solidFill>
                  <a:srgbClr val="3C3C3C"/>
                </a:solidFill>
                <a:latin typeface="SimSun"/>
                <a:cs typeface="SimSun"/>
              </a:rPr>
              <a:t>it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20" dirty="0">
                <a:solidFill>
                  <a:srgbClr val="FF0000"/>
                </a:solidFill>
                <a:latin typeface="SimSun"/>
                <a:cs typeface="SimSun"/>
              </a:rPr>
              <a:t>filled</a:t>
            </a:r>
            <a:r>
              <a:rPr sz="1800" spc="-9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45" dirty="0">
                <a:solidFill>
                  <a:srgbClr val="FF0000"/>
                </a:solidFill>
                <a:latin typeface="SimSun"/>
                <a:cs typeface="SimSun"/>
              </a:rPr>
              <a:t>from</a:t>
            </a:r>
            <a:r>
              <a:rPr sz="1800" spc="-10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250" dirty="0">
                <a:solidFill>
                  <a:srgbClr val="FF0000"/>
                </a:solidFill>
                <a:latin typeface="SimSun"/>
                <a:cs typeface="SimSun"/>
              </a:rPr>
              <a:t>left</a:t>
            </a:r>
            <a:r>
              <a:rPr sz="1800" spc="-9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FF0000"/>
                </a:solidFill>
                <a:latin typeface="SimSun"/>
                <a:cs typeface="SimSun"/>
              </a:rPr>
              <a:t>to</a:t>
            </a:r>
            <a:r>
              <a:rPr sz="1800" spc="-9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70" dirty="0">
                <a:solidFill>
                  <a:srgbClr val="FF0000"/>
                </a:solidFill>
                <a:latin typeface="SimSun"/>
                <a:cs typeface="SimSun"/>
              </a:rPr>
              <a:t>right</a:t>
            </a:r>
            <a:r>
              <a:rPr sz="1800" spc="-170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800">
              <a:latin typeface="SimSun"/>
              <a:cs typeface="SimSun"/>
            </a:endParaRPr>
          </a:p>
          <a:p>
            <a:pPr marL="355600" indent="-342900">
              <a:lnSpc>
                <a:spcPct val="100000"/>
              </a:lnSpc>
              <a:spcBef>
                <a:spcPts val="1035"/>
              </a:spcBef>
              <a:buClr>
                <a:srgbClr val="903062"/>
              </a:buClr>
              <a:buSzPct val="91666"/>
              <a:buAutoNum type="arabicPeriod"/>
              <a:tabLst>
                <a:tab pos="354965" algn="l"/>
                <a:tab pos="355600" algn="l"/>
              </a:tabLst>
            </a:pPr>
            <a:r>
              <a:rPr sz="1800" spc="-300" dirty="0">
                <a:solidFill>
                  <a:srgbClr val="3C3C3C"/>
                </a:solidFill>
                <a:latin typeface="SimSun"/>
                <a:cs typeface="SimSun"/>
              </a:rPr>
              <a:t>It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10" dirty="0">
                <a:solidFill>
                  <a:srgbClr val="3C3C3C"/>
                </a:solidFill>
                <a:latin typeface="SimSun"/>
                <a:cs typeface="SimSun"/>
              </a:rPr>
              <a:t>satisfies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5" dirty="0">
                <a:solidFill>
                  <a:srgbClr val="3C3C3C"/>
                </a:solidFill>
                <a:latin typeface="SimSun"/>
                <a:cs typeface="SimSun"/>
              </a:rPr>
              <a:t>heap-order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0" dirty="0">
                <a:solidFill>
                  <a:srgbClr val="3C3C3C"/>
                </a:solidFill>
                <a:latin typeface="SimSun"/>
                <a:cs typeface="SimSun"/>
              </a:rPr>
              <a:t>property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90" dirty="0">
                <a:solidFill>
                  <a:srgbClr val="3C3C3C"/>
                </a:solidFill>
                <a:latin typeface="SimSun"/>
                <a:cs typeface="SimSun"/>
              </a:rPr>
              <a:t>,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that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85" dirty="0">
                <a:solidFill>
                  <a:srgbClr val="3C3C3C"/>
                </a:solidFill>
                <a:latin typeface="SimSun"/>
                <a:cs typeface="SimSun"/>
              </a:rPr>
              <a:t>is,</a:t>
            </a:r>
            <a:endParaRPr sz="1800">
              <a:latin typeface="SimSun"/>
              <a:cs typeface="SimSun"/>
            </a:endParaRPr>
          </a:p>
          <a:p>
            <a:pPr marL="641985" lvl="1" indent="-305435">
              <a:lnSpc>
                <a:spcPct val="100000"/>
              </a:lnSpc>
              <a:spcBef>
                <a:spcPts val="1005"/>
              </a:spcBef>
              <a:buClr>
                <a:srgbClr val="903062"/>
              </a:buClr>
              <a:buSzPct val="90625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600" spc="8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20" dirty="0">
                <a:solidFill>
                  <a:srgbClr val="3C3C3C"/>
                </a:solidFill>
                <a:latin typeface="SimSun"/>
                <a:cs typeface="SimSun"/>
              </a:rPr>
              <a:t>key</a:t>
            </a:r>
            <a:r>
              <a:rPr sz="16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40" dirty="0">
                <a:solidFill>
                  <a:srgbClr val="3C3C3C"/>
                </a:solidFill>
                <a:latin typeface="SimSun"/>
                <a:cs typeface="SimSun"/>
              </a:rPr>
              <a:t>value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1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6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5" dirty="0">
                <a:solidFill>
                  <a:srgbClr val="3C3C3C"/>
                </a:solidFill>
                <a:latin typeface="SimSun"/>
                <a:cs typeface="SimSun"/>
              </a:rPr>
              <a:t>each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60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24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6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85" dirty="0">
                <a:solidFill>
                  <a:srgbClr val="3C3C3C"/>
                </a:solidFill>
                <a:latin typeface="SimSun"/>
                <a:cs typeface="SimSun"/>
              </a:rPr>
              <a:t>greater</a:t>
            </a:r>
            <a:r>
              <a:rPr sz="1600" spc="-4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0" dirty="0">
                <a:solidFill>
                  <a:srgbClr val="3C3C3C"/>
                </a:solidFill>
                <a:latin typeface="SimSun"/>
                <a:cs typeface="SimSun"/>
              </a:rPr>
              <a:t>than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or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35" dirty="0">
                <a:solidFill>
                  <a:srgbClr val="3C3C3C"/>
                </a:solidFill>
                <a:latin typeface="SimSun"/>
                <a:cs typeface="SimSun"/>
              </a:rPr>
              <a:t>equal</a:t>
            </a:r>
            <a:r>
              <a:rPr sz="16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95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 the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20" dirty="0">
                <a:solidFill>
                  <a:srgbClr val="3C3C3C"/>
                </a:solidFill>
                <a:latin typeface="SimSun"/>
                <a:cs typeface="SimSun"/>
              </a:rPr>
              <a:t>key</a:t>
            </a:r>
            <a:r>
              <a:rPr sz="16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40" dirty="0">
                <a:solidFill>
                  <a:srgbClr val="3C3C3C"/>
                </a:solidFill>
                <a:latin typeface="SimSun"/>
                <a:cs typeface="SimSun"/>
              </a:rPr>
              <a:t>value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1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6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254" dirty="0">
                <a:solidFill>
                  <a:srgbClr val="3C3C3C"/>
                </a:solidFill>
                <a:latin typeface="SimSun"/>
                <a:cs typeface="SimSun"/>
              </a:rPr>
              <a:t>its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00" dirty="0">
                <a:solidFill>
                  <a:srgbClr val="3C3C3C"/>
                </a:solidFill>
                <a:latin typeface="SimSun"/>
                <a:cs typeface="SimSun"/>
              </a:rPr>
              <a:t>children,</a:t>
            </a:r>
            <a:r>
              <a:rPr sz="1600" spc="-1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or</a:t>
            </a:r>
            <a:endParaRPr sz="1600">
              <a:latin typeface="SimSun"/>
              <a:cs typeface="SimSun"/>
            </a:endParaRPr>
          </a:p>
          <a:p>
            <a:pPr marL="641985" lvl="1" indent="-305435">
              <a:lnSpc>
                <a:spcPct val="100000"/>
              </a:lnSpc>
              <a:spcBef>
                <a:spcPts val="985"/>
              </a:spcBef>
              <a:buClr>
                <a:srgbClr val="903062"/>
              </a:buClr>
              <a:buSzPct val="90625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600" spc="8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20" dirty="0">
                <a:solidFill>
                  <a:srgbClr val="3C3C3C"/>
                </a:solidFill>
                <a:latin typeface="SimSun"/>
                <a:cs typeface="SimSun"/>
              </a:rPr>
              <a:t>key</a:t>
            </a:r>
            <a:r>
              <a:rPr sz="16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40" dirty="0">
                <a:solidFill>
                  <a:srgbClr val="3C3C3C"/>
                </a:solidFill>
                <a:latin typeface="SimSun"/>
                <a:cs typeface="SimSun"/>
              </a:rPr>
              <a:t>value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1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6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5" dirty="0">
                <a:solidFill>
                  <a:srgbClr val="3C3C3C"/>
                </a:solidFill>
                <a:latin typeface="SimSun"/>
                <a:cs typeface="SimSun"/>
              </a:rPr>
              <a:t>each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60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24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6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50" dirty="0">
                <a:solidFill>
                  <a:srgbClr val="3C3C3C"/>
                </a:solidFill>
                <a:latin typeface="SimSun"/>
                <a:cs typeface="SimSun"/>
              </a:rPr>
              <a:t>lesser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0" dirty="0">
                <a:solidFill>
                  <a:srgbClr val="3C3C3C"/>
                </a:solidFill>
                <a:latin typeface="SimSun"/>
                <a:cs typeface="SimSun"/>
              </a:rPr>
              <a:t>than</a:t>
            </a:r>
            <a:r>
              <a:rPr sz="1600" spc="-1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or</a:t>
            </a:r>
            <a:r>
              <a:rPr sz="16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35" dirty="0">
                <a:solidFill>
                  <a:srgbClr val="3C3C3C"/>
                </a:solidFill>
                <a:latin typeface="SimSun"/>
                <a:cs typeface="SimSun"/>
              </a:rPr>
              <a:t>equal</a:t>
            </a:r>
            <a:r>
              <a:rPr sz="16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95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 the</a:t>
            </a:r>
            <a:r>
              <a:rPr sz="16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20" dirty="0">
                <a:solidFill>
                  <a:srgbClr val="3C3C3C"/>
                </a:solidFill>
                <a:latin typeface="SimSun"/>
                <a:cs typeface="SimSun"/>
              </a:rPr>
              <a:t>key</a:t>
            </a:r>
            <a:r>
              <a:rPr sz="16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40" dirty="0">
                <a:solidFill>
                  <a:srgbClr val="3C3C3C"/>
                </a:solidFill>
                <a:latin typeface="SimSun"/>
                <a:cs typeface="SimSun"/>
              </a:rPr>
              <a:t>value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1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6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254" dirty="0">
                <a:solidFill>
                  <a:srgbClr val="3C3C3C"/>
                </a:solidFill>
                <a:latin typeface="SimSun"/>
                <a:cs typeface="SimSun"/>
              </a:rPr>
              <a:t>its</a:t>
            </a:r>
            <a:r>
              <a:rPr sz="16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100" dirty="0">
                <a:solidFill>
                  <a:srgbClr val="3C3C3C"/>
                </a:solidFill>
                <a:latin typeface="SimSun"/>
                <a:cs typeface="SimSun"/>
              </a:rPr>
              <a:t>children.</a:t>
            </a:r>
            <a:endParaRPr sz="16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SimSun"/>
              <a:cs typeface="SimSun"/>
            </a:endParaRPr>
          </a:p>
          <a:p>
            <a:pPr marL="3045460">
              <a:lnSpc>
                <a:spcPct val="100000"/>
              </a:lnSpc>
            </a:pPr>
            <a:r>
              <a:rPr sz="1900" i="1" spc="50" dirty="0">
                <a:solidFill>
                  <a:srgbClr val="40609D"/>
                </a:solidFill>
                <a:latin typeface="Times New Roman"/>
                <a:cs typeface="Times New Roman"/>
              </a:rPr>
              <a:t>Which</a:t>
            </a:r>
            <a:r>
              <a:rPr sz="1900" i="1" spc="335" dirty="0">
                <a:solidFill>
                  <a:srgbClr val="40609D"/>
                </a:solidFill>
                <a:latin typeface="Times New Roman"/>
                <a:cs typeface="Times New Roman"/>
              </a:rPr>
              <a:t> </a:t>
            </a:r>
            <a:r>
              <a:rPr sz="1900" i="1" spc="45" dirty="0">
                <a:solidFill>
                  <a:srgbClr val="40609D"/>
                </a:solidFill>
                <a:latin typeface="Times New Roman"/>
                <a:cs typeface="Times New Roman"/>
              </a:rPr>
              <a:t>one</a:t>
            </a:r>
            <a:r>
              <a:rPr sz="1900" i="1" spc="330" dirty="0">
                <a:solidFill>
                  <a:srgbClr val="40609D"/>
                </a:solidFill>
                <a:latin typeface="Times New Roman"/>
                <a:cs typeface="Times New Roman"/>
              </a:rPr>
              <a:t> </a:t>
            </a:r>
            <a:r>
              <a:rPr sz="1900" i="1" spc="45" dirty="0">
                <a:solidFill>
                  <a:srgbClr val="40609D"/>
                </a:solidFill>
                <a:latin typeface="Times New Roman"/>
                <a:cs typeface="Times New Roman"/>
              </a:rPr>
              <a:t>of</a:t>
            </a:r>
            <a:r>
              <a:rPr sz="1900" i="1" spc="330" dirty="0">
                <a:solidFill>
                  <a:srgbClr val="40609D"/>
                </a:solidFill>
                <a:latin typeface="Times New Roman"/>
                <a:cs typeface="Times New Roman"/>
              </a:rPr>
              <a:t> </a:t>
            </a:r>
            <a:r>
              <a:rPr sz="1900" i="1" spc="65" dirty="0">
                <a:solidFill>
                  <a:srgbClr val="40609D"/>
                </a:solidFill>
                <a:latin typeface="Times New Roman"/>
                <a:cs typeface="Times New Roman"/>
              </a:rPr>
              <a:t>the</a:t>
            </a:r>
            <a:r>
              <a:rPr sz="1900" i="1" spc="330" dirty="0">
                <a:solidFill>
                  <a:srgbClr val="40609D"/>
                </a:solidFill>
                <a:latin typeface="Times New Roman"/>
                <a:cs typeface="Times New Roman"/>
              </a:rPr>
              <a:t> </a:t>
            </a:r>
            <a:r>
              <a:rPr sz="1900" i="1" spc="35" dirty="0">
                <a:solidFill>
                  <a:srgbClr val="40609D"/>
                </a:solidFill>
                <a:latin typeface="Times New Roman"/>
                <a:cs typeface="Times New Roman"/>
              </a:rPr>
              <a:t>following</a:t>
            </a:r>
            <a:r>
              <a:rPr sz="1900" i="1" spc="335" dirty="0">
                <a:solidFill>
                  <a:srgbClr val="40609D"/>
                </a:solidFill>
                <a:latin typeface="Times New Roman"/>
                <a:cs typeface="Times New Roman"/>
              </a:rPr>
              <a:t> </a:t>
            </a:r>
            <a:r>
              <a:rPr sz="1900" i="1" spc="-5" dirty="0">
                <a:solidFill>
                  <a:srgbClr val="40609D"/>
                </a:solidFill>
                <a:latin typeface="Times New Roman"/>
                <a:cs typeface="Times New Roman"/>
              </a:rPr>
              <a:t>is</a:t>
            </a:r>
            <a:r>
              <a:rPr sz="1900" i="1" spc="330" dirty="0">
                <a:solidFill>
                  <a:srgbClr val="40609D"/>
                </a:solidFill>
                <a:latin typeface="Times New Roman"/>
                <a:cs typeface="Times New Roman"/>
              </a:rPr>
              <a:t> </a:t>
            </a:r>
            <a:r>
              <a:rPr sz="1900" i="1" spc="20" dirty="0">
                <a:solidFill>
                  <a:srgbClr val="40609D"/>
                </a:solidFill>
                <a:latin typeface="Times New Roman"/>
                <a:cs typeface="Times New Roman"/>
              </a:rPr>
              <a:t>Heap?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8553" y="6590792"/>
            <a:ext cx="19538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5" dirty="0">
                <a:solidFill>
                  <a:srgbClr val="903062"/>
                </a:solidFill>
                <a:latin typeface="Trebuchet MS"/>
                <a:cs typeface="Trebuchet MS"/>
              </a:rPr>
              <a:t>DATA</a:t>
            </a:r>
            <a:r>
              <a:rPr sz="900" spc="-4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903062"/>
                </a:solidFill>
                <a:latin typeface="Trebuchet MS"/>
                <a:cs typeface="Trebuchet MS"/>
              </a:rPr>
              <a:t>STRUCTURE</a:t>
            </a:r>
            <a:r>
              <a:rPr sz="900" spc="-4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105" dirty="0">
                <a:solidFill>
                  <a:srgbClr val="903062"/>
                </a:solidFill>
                <a:latin typeface="Trebuchet MS"/>
                <a:cs typeface="Trebuchet MS"/>
              </a:rPr>
              <a:t>AND</a:t>
            </a:r>
            <a:r>
              <a:rPr sz="900" spc="-35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40" dirty="0">
                <a:solidFill>
                  <a:srgbClr val="903062"/>
                </a:solidFill>
                <a:latin typeface="Trebuchet MS"/>
                <a:cs typeface="Trebuchet MS"/>
              </a:rPr>
              <a:t>ALGORITHM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91392" y="6054344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903062"/>
                </a:solidFill>
                <a:latin typeface="Trebuchet MS"/>
                <a:cs typeface="Trebuchet MS"/>
              </a:rPr>
              <a:t>57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6675" y="4719828"/>
            <a:ext cx="2523744" cy="189585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45724" y="4864227"/>
            <a:ext cx="1667591" cy="12192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85575" y="4866132"/>
            <a:ext cx="618833" cy="70448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65246" y="4800202"/>
            <a:ext cx="2182293" cy="129467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99117" y="4883277"/>
            <a:ext cx="1047750" cy="135255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70" dirty="0">
                <a:solidFill>
                  <a:srgbClr val="FFFFFF"/>
                </a:solidFill>
              </a:rPr>
              <a:t>MIN-HEAP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59993" y="1897273"/>
            <a:ext cx="10653395" cy="1218565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1235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5" dirty="0">
                <a:solidFill>
                  <a:srgbClr val="3C3C3C"/>
                </a:solidFill>
                <a:latin typeface="SimSun"/>
                <a:cs typeface="SimSun"/>
              </a:rPr>
              <a:t>min-heap,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key</a:t>
            </a:r>
            <a:r>
              <a:rPr sz="1800" b="1" spc="3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value</a:t>
            </a:r>
            <a:r>
              <a:rPr sz="1800" b="1" spc="3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800" b="1" spc="3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each</a:t>
            </a:r>
            <a:r>
              <a:rPr sz="1800" b="1" spc="3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node</a:t>
            </a:r>
            <a:r>
              <a:rPr sz="1800" b="1" spc="3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r>
              <a:rPr sz="1800" b="1" spc="3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lesser</a:t>
            </a:r>
            <a:r>
              <a:rPr sz="1800" b="1" spc="3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than</a:t>
            </a:r>
            <a:r>
              <a:rPr sz="1800" b="1" spc="3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or</a:t>
            </a:r>
            <a:r>
              <a:rPr sz="1800" b="1" spc="3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equal</a:t>
            </a:r>
            <a:r>
              <a:rPr sz="1800" b="1" spc="3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1800" b="1" spc="3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1800" b="1" spc="3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key</a:t>
            </a:r>
            <a:r>
              <a:rPr sz="1800" b="1" spc="3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value</a:t>
            </a:r>
            <a:r>
              <a:rPr sz="1800" b="1" spc="3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800" b="1" spc="4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its</a:t>
            </a:r>
            <a:r>
              <a:rPr sz="1800" b="1" spc="3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children</a:t>
            </a:r>
            <a:r>
              <a:rPr sz="1800" spc="-15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800">
              <a:latin typeface="SimSun"/>
              <a:cs typeface="SimSun"/>
            </a:endParaRPr>
          </a:p>
          <a:p>
            <a:pPr marL="641985" lvl="1" indent="-305435">
              <a:lnSpc>
                <a:spcPct val="100000"/>
              </a:lnSpc>
              <a:spcBef>
                <a:spcPts val="1005"/>
              </a:spcBef>
              <a:buClr>
                <a:srgbClr val="903062"/>
              </a:buClr>
              <a:buSzPct val="90625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600" spc="-25" dirty="0">
                <a:solidFill>
                  <a:srgbClr val="3C3C3C"/>
                </a:solidFill>
                <a:latin typeface="Georgia"/>
                <a:cs typeface="Georgia"/>
              </a:rPr>
              <a:t>Parent</a:t>
            </a:r>
            <a:r>
              <a:rPr sz="1600" spc="-5" dirty="0">
                <a:solidFill>
                  <a:srgbClr val="3C3C3C"/>
                </a:solidFill>
                <a:latin typeface="Georgia"/>
                <a:cs typeface="Georgia"/>
              </a:rPr>
              <a:t> </a:t>
            </a:r>
            <a:r>
              <a:rPr sz="1600" spc="15" dirty="0">
                <a:solidFill>
                  <a:srgbClr val="3C3C3C"/>
                </a:solidFill>
                <a:latin typeface="Georgia"/>
                <a:cs typeface="Georgia"/>
              </a:rPr>
              <a:t>key</a:t>
            </a:r>
            <a:r>
              <a:rPr sz="1600" spc="325" dirty="0">
                <a:solidFill>
                  <a:srgbClr val="3C3C3C"/>
                </a:solidFill>
                <a:latin typeface="Georgia"/>
                <a:cs typeface="Georgia"/>
              </a:rPr>
              <a:t> </a:t>
            </a:r>
            <a:r>
              <a:rPr sz="1600" spc="-40" dirty="0">
                <a:solidFill>
                  <a:srgbClr val="3C3C3C"/>
                </a:solidFill>
                <a:latin typeface="Georgia"/>
                <a:cs typeface="Georgia"/>
              </a:rPr>
              <a:t>must</a:t>
            </a:r>
            <a:r>
              <a:rPr sz="1600" spc="345" dirty="0">
                <a:solidFill>
                  <a:srgbClr val="3C3C3C"/>
                </a:solidFill>
                <a:latin typeface="Georgia"/>
                <a:cs typeface="Georgia"/>
              </a:rPr>
              <a:t> </a:t>
            </a:r>
            <a:r>
              <a:rPr sz="1600" spc="105" dirty="0">
                <a:solidFill>
                  <a:srgbClr val="3C3C3C"/>
                </a:solidFill>
                <a:latin typeface="Georgia"/>
                <a:cs typeface="Georgia"/>
              </a:rPr>
              <a:t>&lt;=</a:t>
            </a:r>
            <a:r>
              <a:rPr sz="1600" spc="355" dirty="0">
                <a:solidFill>
                  <a:srgbClr val="3C3C3C"/>
                </a:solidFill>
                <a:latin typeface="Georgia"/>
                <a:cs typeface="Georgia"/>
              </a:rPr>
              <a:t> </a:t>
            </a:r>
            <a:r>
              <a:rPr sz="1600" spc="5" dirty="0">
                <a:solidFill>
                  <a:srgbClr val="3C3C3C"/>
                </a:solidFill>
                <a:latin typeface="Georgia"/>
                <a:cs typeface="Georgia"/>
              </a:rPr>
              <a:t>children’s</a:t>
            </a:r>
            <a:r>
              <a:rPr sz="1600" spc="370" dirty="0">
                <a:solidFill>
                  <a:srgbClr val="3C3C3C"/>
                </a:solidFill>
                <a:latin typeface="Georgia"/>
                <a:cs typeface="Georgia"/>
              </a:rPr>
              <a:t> </a:t>
            </a:r>
            <a:r>
              <a:rPr sz="1600" spc="15" dirty="0">
                <a:solidFill>
                  <a:srgbClr val="3C3C3C"/>
                </a:solidFill>
                <a:latin typeface="Georgia"/>
                <a:cs typeface="Georgia"/>
              </a:rPr>
              <a:t>key</a:t>
            </a:r>
            <a:endParaRPr sz="1600">
              <a:latin typeface="Georgia"/>
              <a:cs typeface="Georgia"/>
            </a:endParaRPr>
          </a:p>
          <a:p>
            <a:pPr marL="318770" indent="-306705">
              <a:lnSpc>
                <a:spcPct val="100000"/>
              </a:lnSpc>
              <a:spcBef>
                <a:spcPts val="101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addition,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0" dirty="0">
                <a:solidFill>
                  <a:srgbClr val="3C3C3C"/>
                </a:solidFill>
                <a:latin typeface="SimSun"/>
                <a:cs typeface="SimSun"/>
              </a:rPr>
              <a:t>every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5" dirty="0">
                <a:solidFill>
                  <a:srgbClr val="3C3C3C"/>
                </a:solidFill>
                <a:latin typeface="SimSun"/>
                <a:cs typeface="SimSun"/>
              </a:rPr>
              <a:t>path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50" dirty="0">
                <a:solidFill>
                  <a:srgbClr val="3C3C3C"/>
                </a:solidFill>
                <a:latin typeface="SimSun"/>
                <a:cs typeface="SimSun"/>
              </a:rPr>
              <a:t>from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root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70" dirty="0">
                <a:solidFill>
                  <a:srgbClr val="3C3C3C"/>
                </a:solidFill>
                <a:latin typeface="SimSun"/>
                <a:cs typeface="SimSun"/>
              </a:rPr>
              <a:t>leaf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should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35" dirty="0">
                <a:solidFill>
                  <a:srgbClr val="3C3C3C"/>
                </a:solidFill>
                <a:latin typeface="SimSun"/>
                <a:cs typeface="SimSun"/>
              </a:rPr>
              <a:t>be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sorted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5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8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ascending</a:t>
            </a:r>
            <a:r>
              <a:rPr sz="1800" b="1" spc="3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order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800">
              <a:latin typeface="SimSun"/>
              <a:cs typeface="SimSu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3824" y="3310645"/>
            <a:ext cx="7394196" cy="22207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/>
              <a:t>DATA</a:t>
            </a:r>
            <a:r>
              <a:rPr spc="-40" dirty="0"/>
              <a:t> </a:t>
            </a:r>
            <a:r>
              <a:rPr spc="20" dirty="0"/>
              <a:t>STRUCTURE</a:t>
            </a:r>
            <a:r>
              <a:rPr spc="-40" dirty="0"/>
              <a:t> </a:t>
            </a:r>
            <a:r>
              <a:rPr spc="105" dirty="0"/>
              <a:t>AND</a:t>
            </a:r>
            <a:r>
              <a:rPr spc="-35" dirty="0"/>
              <a:t> </a:t>
            </a:r>
            <a:r>
              <a:rPr spc="40" dirty="0"/>
              <a:t>ALGORITHM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58</a:t>
            </a:fld>
            <a:endParaRPr spc="-25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110" dirty="0">
                <a:solidFill>
                  <a:srgbClr val="FFFFFF"/>
                </a:solidFill>
              </a:rPr>
              <a:t>MAX-HEAP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59993" y="1904491"/>
            <a:ext cx="10333990" cy="175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 marR="5080" indent="-306705">
              <a:lnSpc>
                <a:spcPct val="100000"/>
              </a:lnSpc>
              <a:spcBef>
                <a:spcPts val="10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310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80" dirty="0">
                <a:solidFill>
                  <a:srgbClr val="3C3C3C"/>
                </a:solidFill>
                <a:latin typeface="SimSun"/>
                <a:cs typeface="SimSun"/>
              </a:rPr>
              <a:t>max-heap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80" dirty="0">
                <a:solidFill>
                  <a:srgbClr val="3C3C3C"/>
                </a:solidFill>
                <a:latin typeface="SimSun"/>
                <a:cs typeface="SimSun"/>
              </a:rPr>
              <a:t>where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key</a:t>
            </a:r>
            <a:r>
              <a:rPr sz="1800" b="1" spc="3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value</a:t>
            </a:r>
            <a:r>
              <a:rPr sz="1800" b="1" spc="3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800" b="1" spc="3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800" b="1" spc="3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node</a:t>
            </a:r>
            <a:r>
              <a:rPr sz="1800" b="1" spc="3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r>
              <a:rPr sz="1800" b="1" spc="3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greater</a:t>
            </a:r>
            <a:r>
              <a:rPr sz="1800" b="1" spc="3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than</a:t>
            </a:r>
            <a:r>
              <a:rPr sz="1800" b="1" spc="3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or</a:t>
            </a:r>
            <a:r>
              <a:rPr sz="1800" b="1" spc="3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equal</a:t>
            </a:r>
            <a:r>
              <a:rPr sz="1800" b="1" spc="3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1800" b="1" spc="3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1800" b="1" spc="3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key</a:t>
            </a:r>
            <a:r>
              <a:rPr sz="1800" b="1" spc="3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value</a:t>
            </a:r>
            <a:r>
              <a:rPr sz="1800" b="1" spc="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800" b="1" spc="3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its </a:t>
            </a:r>
            <a:r>
              <a:rPr sz="1800" b="1" spc="-43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children</a:t>
            </a:r>
            <a:r>
              <a:rPr sz="1800" spc="-15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800">
              <a:latin typeface="SimSun"/>
              <a:cs typeface="SimSun"/>
            </a:endParaRPr>
          </a:p>
          <a:p>
            <a:pPr marL="641985" lvl="1" indent="-305435">
              <a:lnSpc>
                <a:spcPct val="100000"/>
              </a:lnSpc>
              <a:spcBef>
                <a:spcPts val="1005"/>
              </a:spcBef>
              <a:buClr>
                <a:srgbClr val="903062"/>
              </a:buClr>
              <a:buSzPct val="90625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600" spc="-25" dirty="0">
                <a:solidFill>
                  <a:srgbClr val="3C3C3C"/>
                </a:solidFill>
                <a:latin typeface="Georgia"/>
                <a:cs typeface="Georgia"/>
              </a:rPr>
              <a:t>Parent</a:t>
            </a:r>
            <a:r>
              <a:rPr sz="1600" spc="-5" dirty="0">
                <a:solidFill>
                  <a:srgbClr val="3C3C3C"/>
                </a:solidFill>
                <a:latin typeface="Georgia"/>
                <a:cs typeface="Georgia"/>
              </a:rPr>
              <a:t> </a:t>
            </a:r>
            <a:r>
              <a:rPr sz="1600" spc="15" dirty="0">
                <a:solidFill>
                  <a:srgbClr val="3C3C3C"/>
                </a:solidFill>
                <a:latin typeface="Georgia"/>
                <a:cs typeface="Georgia"/>
              </a:rPr>
              <a:t>key</a:t>
            </a:r>
            <a:r>
              <a:rPr sz="1600" spc="325" dirty="0">
                <a:solidFill>
                  <a:srgbClr val="3C3C3C"/>
                </a:solidFill>
                <a:latin typeface="Georgia"/>
                <a:cs typeface="Georgia"/>
              </a:rPr>
              <a:t> </a:t>
            </a:r>
            <a:r>
              <a:rPr sz="1600" spc="-40" dirty="0">
                <a:solidFill>
                  <a:srgbClr val="3C3C3C"/>
                </a:solidFill>
                <a:latin typeface="Georgia"/>
                <a:cs typeface="Georgia"/>
              </a:rPr>
              <a:t>must</a:t>
            </a:r>
            <a:r>
              <a:rPr sz="1600" spc="345" dirty="0">
                <a:solidFill>
                  <a:srgbClr val="3C3C3C"/>
                </a:solidFill>
                <a:latin typeface="Georgia"/>
                <a:cs typeface="Georgia"/>
              </a:rPr>
              <a:t> </a:t>
            </a:r>
            <a:r>
              <a:rPr sz="1600" spc="105" dirty="0">
                <a:solidFill>
                  <a:srgbClr val="3C3C3C"/>
                </a:solidFill>
                <a:latin typeface="Georgia"/>
                <a:cs typeface="Georgia"/>
              </a:rPr>
              <a:t>&gt;=</a:t>
            </a:r>
            <a:r>
              <a:rPr sz="1600" spc="355" dirty="0">
                <a:solidFill>
                  <a:srgbClr val="3C3C3C"/>
                </a:solidFill>
                <a:latin typeface="Georgia"/>
                <a:cs typeface="Georgia"/>
              </a:rPr>
              <a:t> </a:t>
            </a:r>
            <a:r>
              <a:rPr sz="1600" spc="5" dirty="0">
                <a:solidFill>
                  <a:srgbClr val="3C3C3C"/>
                </a:solidFill>
                <a:latin typeface="Georgia"/>
                <a:cs typeface="Georgia"/>
              </a:rPr>
              <a:t>children’s</a:t>
            </a:r>
            <a:r>
              <a:rPr sz="1600" spc="370" dirty="0">
                <a:solidFill>
                  <a:srgbClr val="3C3C3C"/>
                </a:solidFill>
                <a:latin typeface="Georgia"/>
                <a:cs typeface="Georgia"/>
              </a:rPr>
              <a:t> </a:t>
            </a:r>
            <a:r>
              <a:rPr sz="1600" spc="15" dirty="0">
                <a:solidFill>
                  <a:srgbClr val="3C3C3C"/>
                </a:solidFill>
                <a:latin typeface="Georgia"/>
                <a:cs typeface="Georgia"/>
              </a:rPr>
              <a:t>key</a:t>
            </a:r>
            <a:endParaRPr sz="1600">
              <a:latin typeface="Georgia"/>
              <a:cs typeface="Georgia"/>
            </a:endParaRPr>
          </a:p>
          <a:p>
            <a:pPr marL="318770" indent="-306705">
              <a:lnSpc>
                <a:spcPct val="100000"/>
              </a:lnSpc>
              <a:spcBef>
                <a:spcPts val="101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addition,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0" dirty="0">
                <a:solidFill>
                  <a:srgbClr val="3C3C3C"/>
                </a:solidFill>
                <a:latin typeface="SimSun"/>
                <a:cs typeface="SimSun"/>
              </a:rPr>
              <a:t>every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5" dirty="0">
                <a:solidFill>
                  <a:srgbClr val="3C3C3C"/>
                </a:solidFill>
                <a:latin typeface="SimSun"/>
                <a:cs typeface="SimSun"/>
              </a:rPr>
              <a:t>path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50" dirty="0">
                <a:solidFill>
                  <a:srgbClr val="3C3C3C"/>
                </a:solidFill>
                <a:latin typeface="SimSun"/>
                <a:cs typeface="SimSun"/>
              </a:rPr>
              <a:t>from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root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70" dirty="0">
                <a:solidFill>
                  <a:srgbClr val="3C3C3C"/>
                </a:solidFill>
                <a:latin typeface="SimSun"/>
                <a:cs typeface="SimSun"/>
              </a:rPr>
              <a:t>leaf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should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35" dirty="0">
                <a:solidFill>
                  <a:srgbClr val="3C3C3C"/>
                </a:solidFill>
                <a:latin typeface="SimSun"/>
                <a:cs typeface="SimSun"/>
              </a:rPr>
              <a:t>be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sorted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5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8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descending</a:t>
            </a:r>
            <a:r>
              <a:rPr sz="1800" b="1" spc="3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order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8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1035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-80" dirty="0">
                <a:solidFill>
                  <a:srgbClr val="3C3C3C"/>
                </a:solidFill>
                <a:latin typeface="Georgia"/>
                <a:cs typeface="Georgia"/>
              </a:rPr>
              <a:t>In</a:t>
            </a:r>
            <a:r>
              <a:rPr sz="1800" spc="35" dirty="0">
                <a:solidFill>
                  <a:srgbClr val="3C3C3C"/>
                </a:solidFill>
                <a:latin typeface="Georgia"/>
                <a:cs typeface="Georgia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Georgia"/>
                <a:cs typeface="Georgia"/>
              </a:rPr>
              <a:t>general,</a:t>
            </a:r>
            <a:r>
              <a:rPr sz="1800" spc="380" dirty="0">
                <a:solidFill>
                  <a:srgbClr val="3C3C3C"/>
                </a:solidFill>
                <a:latin typeface="Georgia"/>
                <a:cs typeface="Georgia"/>
              </a:rPr>
              <a:t> </a:t>
            </a:r>
            <a:r>
              <a:rPr sz="1800" spc="5" dirty="0">
                <a:solidFill>
                  <a:srgbClr val="3C3C3C"/>
                </a:solidFill>
                <a:latin typeface="Georgia"/>
                <a:cs typeface="Georgia"/>
              </a:rPr>
              <a:t>whenever</a:t>
            </a:r>
            <a:r>
              <a:rPr sz="1800" spc="385" dirty="0">
                <a:solidFill>
                  <a:srgbClr val="3C3C3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3C3C3C"/>
                </a:solidFill>
                <a:latin typeface="Georgia"/>
                <a:cs typeface="Georgia"/>
              </a:rPr>
              <a:t>the</a:t>
            </a:r>
            <a:r>
              <a:rPr sz="1800" spc="385" dirty="0">
                <a:solidFill>
                  <a:srgbClr val="3C3C3C"/>
                </a:solidFill>
                <a:latin typeface="Georgia"/>
                <a:cs typeface="Georgia"/>
              </a:rPr>
              <a:t> </a:t>
            </a:r>
            <a:r>
              <a:rPr sz="1800" spc="-25" dirty="0">
                <a:solidFill>
                  <a:srgbClr val="3C3C3C"/>
                </a:solidFill>
                <a:latin typeface="Georgia"/>
                <a:cs typeface="Georgia"/>
              </a:rPr>
              <a:t>term  </a:t>
            </a:r>
            <a:r>
              <a:rPr sz="1800" spc="65" dirty="0">
                <a:solidFill>
                  <a:srgbClr val="3C3C3C"/>
                </a:solidFill>
                <a:latin typeface="Georgia"/>
                <a:cs typeface="Georgia"/>
              </a:rPr>
              <a:t>‘heap’</a:t>
            </a:r>
            <a:r>
              <a:rPr sz="1800" spc="385" dirty="0">
                <a:solidFill>
                  <a:srgbClr val="3C3C3C"/>
                </a:solidFill>
                <a:latin typeface="Georgia"/>
                <a:cs typeface="Georgia"/>
              </a:rPr>
              <a:t> </a:t>
            </a:r>
            <a:r>
              <a:rPr sz="1800" spc="-25" dirty="0">
                <a:solidFill>
                  <a:srgbClr val="3C3C3C"/>
                </a:solidFill>
                <a:latin typeface="Georgia"/>
                <a:cs typeface="Georgia"/>
              </a:rPr>
              <a:t>is</a:t>
            </a:r>
            <a:r>
              <a:rPr sz="1800" spc="380" dirty="0">
                <a:solidFill>
                  <a:srgbClr val="3C3C3C"/>
                </a:solidFill>
                <a:latin typeface="Georgia"/>
                <a:cs typeface="Georgia"/>
              </a:rPr>
              <a:t> </a:t>
            </a:r>
            <a:r>
              <a:rPr sz="1800" spc="-20" dirty="0">
                <a:solidFill>
                  <a:srgbClr val="3C3C3C"/>
                </a:solidFill>
                <a:latin typeface="Georgia"/>
                <a:cs typeface="Georgia"/>
              </a:rPr>
              <a:t>used</a:t>
            </a:r>
            <a:r>
              <a:rPr sz="1800" spc="375" dirty="0">
                <a:solidFill>
                  <a:srgbClr val="3C3C3C"/>
                </a:solidFill>
                <a:latin typeface="Georgia"/>
                <a:cs typeface="Georgia"/>
              </a:rPr>
              <a:t> </a:t>
            </a:r>
            <a:r>
              <a:rPr sz="1800" spc="25" dirty="0">
                <a:solidFill>
                  <a:srgbClr val="3C3C3C"/>
                </a:solidFill>
                <a:latin typeface="Georgia"/>
                <a:cs typeface="Georgia"/>
              </a:rPr>
              <a:t>by</a:t>
            </a:r>
            <a:r>
              <a:rPr sz="1800" spc="370" dirty="0">
                <a:solidFill>
                  <a:srgbClr val="3C3C3C"/>
                </a:solidFill>
                <a:latin typeface="Georgia"/>
                <a:cs typeface="Georgia"/>
              </a:rPr>
              <a:t> </a:t>
            </a:r>
            <a:r>
              <a:rPr sz="1800" spc="10" dirty="0">
                <a:solidFill>
                  <a:srgbClr val="3C3C3C"/>
                </a:solidFill>
                <a:latin typeface="Georgia"/>
                <a:cs typeface="Georgia"/>
              </a:rPr>
              <a:t>itself,</a:t>
            </a:r>
            <a:r>
              <a:rPr sz="1800" spc="385" dirty="0">
                <a:solidFill>
                  <a:srgbClr val="3C3C3C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3C3C3C"/>
                </a:solidFill>
                <a:latin typeface="Georgia"/>
                <a:cs typeface="Georgia"/>
              </a:rPr>
              <a:t>it</a:t>
            </a:r>
            <a:r>
              <a:rPr sz="1800" spc="385" dirty="0">
                <a:solidFill>
                  <a:srgbClr val="3C3C3C"/>
                </a:solidFill>
                <a:latin typeface="Georgia"/>
                <a:cs typeface="Georgia"/>
              </a:rPr>
              <a:t> </a:t>
            </a:r>
            <a:r>
              <a:rPr sz="1800" spc="-20" dirty="0">
                <a:solidFill>
                  <a:srgbClr val="3C3C3C"/>
                </a:solidFill>
                <a:latin typeface="Georgia"/>
                <a:cs typeface="Georgia"/>
              </a:rPr>
              <a:t>refers</a:t>
            </a:r>
            <a:r>
              <a:rPr sz="1800" spc="355" dirty="0">
                <a:solidFill>
                  <a:srgbClr val="3C3C3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3C3C3C"/>
                </a:solidFill>
                <a:latin typeface="Georgia"/>
                <a:cs typeface="Georgia"/>
              </a:rPr>
              <a:t>to</a:t>
            </a:r>
            <a:r>
              <a:rPr sz="1800" spc="380" dirty="0">
                <a:solidFill>
                  <a:srgbClr val="3C3C3C"/>
                </a:solidFill>
                <a:latin typeface="Georgia"/>
                <a:cs typeface="Georgia"/>
              </a:rPr>
              <a:t> </a:t>
            </a:r>
            <a:r>
              <a:rPr sz="1800" spc="5" dirty="0">
                <a:solidFill>
                  <a:srgbClr val="3C3C3C"/>
                </a:solidFill>
                <a:latin typeface="Georgia"/>
                <a:cs typeface="Georgia"/>
              </a:rPr>
              <a:t>a</a:t>
            </a:r>
            <a:r>
              <a:rPr sz="1800" spc="375" dirty="0">
                <a:solidFill>
                  <a:srgbClr val="3C3C3C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3C3C3C"/>
                </a:solidFill>
                <a:latin typeface="Georgia"/>
                <a:cs typeface="Georgia"/>
              </a:rPr>
              <a:t>max</a:t>
            </a:r>
            <a:r>
              <a:rPr sz="1800" spc="-5" dirty="0">
                <a:solidFill>
                  <a:srgbClr val="3C3C3C"/>
                </a:solidFill>
                <a:latin typeface="SimSun"/>
                <a:cs typeface="SimSun"/>
              </a:rPr>
              <a:t>-heap</a:t>
            </a:r>
            <a:endParaRPr sz="1800">
              <a:latin typeface="SimSun"/>
              <a:cs typeface="SimSu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7797" y="3865898"/>
            <a:ext cx="6722286" cy="202096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/>
              <a:t>DATA</a:t>
            </a:r>
            <a:r>
              <a:rPr spc="-40" dirty="0"/>
              <a:t> </a:t>
            </a:r>
            <a:r>
              <a:rPr spc="20" dirty="0"/>
              <a:t>STRUCTURE</a:t>
            </a:r>
            <a:r>
              <a:rPr spc="-40" dirty="0"/>
              <a:t> </a:t>
            </a:r>
            <a:r>
              <a:rPr spc="105" dirty="0"/>
              <a:t>AND</a:t>
            </a:r>
            <a:r>
              <a:rPr spc="-35" dirty="0"/>
              <a:t> </a:t>
            </a:r>
            <a:r>
              <a:rPr spc="40" dirty="0"/>
              <a:t>ALGORITHM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59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2747" y="954024"/>
            <a:ext cx="9044940" cy="48082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/>
              <a:t>DATA</a:t>
            </a:r>
            <a:r>
              <a:rPr spc="-40" dirty="0"/>
              <a:t> </a:t>
            </a:r>
            <a:r>
              <a:rPr spc="20" dirty="0"/>
              <a:t>STRUCTURE</a:t>
            </a:r>
            <a:r>
              <a:rPr spc="-40" dirty="0"/>
              <a:t> </a:t>
            </a:r>
            <a:r>
              <a:rPr spc="105" dirty="0"/>
              <a:t>AND</a:t>
            </a:r>
            <a:r>
              <a:rPr spc="-35" dirty="0"/>
              <a:t> </a:t>
            </a:r>
            <a:r>
              <a:rPr spc="40" dirty="0"/>
              <a:t>ALGORITHM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88852" y="6062436"/>
            <a:ext cx="168910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z="900" spc="-25" dirty="0">
                <a:solidFill>
                  <a:srgbClr val="903062"/>
                </a:solidFill>
                <a:latin typeface="Trebuchet MS"/>
                <a:cs typeface="Trebuchet MS"/>
              </a:rPr>
              <a:t>6</a:t>
            </a:fld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85" dirty="0">
                <a:solidFill>
                  <a:srgbClr val="FFFFFF"/>
                </a:solidFill>
              </a:rPr>
              <a:t>OPERATIONS</a:t>
            </a:r>
            <a:r>
              <a:rPr sz="2800" spc="-105" dirty="0">
                <a:solidFill>
                  <a:srgbClr val="FFFFFF"/>
                </a:solidFill>
              </a:rPr>
              <a:t> </a:t>
            </a:r>
            <a:r>
              <a:rPr sz="2800" spc="400" dirty="0">
                <a:solidFill>
                  <a:srgbClr val="FFFFFF"/>
                </a:solidFill>
              </a:rPr>
              <a:t>ON</a:t>
            </a:r>
            <a:r>
              <a:rPr sz="2800" spc="-85" dirty="0">
                <a:solidFill>
                  <a:srgbClr val="FFFFFF"/>
                </a:solidFill>
              </a:rPr>
              <a:t> </a:t>
            </a:r>
            <a:r>
              <a:rPr sz="2800" spc="25" dirty="0">
                <a:solidFill>
                  <a:srgbClr val="FFFFFF"/>
                </a:solidFill>
              </a:rPr>
              <a:t>HEAPS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/>
              <a:t>DATA</a:t>
            </a:r>
            <a:r>
              <a:rPr spc="-40" dirty="0"/>
              <a:t> </a:t>
            </a:r>
            <a:r>
              <a:rPr spc="20" dirty="0"/>
              <a:t>STRUCTURE</a:t>
            </a:r>
            <a:r>
              <a:rPr spc="-40" dirty="0"/>
              <a:t> </a:t>
            </a:r>
            <a:r>
              <a:rPr spc="105" dirty="0"/>
              <a:t>AND</a:t>
            </a:r>
            <a:r>
              <a:rPr spc="-35" dirty="0"/>
              <a:t> </a:t>
            </a:r>
            <a:r>
              <a:rPr spc="40" dirty="0"/>
              <a:t>ALGORITHM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60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59993" y="2524759"/>
            <a:ext cx="7559675" cy="3013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9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basic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operations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95" dirty="0">
                <a:solidFill>
                  <a:srgbClr val="3C3C3C"/>
                </a:solidFill>
                <a:latin typeface="SimSun"/>
                <a:cs typeface="SimSun"/>
              </a:rPr>
              <a:t>on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5" dirty="0">
                <a:solidFill>
                  <a:srgbClr val="3C3C3C"/>
                </a:solidFill>
                <a:latin typeface="SimSun"/>
                <a:cs typeface="SimSun"/>
              </a:rPr>
              <a:t>heaps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are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90" dirty="0">
                <a:solidFill>
                  <a:srgbClr val="3C3C3C"/>
                </a:solidFill>
                <a:latin typeface="SimSun"/>
                <a:cs typeface="SimSun"/>
              </a:rPr>
              <a:t>listed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as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5" dirty="0">
                <a:solidFill>
                  <a:srgbClr val="3C3C3C"/>
                </a:solidFill>
                <a:latin typeface="SimSun"/>
                <a:cs typeface="SimSun"/>
              </a:rPr>
              <a:t>follows:</a:t>
            </a:r>
            <a:endParaRPr sz="18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600">
              <a:latin typeface="SimSun"/>
              <a:cs typeface="SimSu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903062"/>
              </a:buClr>
              <a:buSzPct val="91666"/>
              <a:buAutoNum type="arabicPeriod"/>
              <a:tabLst>
                <a:tab pos="354965" algn="l"/>
                <a:tab pos="355600" algn="l"/>
              </a:tabLst>
            </a:pPr>
            <a:r>
              <a:rPr sz="1800" b="1" spc="-170" dirty="0">
                <a:solidFill>
                  <a:srgbClr val="3C3C3C"/>
                </a:solidFill>
                <a:latin typeface="Times New Roman"/>
                <a:cs typeface="Times New Roman"/>
              </a:rPr>
              <a:t>C</a:t>
            </a:r>
            <a:r>
              <a:rPr sz="1800" b="1" spc="-85" dirty="0">
                <a:solidFill>
                  <a:srgbClr val="3C3C3C"/>
                </a:solidFill>
                <a:latin typeface="Times New Roman"/>
                <a:cs typeface="Times New Roman"/>
              </a:rPr>
              <a:t>r</a:t>
            </a:r>
            <a:r>
              <a:rPr sz="1800" b="1" spc="80" dirty="0">
                <a:solidFill>
                  <a:srgbClr val="3C3C3C"/>
                </a:solidFill>
                <a:latin typeface="Times New Roman"/>
                <a:cs typeface="Times New Roman"/>
              </a:rPr>
              <a:t>e</a:t>
            </a:r>
            <a:r>
              <a:rPr sz="1800" b="1" spc="35" dirty="0">
                <a:solidFill>
                  <a:srgbClr val="3C3C3C"/>
                </a:solidFill>
                <a:latin typeface="Times New Roman"/>
                <a:cs typeface="Times New Roman"/>
              </a:rPr>
              <a:t>ate</a:t>
            </a:r>
            <a:r>
              <a:rPr sz="1800" b="1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800" b="1" spc="-11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800" spc="-240" dirty="0">
                <a:solidFill>
                  <a:srgbClr val="3C3C3C"/>
                </a:solidFill>
                <a:latin typeface="SimSun"/>
                <a:cs typeface="SimSun"/>
              </a:rPr>
              <a:t>-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cr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ates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65" dirty="0">
                <a:solidFill>
                  <a:srgbClr val="3C3C3C"/>
                </a:solidFill>
                <a:latin typeface="SimSun"/>
                <a:cs typeface="SimSun"/>
              </a:rPr>
              <a:t>an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630" dirty="0">
                <a:solidFill>
                  <a:srgbClr val="3C3C3C"/>
                </a:solidFill>
                <a:latin typeface="SimSun"/>
                <a:cs typeface="SimSun"/>
              </a:rPr>
              <a:t>m</a:t>
            </a:r>
            <a:r>
              <a:rPr sz="1800" spc="-50" dirty="0">
                <a:solidFill>
                  <a:srgbClr val="3C3C3C"/>
                </a:solidFill>
                <a:latin typeface="SimSun"/>
                <a:cs typeface="SimSun"/>
              </a:rPr>
              <a:t>pt</a:t>
            </a:r>
            <a:r>
              <a:rPr sz="1800" spc="-45" dirty="0">
                <a:solidFill>
                  <a:srgbClr val="3C3C3C"/>
                </a:solidFill>
                <a:latin typeface="SimSun"/>
                <a:cs typeface="SimSun"/>
              </a:rPr>
              <a:t>y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50" dirty="0">
                <a:solidFill>
                  <a:srgbClr val="3C3C3C"/>
                </a:solidFill>
                <a:latin typeface="SimSun"/>
                <a:cs typeface="SimSun"/>
              </a:rPr>
              <a:t>hea</a:t>
            </a:r>
            <a:r>
              <a:rPr sz="1800" spc="55" dirty="0">
                <a:solidFill>
                  <a:srgbClr val="3C3C3C"/>
                </a:solidFill>
                <a:latin typeface="SimSun"/>
                <a:cs typeface="SimSun"/>
              </a:rPr>
              <a:t>p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495" dirty="0">
                <a:solidFill>
                  <a:srgbClr val="3C3C3C"/>
                </a:solidFill>
                <a:latin typeface="SimSun"/>
                <a:cs typeface="SimSun"/>
              </a:rPr>
              <a:t>w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h</a:t>
            </a:r>
            <a:r>
              <a:rPr sz="1800" spc="-125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800" spc="35" dirty="0">
                <a:solidFill>
                  <a:srgbClr val="3C3C3C"/>
                </a:solidFill>
                <a:latin typeface="SimSun"/>
                <a:cs typeface="SimSun"/>
              </a:rPr>
              <a:t>ch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r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o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ot </a:t>
            </a:r>
            <a:r>
              <a:rPr sz="1800" spc="85" dirty="0">
                <a:solidFill>
                  <a:srgbClr val="3C3C3C"/>
                </a:solidFill>
                <a:latin typeface="SimSun"/>
                <a:cs typeface="SimSun"/>
              </a:rPr>
              <a:t>p</a:t>
            </a:r>
            <a:r>
              <a:rPr sz="1800" spc="95" dirty="0">
                <a:solidFill>
                  <a:srgbClr val="3C3C3C"/>
                </a:solidFill>
                <a:latin typeface="SimSun"/>
                <a:cs typeface="SimSun"/>
              </a:rPr>
              <a:t>o</a:t>
            </a:r>
            <a:r>
              <a:rPr sz="1800" spc="-125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800" spc="-240" dirty="0">
                <a:solidFill>
                  <a:srgbClr val="3C3C3C"/>
                </a:solidFill>
                <a:latin typeface="SimSun"/>
                <a:cs typeface="SimSun"/>
              </a:rPr>
              <a:t>ts</a:t>
            </a:r>
            <a:endParaRPr sz="18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903062"/>
              </a:buClr>
              <a:buFont typeface="Times New Roman"/>
              <a:buAutoNum type="arabicPeriod"/>
            </a:pPr>
            <a:endParaRPr sz="1600">
              <a:latin typeface="SimSun"/>
              <a:cs typeface="SimSun"/>
            </a:endParaRPr>
          </a:p>
          <a:p>
            <a:pPr marL="355600" indent="-342900">
              <a:lnSpc>
                <a:spcPct val="100000"/>
              </a:lnSpc>
              <a:buClr>
                <a:srgbClr val="903062"/>
              </a:buClr>
              <a:buSzPct val="91666"/>
              <a:buAutoNum type="arabicPeriod"/>
              <a:tabLst>
                <a:tab pos="354965" algn="l"/>
                <a:tab pos="355600" algn="l"/>
              </a:tabLst>
            </a:pPr>
            <a:r>
              <a:rPr sz="1800" b="1" spc="-95" dirty="0">
                <a:solidFill>
                  <a:srgbClr val="3C3C3C"/>
                </a:solidFill>
                <a:latin typeface="Times New Roman"/>
                <a:cs typeface="Times New Roman"/>
              </a:rPr>
              <a:t>I</a:t>
            </a:r>
            <a:r>
              <a:rPr sz="1800" b="1" spc="20" dirty="0">
                <a:solidFill>
                  <a:srgbClr val="3C3C3C"/>
                </a:solidFill>
                <a:latin typeface="Times New Roman"/>
                <a:cs typeface="Times New Roman"/>
              </a:rPr>
              <a:t>n</a:t>
            </a:r>
            <a:r>
              <a:rPr sz="1800" b="1" spc="25" dirty="0">
                <a:solidFill>
                  <a:srgbClr val="3C3C3C"/>
                </a:solidFill>
                <a:latin typeface="Times New Roman"/>
                <a:cs typeface="Times New Roman"/>
              </a:rPr>
              <a:t>s</a:t>
            </a:r>
            <a:r>
              <a:rPr sz="1800" b="1" spc="80" dirty="0">
                <a:solidFill>
                  <a:srgbClr val="3C3C3C"/>
                </a:solidFill>
                <a:latin typeface="Times New Roman"/>
                <a:cs typeface="Times New Roman"/>
              </a:rPr>
              <a:t>e</a:t>
            </a:r>
            <a:r>
              <a:rPr sz="1800" b="1" spc="-105" dirty="0">
                <a:solidFill>
                  <a:srgbClr val="3C3C3C"/>
                </a:solidFill>
                <a:latin typeface="Times New Roman"/>
                <a:cs typeface="Times New Roman"/>
              </a:rPr>
              <a:t>r</a:t>
            </a:r>
            <a:r>
              <a:rPr sz="1800" b="1" spc="10" dirty="0">
                <a:solidFill>
                  <a:srgbClr val="3C3C3C"/>
                </a:solidFill>
                <a:latin typeface="Times New Roman"/>
                <a:cs typeface="Times New Roman"/>
              </a:rPr>
              <a:t>t</a:t>
            </a:r>
            <a:r>
              <a:rPr sz="1800" b="1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800" b="1" spc="-114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800" spc="-240" dirty="0">
                <a:solidFill>
                  <a:srgbClr val="3C3C3C"/>
                </a:solidFill>
                <a:latin typeface="SimSun"/>
                <a:cs typeface="SimSun"/>
              </a:rPr>
              <a:t>-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5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s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229" dirty="0">
                <a:solidFill>
                  <a:srgbClr val="3C3C3C"/>
                </a:solidFill>
                <a:latin typeface="SimSun"/>
                <a:cs typeface="SimSun"/>
              </a:rPr>
              <a:t>rt</a:t>
            </a:r>
            <a:r>
              <a:rPr sz="1800" spc="-225" dirty="0">
                <a:solidFill>
                  <a:srgbClr val="3C3C3C"/>
                </a:solidFill>
                <a:latin typeface="SimSun"/>
                <a:cs typeface="SimSun"/>
              </a:rPr>
              <a:t>s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65" dirty="0">
                <a:solidFill>
                  <a:srgbClr val="3C3C3C"/>
                </a:solidFill>
                <a:latin typeface="SimSun"/>
                <a:cs typeface="SimSun"/>
              </a:rPr>
              <a:t>an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370" dirty="0">
                <a:solidFill>
                  <a:srgbClr val="3C3C3C"/>
                </a:solidFill>
                <a:latin typeface="SimSun"/>
                <a:cs typeface="SimSun"/>
              </a:rPr>
              <a:t>l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630" dirty="0">
                <a:solidFill>
                  <a:srgbClr val="3C3C3C"/>
                </a:solidFill>
                <a:latin typeface="SimSun"/>
                <a:cs typeface="SimSun"/>
              </a:rPr>
              <a:t>m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nt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5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50" dirty="0">
                <a:solidFill>
                  <a:srgbClr val="3C3C3C"/>
                </a:solidFill>
                <a:latin typeface="SimSun"/>
                <a:cs typeface="SimSun"/>
              </a:rPr>
              <a:t>heap</a:t>
            </a:r>
            <a:endParaRPr sz="18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903062"/>
              </a:buClr>
              <a:buFont typeface="Times New Roman"/>
              <a:buAutoNum type="arabicPeriod"/>
            </a:pPr>
            <a:endParaRPr sz="1600">
              <a:latin typeface="SimSun"/>
              <a:cs typeface="SimSun"/>
            </a:endParaRPr>
          </a:p>
          <a:p>
            <a:pPr marL="355600" indent="-342900">
              <a:lnSpc>
                <a:spcPct val="100000"/>
              </a:lnSpc>
              <a:buClr>
                <a:srgbClr val="903062"/>
              </a:buClr>
              <a:buSzPct val="91666"/>
              <a:buAutoNum type="arabicPeriod"/>
              <a:tabLst>
                <a:tab pos="354965" algn="l"/>
                <a:tab pos="355600" algn="l"/>
              </a:tabLst>
            </a:pPr>
            <a:r>
              <a:rPr sz="1800" b="1" spc="40" dirty="0">
                <a:solidFill>
                  <a:srgbClr val="3C3C3C"/>
                </a:solidFill>
                <a:latin typeface="Times New Roman"/>
                <a:cs typeface="Times New Roman"/>
              </a:rPr>
              <a:t>Delete</a:t>
            </a:r>
            <a:r>
              <a:rPr sz="1800" b="1" spc="345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800" spc="-240" dirty="0">
                <a:solidFill>
                  <a:srgbClr val="3C3C3C"/>
                </a:solidFill>
                <a:latin typeface="SimSun"/>
                <a:cs typeface="SimSun"/>
              </a:rPr>
              <a:t>-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deletes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15" dirty="0">
                <a:solidFill>
                  <a:srgbClr val="3C3C3C"/>
                </a:solidFill>
                <a:latin typeface="SimSun"/>
                <a:cs typeface="SimSun"/>
              </a:rPr>
              <a:t>max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45" dirty="0">
                <a:solidFill>
                  <a:srgbClr val="3C3C3C"/>
                </a:solidFill>
                <a:latin typeface="SimSun"/>
                <a:cs typeface="SimSun"/>
              </a:rPr>
              <a:t>(or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0" dirty="0">
                <a:solidFill>
                  <a:srgbClr val="3C3C3C"/>
                </a:solidFill>
                <a:latin typeface="SimSun"/>
                <a:cs typeface="SimSun"/>
              </a:rPr>
              <a:t>min)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5" dirty="0">
                <a:solidFill>
                  <a:srgbClr val="3C3C3C"/>
                </a:solidFill>
                <a:latin typeface="SimSun"/>
                <a:cs typeface="SimSun"/>
              </a:rPr>
              <a:t>element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50" dirty="0">
                <a:solidFill>
                  <a:srgbClr val="3C3C3C"/>
                </a:solidFill>
                <a:latin typeface="SimSun"/>
                <a:cs typeface="SimSun"/>
              </a:rPr>
              <a:t>from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55" dirty="0">
                <a:solidFill>
                  <a:srgbClr val="3C3C3C"/>
                </a:solidFill>
                <a:latin typeface="SimSun"/>
                <a:cs typeface="SimSun"/>
              </a:rPr>
              <a:t>heap</a:t>
            </a:r>
            <a:endParaRPr sz="1800">
              <a:latin typeface="SimSun"/>
              <a:cs typeface="SimSun"/>
            </a:endParaRPr>
          </a:p>
          <a:p>
            <a:pPr>
              <a:lnSpc>
                <a:spcPct val="100000"/>
              </a:lnSpc>
              <a:buClr>
                <a:srgbClr val="903062"/>
              </a:buClr>
              <a:buFont typeface="Times New Roman"/>
              <a:buAutoNum type="arabicPeriod"/>
            </a:pPr>
            <a:endParaRPr sz="1650">
              <a:latin typeface="SimSun"/>
              <a:cs typeface="SimSun"/>
            </a:endParaRPr>
          </a:p>
          <a:p>
            <a:pPr marL="355600" indent="-342900">
              <a:lnSpc>
                <a:spcPct val="100000"/>
              </a:lnSpc>
              <a:buClr>
                <a:srgbClr val="903062"/>
              </a:buClr>
              <a:buSzPct val="91666"/>
              <a:buAutoNum type="arabicPeriod"/>
              <a:tabLst>
                <a:tab pos="354965" algn="l"/>
                <a:tab pos="355600" algn="l"/>
              </a:tabLst>
            </a:pPr>
            <a:r>
              <a:rPr sz="1800" b="1" spc="15" dirty="0">
                <a:solidFill>
                  <a:srgbClr val="3C3C3C"/>
                </a:solidFill>
                <a:latin typeface="Times New Roman"/>
                <a:cs typeface="Times New Roman"/>
              </a:rPr>
              <a:t>ReheapUp</a:t>
            </a:r>
            <a:r>
              <a:rPr sz="1800" b="1" spc="345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800" spc="-240" dirty="0">
                <a:solidFill>
                  <a:srgbClr val="3C3C3C"/>
                </a:solidFill>
                <a:latin typeface="SimSun"/>
                <a:cs typeface="SimSun"/>
              </a:rPr>
              <a:t>-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rebuilds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55" dirty="0">
                <a:solidFill>
                  <a:srgbClr val="3C3C3C"/>
                </a:solidFill>
                <a:latin typeface="SimSun"/>
                <a:cs typeface="SimSun"/>
              </a:rPr>
              <a:t>heap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80" dirty="0">
                <a:solidFill>
                  <a:srgbClr val="3C3C3C"/>
                </a:solidFill>
                <a:latin typeface="SimSun"/>
                <a:cs typeface="SimSun"/>
              </a:rPr>
              <a:t>when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40" dirty="0">
                <a:solidFill>
                  <a:srgbClr val="3C3C3C"/>
                </a:solidFill>
                <a:latin typeface="SimSun"/>
                <a:cs typeface="SimSun"/>
              </a:rPr>
              <a:t>we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0" dirty="0">
                <a:solidFill>
                  <a:srgbClr val="3C3C3C"/>
                </a:solidFill>
                <a:latin typeface="SimSun"/>
                <a:cs typeface="SimSun"/>
              </a:rPr>
              <a:t>use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95" dirty="0">
                <a:solidFill>
                  <a:srgbClr val="3C3C3C"/>
                </a:solidFill>
                <a:latin typeface="SimSun"/>
                <a:cs typeface="SimSun"/>
              </a:rPr>
              <a:t>insert()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function</a:t>
            </a:r>
            <a:endParaRPr sz="1800">
              <a:latin typeface="SimSun"/>
              <a:cs typeface="SimSun"/>
            </a:endParaRPr>
          </a:p>
          <a:p>
            <a:pPr>
              <a:lnSpc>
                <a:spcPct val="100000"/>
              </a:lnSpc>
              <a:buClr>
                <a:srgbClr val="903062"/>
              </a:buClr>
              <a:buFont typeface="Times New Roman"/>
              <a:buAutoNum type="arabicPeriod"/>
            </a:pPr>
            <a:endParaRPr sz="1650">
              <a:latin typeface="SimSun"/>
              <a:cs typeface="SimSun"/>
            </a:endParaRPr>
          </a:p>
          <a:p>
            <a:pPr marL="355600" indent="-342900">
              <a:lnSpc>
                <a:spcPct val="100000"/>
              </a:lnSpc>
              <a:buClr>
                <a:srgbClr val="903062"/>
              </a:buClr>
              <a:buSzPct val="91666"/>
              <a:buAutoNum type="arabicPeriod"/>
              <a:tabLst>
                <a:tab pos="354965" algn="l"/>
                <a:tab pos="355600" algn="l"/>
              </a:tabLst>
            </a:pPr>
            <a:r>
              <a:rPr sz="1800" b="1" spc="25" dirty="0">
                <a:solidFill>
                  <a:srgbClr val="3C3C3C"/>
                </a:solidFill>
                <a:latin typeface="Times New Roman"/>
                <a:cs typeface="Times New Roman"/>
              </a:rPr>
              <a:t>ReheapDown</a:t>
            </a:r>
            <a:r>
              <a:rPr sz="1800" b="1" spc="34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800" spc="-240" dirty="0">
                <a:solidFill>
                  <a:srgbClr val="3C3C3C"/>
                </a:solidFill>
                <a:latin typeface="SimSun"/>
                <a:cs typeface="SimSun"/>
              </a:rPr>
              <a:t>-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rebuilds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55" dirty="0">
                <a:solidFill>
                  <a:srgbClr val="3C3C3C"/>
                </a:solidFill>
                <a:latin typeface="SimSun"/>
                <a:cs typeface="SimSun"/>
              </a:rPr>
              <a:t>heap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80" dirty="0">
                <a:solidFill>
                  <a:srgbClr val="3C3C3C"/>
                </a:solidFill>
                <a:latin typeface="SimSun"/>
                <a:cs typeface="SimSun"/>
              </a:rPr>
              <a:t>when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40" dirty="0">
                <a:solidFill>
                  <a:srgbClr val="3C3C3C"/>
                </a:solidFill>
                <a:latin typeface="SimSun"/>
                <a:cs typeface="SimSun"/>
              </a:rPr>
              <a:t>we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0" dirty="0">
                <a:solidFill>
                  <a:srgbClr val="3C3C3C"/>
                </a:solidFill>
                <a:latin typeface="SimSun"/>
                <a:cs typeface="SimSun"/>
              </a:rPr>
              <a:t>use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50" dirty="0">
                <a:solidFill>
                  <a:srgbClr val="3C3C3C"/>
                </a:solidFill>
                <a:latin typeface="SimSun"/>
                <a:cs typeface="SimSun"/>
              </a:rPr>
              <a:t>delete()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function</a:t>
            </a:r>
            <a:endParaRPr sz="18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-114" dirty="0">
                <a:solidFill>
                  <a:srgbClr val="FFFFFF"/>
                </a:solidFill>
              </a:rPr>
              <a:t>ReheapUp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59993" y="1820671"/>
            <a:ext cx="10774680" cy="2195830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113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Inserting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04" dirty="0">
                <a:solidFill>
                  <a:srgbClr val="3C3C3C"/>
                </a:solidFill>
                <a:latin typeface="SimSun"/>
                <a:cs typeface="SimSun"/>
              </a:rPr>
              <a:t>new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55" dirty="0">
                <a:solidFill>
                  <a:srgbClr val="3C3C3C"/>
                </a:solidFill>
                <a:latin typeface="SimSun"/>
                <a:cs typeface="SimSun"/>
              </a:rPr>
              <a:t>heap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dirty="0">
                <a:solidFill>
                  <a:srgbClr val="3C3C3C"/>
                </a:solidFill>
                <a:latin typeface="SimSun"/>
                <a:cs typeface="SimSun"/>
              </a:rPr>
              <a:t>always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done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40" dirty="0">
                <a:solidFill>
                  <a:srgbClr val="3C3C3C"/>
                </a:solidFill>
                <a:latin typeface="SimSun"/>
                <a:cs typeface="SimSun"/>
              </a:rPr>
              <a:t>at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b="1" spc="45" dirty="0">
                <a:solidFill>
                  <a:srgbClr val="3C3C3C"/>
                </a:solidFill>
                <a:latin typeface="Times New Roman"/>
                <a:cs typeface="Times New Roman"/>
              </a:rPr>
              <a:t>the</a:t>
            </a:r>
            <a:r>
              <a:rPr sz="1800" b="1" spc="355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800" b="1" spc="45" dirty="0">
                <a:solidFill>
                  <a:srgbClr val="3C3C3C"/>
                </a:solidFill>
                <a:latin typeface="Times New Roman"/>
                <a:cs typeface="Times New Roman"/>
              </a:rPr>
              <a:t>end</a:t>
            </a:r>
            <a:r>
              <a:rPr sz="1800" b="1" spc="335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800" b="1" spc="35" dirty="0">
                <a:solidFill>
                  <a:srgbClr val="3C3C3C"/>
                </a:solidFill>
                <a:latin typeface="Times New Roman"/>
                <a:cs typeface="Times New Roman"/>
              </a:rPr>
              <a:t>of</a:t>
            </a:r>
            <a:r>
              <a:rPr sz="1800" b="1" spc="335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800" b="1" spc="45" dirty="0">
                <a:solidFill>
                  <a:srgbClr val="3C3C3C"/>
                </a:solidFill>
                <a:latin typeface="Times New Roman"/>
                <a:cs typeface="Times New Roman"/>
              </a:rPr>
              <a:t>the</a:t>
            </a:r>
            <a:r>
              <a:rPr sz="1800" b="1" spc="345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800" b="1" spc="40" dirty="0">
                <a:solidFill>
                  <a:srgbClr val="3C3C3C"/>
                </a:solidFill>
                <a:latin typeface="Times New Roman"/>
                <a:cs typeface="Times New Roman"/>
              </a:rPr>
              <a:t>heap</a:t>
            </a:r>
            <a:r>
              <a:rPr sz="1800" b="1" spc="375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800" spc="-200" dirty="0">
                <a:solidFill>
                  <a:srgbClr val="3C3C3C"/>
                </a:solidFill>
                <a:latin typeface="SimSun"/>
                <a:cs typeface="SimSun"/>
              </a:rPr>
              <a:t>(</a:t>
            </a:r>
            <a:r>
              <a:rPr sz="1800" spc="-200" dirty="0">
                <a:solidFill>
                  <a:srgbClr val="FF0000"/>
                </a:solidFill>
                <a:latin typeface="SimSun"/>
                <a:cs typeface="SimSun"/>
              </a:rPr>
              <a:t>leaf</a:t>
            </a:r>
            <a:r>
              <a:rPr sz="1800" spc="-10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FF0000"/>
                </a:solidFill>
                <a:latin typeface="SimSun"/>
                <a:cs typeface="SimSun"/>
              </a:rPr>
              <a:t>of</a:t>
            </a:r>
            <a:r>
              <a:rPr sz="1800" spc="-9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210" dirty="0">
                <a:solidFill>
                  <a:srgbClr val="FF0000"/>
                </a:solidFill>
                <a:latin typeface="SimSun"/>
                <a:cs typeface="SimSun"/>
              </a:rPr>
              <a:t>last</a:t>
            </a:r>
            <a:r>
              <a:rPr sz="1800" spc="-9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90" dirty="0">
                <a:solidFill>
                  <a:srgbClr val="FF0000"/>
                </a:solidFill>
                <a:latin typeface="SimSun"/>
                <a:cs typeface="SimSun"/>
              </a:rPr>
              <a:t>level</a:t>
            </a:r>
            <a:r>
              <a:rPr sz="1800" spc="-190" dirty="0">
                <a:solidFill>
                  <a:srgbClr val="3C3C3C"/>
                </a:solidFill>
                <a:latin typeface="SimSun"/>
                <a:cs typeface="SimSun"/>
              </a:rPr>
              <a:t>).</a:t>
            </a:r>
            <a:endParaRPr sz="18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1035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55" dirty="0">
                <a:solidFill>
                  <a:srgbClr val="3C3C3C"/>
                </a:solidFill>
                <a:latin typeface="SimSun"/>
                <a:cs typeface="SimSun"/>
              </a:rPr>
              <a:t>Sometimes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55" dirty="0">
                <a:solidFill>
                  <a:srgbClr val="3C3C3C"/>
                </a:solidFill>
                <a:latin typeface="SimSun"/>
                <a:cs typeface="SimSun"/>
              </a:rPr>
              <a:t>newly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inserted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5" dirty="0">
                <a:solidFill>
                  <a:srgbClr val="3C3C3C"/>
                </a:solidFill>
                <a:latin typeface="SimSun"/>
                <a:cs typeface="SimSun"/>
              </a:rPr>
              <a:t>(the</a:t>
            </a:r>
            <a:r>
              <a:rPr sz="18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10" dirty="0">
                <a:solidFill>
                  <a:srgbClr val="3C3C3C"/>
                </a:solidFill>
                <a:latin typeface="SimSun"/>
                <a:cs typeface="SimSun"/>
              </a:rPr>
              <a:t>last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heap)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0" dirty="0">
                <a:solidFill>
                  <a:srgbClr val="3C3C3C"/>
                </a:solidFill>
                <a:latin typeface="SimSun"/>
                <a:cs typeface="SimSun"/>
              </a:rPr>
              <a:t>becomes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0" dirty="0">
                <a:solidFill>
                  <a:srgbClr val="FF0000"/>
                </a:solidFill>
                <a:latin typeface="SimSun"/>
                <a:cs typeface="SimSun"/>
              </a:rPr>
              <a:t>out</a:t>
            </a:r>
            <a:r>
              <a:rPr sz="1800" spc="-9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FF0000"/>
                </a:solidFill>
                <a:latin typeface="SimSun"/>
                <a:cs typeface="SimSun"/>
              </a:rPr>
              <a:t>of</a:t>
            </a:r>
            <a:r>
              <a:rPr sz="1800" spc="-9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90" dirty="0">
                <a:solidFill>
                  <a:srgbClr val="FF0000"/>
                </a:solidFill>
                <a:latin typeface="SimSun"/>
                <a:cs typeface="SimSun"/>
              </a:rPr>
              <a:t>order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8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103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9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b="1" spc="15" dirty="0">
                <a:solidFill>
                  <a:srgbClr val="3C3C3C"/>
                </a:solidFill>
                <a:latin typeface="Times New Roman"/>
                <a:cs typeface="Times New Roman"/>
              </a:rPr>
              <a:t>reheapUp</a:t>
            </a:r>
            <a:r>
              <a:rPr sz="1800" b="1" spc="345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operation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5" dirty="0">
                <a:solidFill>
                  <a:srgbClr val="3C3C3C"/>
                </a:solidFill>
                <a:latin typeface="SimSun"/>
                <a:cs typeface="SimSun"/>
              </a:rPr>
              <a:t>repairs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 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structure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so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that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25" dirty="0">
                <a:solidFill>
                  <a:srgbClr val="3C3C3C"/>
                </a:solidFill>
                <a:latin typeface="SimSun"/>
                <a:cs typeface="SimSun"/>
              </a:rPr>
              <a:t>it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55" dirty="0">
                <a:solidFill>
                  <a:srgbClr val="3C3C3C"/>
                </a:solidFill>
                <a:latin typeface="SimSun"/>
                <a:cs typeface="SimSun"/>
              </a:rPr>
              <a:t>heap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0" dirty="0">
                <a:solidFill>
                  <a:srgbClr val="3C3C3C"/>
                </a:solidFill>
                <a:latin typeface="SimSun"/>
                <a:cs typeface="SimSun"/>
              </a:rPr>
              <a:t>by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lifting</a:t>
            </a:r>
            <a:r>
              <a:rPr sz="1800" b="1" spc="3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1800" b="1" spc="3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last</a:t>
            </a:r>
            <a:r>
              <a:rPr sz="1800" b="1" spc="3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element</a:t>
            </a:r>
            <a:r>
              <a:rPr sz="1800" b="1" spc="3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up</a:t>
            </a:r>
            <a:r>
              <a:rPr sz="1800" b="1" spc="4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endParaRPr sz="1800">
              <a:latin typeface="SimSun"/>
              <a:cs typeface="SimSun"/>
            </a:endParaRPr>
          </a:p>
          <a:p>
            <a:pPr marL="318770">
              <a:lnSpc>
                <a:spcPct val="100000"/>
              </a:lnSpc>
            </a:pP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60" dirty="0">
                <a:solidFill>
                  <a:srgbClr val="FF0000"/>
                </a:solidFill>
                <a:latin typeface="SimSun"/>
                <a:cs typeface="SimSun"/>
              </a:rPr>
              <a:t>until</a:t>
            </a:r>
            <a:r>
              <a:rPr sz="1800" spc="-6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10" dirty="0">
                <a:solidFill>
                  <a:srgbClr val="FF0000"/>
                </a:solidFill>
                <a:latin typeface="SimSun"/>
                <a:cs typeface="SimSun"/>
              </a:rPr>
              <a:t>that</a:t>
            </a:r>
            <a:r>
              <a:rPr sz="1800" spc="-7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SimSun"/>
                <a:cs typeface="SimSun"/>
              </a:rPr>
              <a:t>element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50" dirty="0">
                <a:solidFill>
                  <a:srgbClr val="FF0000"/>
                </a:solidFill>
                <a:latin typeface="SimSun"/>
                <a:cs typeface="SimSun"/>
              </a:rPr>
              <a:t>reaches</a:t>
            </a:r>
            <a:r>
              <a:rPr sz="1800" spc="-10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FF0000"/>
                </a:solidFill>
                <a:latin typeface="SimSun"/>
                <a:cs typeface="SimSun"/>
              </a:rPr>
              <a:t>a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SimSun"/>
                <a:cs typeface="SimSun"/>
              </a:rPr>
              <a:t>proper</a:t>
            </a:r>
            <a:r>
              <a:rPr sz="1800" spc="-10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FF0000"/>
                </a:solidFill>
                <a:latin typeface="SimSun"/>
                <a:cs typeface="SimSun"/>
              </a:rPr>
              <a:t>position</a:t>
            </a:r>
            <a:r>
              <a:rPr sz="1800" spc="-7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25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70" dirty="0">
                <a:solidFill>
                  <a:srgbClr val="3C3C3C"/>
                </a:solidFill>
                <a:latin typeface="SimSun"/>
                <a:cs typeface="SimSun"/>
              </a:rPr>
              <a:t>tree.</a:t>
            </a:r>
            <a:endParaRPr sz="1800">
              <a:latin typeface="SimSun"/>
              <a:cs typeface="SimSun"/>
            </a:endParaRPr>
          </a:p>
          <a:p>
            <a:pPr marL="318770" marR="238760" indent="-306705">
              <a:lnSpc>
                <a:spcPct val="100000"/>
              </a:lnSpc>
              <a:spcBef>
                <a:spcPts val="1035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120" dirty="0">
                <a:solidFill>
                  <a:srgbClr val="3C3C3C"/>
                </a:solidFill>
                <a:latin typeface="SimSun"/>
                <a:cs typeface="SimSun"/>
              </a:rPr>
              <a:t>ReheapUp </a:t>
            </a:r>
            <a:r>
              <a:rPr sz="1800" spc="-125" dirty="0">
                <a:solidFill>
                  <a:srgbClr val="3C3C3C"/>
                </a:solidFill>
                <a:latin typeface="SimSun"/>
                <a:cs typeface="SimSun"/>
              </a:rPr>
              <a:t>repairs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 </a:t>
            </a:r>
            <a:r>
              <a:rPr sz="1800" spc="20" dirty="0">
                <a:solidFill>
                  <a:srgbClr val="3C3C3C"/>
                </a:solidFill>
                <a:latin typeface="SimSun"/>
                <a:cs typeface="SimSun"/>
              </a:rPr>
              <a:t>broken </a:t>
            </a:r>
            <a:r>
              <a:rPr sz="1800" spc="55" dirty="0">
                <a:solidFill>
                  <a:srgbClr val="3C3C3C"/>
                </a:solidFill>
                <a:latin typeface="SimSun"/>
                <a:cs typeface="SimSun"/>
              </a:rPr>
              <a:t>heap </a:t>
            </a:r>
            <a:r>
              <a:rPr sz="1800" spc="70" dirty="0">
                <a:solidFill>
                  <a:srgbClr val="3C3C3C"/>
                </a:solidFill>
                <a:latin typeface="SimSun"/>
                <a:cs typeface="SimSun"/>
              </a:rPr>
              <a:t>by </a:t>
            </a:r>
            <a:r>
              <a:rPr sz="1800" spc="-220" dirty="0">
                <a:solidFill>
                  <a:srgbClr val="3C3C3C"/>
                </a:solidFill>
                <a:latin typeface="SimSun"/>
                <a:cs typeface="SimSun"/>
              </a:rPr>
              <a:t>lifting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 </a:t>
            </a:r>
            <a:r>
              <a:rPr sz="1800" spc="-210" dirty="0">
                <a:solidFill>
                  <a:srgbClr val="3C3C3C"/>
                </a:solidFill>
                <a:latin typeface="SimSun"/>
                <a:cs typeface="SimSun"/>
              </a:rPr>
              <a:t>last </a:t>
            </a:r>
            <a:r>
              <a:rPr sz="1800" spc="5" dirty="0">
                <a:solidFill>
                  <a:srgbClr val="3C3C3C"/>
                </a:solidFill>
                <a:latin typeface="SimSun"/>
                <a:cs typeface="SimSun"/>
              </a:rPr>
              <a:t>element </a:t>
            </a:r>
            <a:r>
              <a:rPr sz="1800" spc="114" dirty="0">
                <a:solidFill>
                  <a:srgbClr val="3C3C3C"/>
                </a:solidFill>
                <a:latin typeface="SimSun"/>
                <a:cs typeface="SimSun"/>
              </a:rPr>
              <a:t>up </a:t>
            </a:r>
            <a:r>
              <a:rPr sz="18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by</a:t>
            </a:r>
            <a:r>
              <a:rPr sz="18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 repeatedly </a:t>
            </a:r>
            <a:r>
              <a:rPr sz="18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exchanging </a:t>
            </a:r>
            <a:r>
              <a:rPr sz="18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child</a:t>
            </a:r>
            <a:r>
              <a:rPr sz="1800" b="1" spc="50" dirty="0">
                <a:solidFill>
                  <a:srgbClr val="FF0000"/>
                </a:solidFill>
                <a:latin typeface="Arial"/>
                <a:cs typeface="Arial"/>
              </a:rPr>
              <a:t>– </a:t>
            </a:r>
            <a:r>
              <a:rPr sz="1800" b="1" spc="-4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parent</a:t>
            </a:r>
            <a:r>
              <a:rPr sz="1800" b="1" spc="3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keys</a:t>
            </a:r>
            <a:r>
              <a:rPr sz="1800" b="1" spc="3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60" dirty="0">
                <a:solidFill>
                  <a:srgbClr val="3C3C3C"/>
                </a:solidFill>
                <a:latin typeface="SimSun"/>
                <a:cs typeface="SimSun"/>
              </a:rPr>
              <a:t>until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25" dirty="0">
                <a:solidFill>
                  <a:srgbClr val="3C3C3C"/>
                </a:solidFill>
                <a:latin typeface="SimSun"/>
                <a:cs typeface="SimSun"/>
              </a:rPr>
              <a:t>it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0" dirty="0">
                <a:solidFill>
                  <a:srgbClr val="3C3C3C"/>
                </a:solidFill>
                <a:latin typeface="SimSun"/>
                <a:cs typeface="SimSun"/>
              </a:rPr>
              <a:t>reaches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correct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location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5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heap.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9993" y="6590792"/>
            <a:ext cx="195453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5" dirty="0">
                <a:solidFill>
                  <a:srgbClr val="903062"/>
                </a:solidFill>
                <a:latin typeface="Trebuchet MS"/>
                <a:cs typeface="Trebuchet MS"/>
              </a:rPr>
              <a:t>DATA</a:t>
            </a:r>
            <a:r>
              <a:rPr sz="900" spc="-4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903062"/>
                </a:solidFill>
                <a:latin typeface="Trebuchet MS"/>
                <a:cs typeface="Trebuchet MS"/>
              </a:rPr>
              <a:t>STRUCTURE</a:t>
            </a:r>
            <a:r>
              <a:rPr sz="900" spc="-45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105" dirty="0">
                <a:solidFill>
                  <a:srgbClr val="903062"/>
                </a:solidFill>
                <a:latin typeface="Trebuchet MS"/>
                <a:cs typeface="Trebuchet MS"/>
              </a:rPr>
              <a:t>AND</a:t>
            </a:r>
            <a:r>
              <a:rPr sz="900" spc="-4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40" dirty="0">
                <a:solidFill>
                  <a:srgbClr val="903062"/>
                </a:solidFill>
                <a:latin typeface="Trebuchet MS"/>
                <a:cs typeface="Trebuchet MS"/>
              </a:rPr>
              <a:t>ALGORITHM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91392" y="6054344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903062"/>
                </a:solidFill>
                <a:latin typeface="Trebuchet MS"/>
                <a:cs typeface="Trebuchet MS"/>
              </a:rPr>
              <a:t>61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504" y="4198620"/>
            <a:ext cx="2857500" cy="17335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64463" y="6156452"/>
            <a:ext cx="11595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325" dirty="0">
                <a:latin typeface="SimSun"/>
                <a:cs typeface="SimSun"/>
              </a:rPr>
              <a:t>O</a:t>
            </a:r>
            <a:r>
              <a:rPr sz="1400" spc="-135" dirty="0">
                <a:latin typeface="SimSun"/>
                <a:cs typeface="SimSun"/>
              </a:rPr>
              <a:t>ri</a:t>
            </a:r>
            <a:r>
              <a:rPr sz="1400" spc="-140" dirty="0">
                <a:latin typeface="SimSun"/>
                <a:cs typeface="SimSun"/>
              </a:rPr>
              <a:t>g</a:t>
            </a:r>
            <a:r>
              <a:rPr sz="1400" spc="-285" dirty="0">
                <a:latin typeface="SimSun"/>
                <a:cs typeface="SimSun"/>
              </a:rPr>
              <a:t>i</a:t>
            </a:r>
            <a:r>
              <a:rPr sz="1400" spc="-60" dirty="0">
                <a:latin typeface="SimSun"/>
                <a:cs typeface="SimSun"/>
              </a:rPr>
              <a:t>nal</a:t>
            </a:r>
            <a:r>
              <a:rPr sz="1400" spc="-85" dirty="0">
                <a:latin typeface="SimSun"/>
                <a:cs typeface="SimSun"/>
              </a:rPr>
              <a:t> </a:t>
            </a:r>
            <a:r>
              <a:rPr sz="1400" spc="100" dirty="0">
                <a:latin typeface="SimSun"/>
                <a:cs typeface="SimSun"/>
              </a:rPr>
              <a:t>Heap</a:t>
            </a:r>
            <a:endParaRPr sz="1400">
              <a:latin typeface="SimSun"/>
              <a:cs typeface="SimSu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56634" y="6109817"/>
            <a:ext cx="14681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0" dirty="0">
                <a:latin typeface="SimSun"/>
                <a:cs typeface="SimSun"/>
              </a:rPr>
              <a:t>After</a:t>
            </a:r>
            <a:r>
              <a:rPr sz="1400" spc="-90" dirty="0">
                <a:latin typeface="SimSun"/>
                <a:cs typeface="SimSun"/>
              </a:rPr>
              <a:t> </a:t>
            </a:r>
            <a:r>
              <a:rPr sz="1400" spc="-240" dirty="0">
                <a:latin typeface="SimSun"/>
                <a:cs typeface="SimSun"/>
              </a:rPr>
              <a:t>I</a:t>
            </a:r>
            <a:r>
              <a:rPr sz="1400" spc="-90" dirty="0">
                <a:latin typeface="SimSun"/>
                <a:cs typeface="SimSun"/>
              </a:rPr>
              <a:t>nserti</a:t>
            </a:r>
            <a:r>
              <a:rPr sz="1400" spc="-100" dirty="0">
                <a:latin typeface="SimSun"/>
                <a:cs typeface="SimSun"/>
              </a:rPr>
              <a:t>n</a:t>
            </a:r>
            <a:r>
              <a:rPr sz="1400" spc="35" dirty="0">
                <a:latin typeface="SimSun"/>
                <a:cs typeface="SimSun"/>
              </a:rPr>
              <a:t>g</a:t>
            </a:r>
            <a:r>
              <a:rPr sz="1400" spc="-85" dirty="0">
                <a:latin typeface="SimSun"/>
                <a:cs typeface="SimSun"/>
              </a:rPr>
              <a:t> </a:t>
            </a:r>
            <a:r>
              <a:rPr sz="1400" spc="50" dirty="0">
                <a:latin typeface="SimSun"/>
                <a:cs typeface="SimSun"/>
              </a:rPr>
              <a:t>36</a:t>
            </a:r>
            <a:endParaRPr sz="1400">
              <a:latin typeface="SimSun"/>
              <a:cs typeface="SimSu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180588" y="4143755"/>
            <a:ext cx="8785860" cy="1807845"/>
            <a:chOff x="3180588" y="4143755"/>
            <a:chExt cx="8785860" cy="180784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80588" y="4160519"/>
              <a:ext cx="5847588" cy="17907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14459" y="4143755"/>
              <a:ext cx="2951988" cy="176174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640448" y="6082385"/>
            <a:ext cx="1851660" cy="4552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1400" spc="50" dirty="0">
                <a:latin typeface="SimSun"/>
                <a:cs typeface="SimSun"/>
              </a:rPr>
              <a:t>reheapUP</a:t>
            </a:r>
            <a:endParaRPr sz="1400">
              <a:latin typeface="SimSun"/>
              <a:cs typeface="SimSun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400" spc="55" dirty="0">
                <a:latin typeface="SimSun"/>
                <a:cs typeface="SimSun"/>
              </a:rPr>
              <a:t>36</a:t>
            </a:r>
            <a:r>
              <a:rPr sz="1400" spc="-110" dirty="0">
                <a:latin typeface="SimSun"/>
                <a:cs typeface="SimSun"/>
              </a:rPr>
              <a:t> </a:t>
            </a:r>
            <a:r>
              <a:rPr sz="1400" spc="40" dirty="0">
                <a:latin typeface="SimSun"/>
                <a:cs typeface="SimSun"/>
              </a:rPr>
              <a:t>Exchanged</a:t>
            </a:r>
            <a:r>
              <a:rPr sz="1400" spc="-130" dirty="0">
                <a:latin typeface="SimSun"/>
                <a:cs typeface="SimSun"/>
              </a:rPr>
              <a:t> </a:t>
            </a:r>
            <a:r>
              <a:rPr sz="1400" spc="-5" dirty="0">
                <a:latin typeface="SimSun"/>
                <a:cs typeface="SimSun"/>
              </a:rPr>
              <a:t>with</a:t>
            </a:r>
            <a:r>
              <a:rPr sz="1400" spc="-80" dirty="0">
                <a:latin typeface="SimSun"/>
                <a:cs typeface="SimSun"/>
              </a:rPr>
              <a:t> </a:t>
            </a:r>
            <a:r>
              <a:rPr sz="1400" spc="50" dirty="0">
                <a:latin typeface="SimSun"/>
                <a:cs typeface="SimSun"/>
              </a:rPr>
              <a:t>23</a:t>
            </a:r>
            <a:endParaRPr sz="1400">
              <a:latin typeface="SimSun"/>
              <a:cs typeface="SimSu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63302" y="6047333"/>
            <a:ext cx="7924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SimSun"/>
                <a:cs typeface="SimSun"/>
              </a:rPr>
              <a:t>reh</a:t>
            </a:r>
            <a:r>
              <a:rPr sz="1400" spc="-30" dirty="0">
                <a:latin typeface="SimSun"/>
                <a:cs typeface="SimSun"/>
              </a:rPr>
              <a:t>e</a:t>
            </a:r>
            <a:r>
              <a:rPr sz="1400" spc="10" dirty="0">
                <a:latin typeface="SimSun"/>
                <a:cs typeface="SimSun"/>
              </a:rPr>
              <a:t>a</a:t>
            </a:r>
            <a:r>
              <a:rPr sz="1400" spc="80" dirty="0">
                <a:latin typeface="SimSun"/>
                <a:cs typeface="SimSun"/>
              </a:rPr>
              <a:t>p</a:t>
            </a:r>
            <a:r>
              <a:rPr sz="1400" spc="204" dirty="0">
                <a:latin typeface="SimSun"/>
                <a:cs typeface="SimSun"/>
              </a:rPr>
              <a:t>UP</a:t>
            </a:r>
            <a:endParaRPr sz="1400">
              <a:latin typeface="SimSun"/>
              <a:cs typeface="SimSu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632695" y="6262217"/>
            <a:ext cx="18554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5" dirty="0">
                <a:latin typeface="SimSun"/>
                <a:cs typeface="SimSun"/>
              </a:rPr>
              <a:t>36</a:t>
            </a:r>
            <a:r>
              <a:rPr sz="1400" spc="-114" dirty="0">
                <a:latin typeface="SimSun"/>
                <a:cs typeface="SimSun"/>
              </a:rPr>
              <a:t> </a:t>
            </a:r>
            <a:r>
              <a:rPr sz="1400" spc="45" dirty="0">
                <a:latin typeface="SimSun"/>
                <a:cs typeface="SimSun"/>
              </a:rPr>
              <a:t>Exchanged</a:t>
            </a:r>
            <a:r>
              <a:rPr sz="1400" spc="-140" dirty="0">
                <a:latin typeface="SimSun"/>
                <a:cs typeface="SimSun"/>
              </a:rPr>
              <a:t> </a:t>
            </a:r>
            <a:r>
              <a:rPr sz="1400" dirty="0">
                <a:latin typeface="SimSun"/>
                <a:cs typeface="SimSun"/>
              </a:rPr>
              <a:t>with</a:t>
            </a:r>
            <a:r>
              <a:rPr sz="1400" spc="-100" dirty="0">
                <a:latin typeface="SimSun"/>
                <a:cs typeface="SimSun"/>
              </a:rPr>
              <a:t> </a:t>
            </a:r>
            <a:r>
              <a:rPr sz="1400" spc="50" dirty="0">
                <a:latin typeface="SimSun"/>
                <a:cs typeface="SimSun"/>
              </a:rPr>
              <a:t>32</a:t>
            </a:r>
            <a:endParaRPr sz="14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-75" dirty="0">
                <a:solidFill>
                  <a:srgbClr val="FFFFFF"/>
                </a:solidFill>
              </a:rPr>
              <a:t>ReheapDown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59993" y="1814576"/>
            <a:ext cx="10747375" cy="2339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 marR="5080" indent="-306705">
              <a:lnSpc>
                <a:spcPct val="100000"/>
              </a:lnSpc>
              <a:spcBef>
                <a:spcPts val="10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Deleting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0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55" dirty="0">
                <a:solidFill>
                  <a:srgbClr val="3C3C3C"/>
                </a:solidFill>
                <a:latin typeface="SimSun"/>
                <a:cs typeface="SimSun"/>
              </a:rPr>
              <a:t>heap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dirty="0">
                <a:solidFill>
                  <a:srgbClr val="3C3C3C"/>
                </a:solidFill>
                <a:latin typeface="SimSun"/>
                <a:cs typeface="SimSun"/>
              </a:rPr>
              <a:t>always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done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40" dirty="0">
                <a:solidFill>
                  <a:srgbClr val="3C3C3C"/>
                </a:solidFill>
                <a:latin typeface="SimSun"/>
                <a:cs typeface="SimSun"/>
              </a:rPr>
              <a:t>at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b="1" spc="45" dirty="0">
                <a:solidFill>
                  <a:srgbClr val="3C3C3C"/>
                </a:solidFill>
                <a:latin typeface="Times New Roman"/>
                <a:cs typeface="Times New Roman"/>
              </a:rPr>
              <a:t>the</a:t>
            </a:r>
            <a:r>
              <a:rPr sz="1800" b="1" spc="36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800" b="1" spc="35" dirty="0">
                <a:solidFill>
                  <a:srgbClr val="3C3C3C"/>
                </a:solidFill>
                <a:latin typeface="Times New Roman"/>
                <a:cs typeface="Times New Roman"/>
              </a:rPr>
              <a:t>top</a:t>
            </a:r>
            <a:r>
              <a:rPr sz="1800" b="1" spc="335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800" b="1" spc="35" dirty="0">
                <a:solidFill>
                  <a:srgbClr val="3C3C3C"/>
                </a:solidFill>
                <a:latin typeface="Times New Roman"/>
                <a:cs typeface="Times New Roman"/>
              </a:rPr>
              <a:t>of</a:t>
            </a:r>
            <a:r>
              <a:rPr sz="1800" b="1" spc="34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800" b="1" spc="45" dirty="0">
                <a:solidFill>
                  <a:srgbClr val="3C3C3C"/>
                </a:solidFill>
                <a:latin typeface="Times New Roman"/>
                <a:cs typeface="Times New Roman"/>
              </a:rPr>
              <a:t>the</a:t>
            </a:r>
            <a:r>
              <a:rPr sz="1800" b="1" spc="350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800" b="1" spc="40" dirty="0">
                <a:solidFill>
                  <a:srgbClr val="3C3C3C"/>
                </a:solidFill>
                <a:latin typeface="Times New Roman"/>
                <a:cs typeface="Times New Roman"/>
              </a:rPr>
              <a:t>heap</a:t>
            </a:r>
            <a:r>
              <a:rPr sz="1800" b="1" spc="375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800" spc="-185" dirty="0">
                <a:solidFill>
                  <a:srgbClr val="3C3C3C"/>
                </a:solidFill>
                <a:latin typeface="SimSun"/>
                <a:cs typeface="SimSun"/>
              </a:rPr>
              <a:t>(</a:t>
            </a:r>
            <a:r>
              <a:rPr sz="1800" spc="-185" dirty="0">
                <a:solidFill>
                  <a:srgbClr val="FF0000"/>
                </a:solidFill>
                <a:latin typeface="SimSun"/>
                <a:cs typeface="SimSun"/>
              </a:rPr>
              <a:t>root</a:t>
            </a:r>
            <a:r>
              <a:rPr sz="1800" spc="-185" dirty="0">
                <a:solidFill>
                  <a:srgbClr val="3C3C3C"/>
                </a:solidFill>
                <a:latin typeface="SimSun"/>
                <a:cs typeface="SimSun"/>
              </a:rPr>
              <a:t>).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80" dirty="0">
                <a:solidFill>
                  <a:srgbClr val="3C3C3C"/>
                </a:solidFill>
                <a:latin typeface="SimSun"/>
                <a:cs typeface="SimSun"/>
              </a:rPr>
              <a:t>And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5" dirty="0">
                <a:solidFill>
                  <a:srgbClr val="3C3C3C"/>
                </a:solidFill>
                <a:latin typeface="SimSun"/>
                <a:cs typeface="SimSun"/>
              </a:rPr>
              <a:t>then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10" dirty="0">
                <a:solidFill>
                  <a:srgbClr val="3C3C3C"/>
                </a:solidFill>
                <a:latin typeface="SimSun"/>
                <a:cs typeface="SimSun"/>
              </a:rPr>
              <a:t>last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node </a:t>
            </a:r>
            <a:r>
              <a:rPr sz="1800" spc="-8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55" dirty="0">
                <a:solidFill>
                  <a:srgbClr val="3C3C3C"/>
                </a:solidFill>
                <a:latin typeface="SimSun"/>
                <a:cs typeface="SimSun"/>
              </a:rPr>
              <a:t>heap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replace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root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position.</a:t>
            </a:r>
            <a:endParaRPr sz="18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103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55" dirty="0">
                <a:solidFill>
                  <a:srgbClr val="3C3C3C"/>
                </a:solidFill>
                <a:latin typeface="SimSun"/>
                <a:cs typeface="SimSun"/>
              </a:rPr>
              <a:t>Sometimes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00" dirty="0">
                <a:solidFill>
                  <a:srgbClr val="3C3C3C"/>
                </a:solidFill>
                <a:latin typeface="SimSun"/>
                <a:cs typeface="SimSun"/>
              </a:rPr>
              <a:t>new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root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0" dirty="0">
                <a:solidFill>
                  <a:srgbClr val="3C3C3C"/>
                </a:solidFill>
                <a:latin typeface="SimSun"/>
                <a:cs typeface="SimSun"/>
              </a:rPr>
              <a:t>becomes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0" dirty="0">
                <a:solidFill>
                  <a:srgbClr val="FF0000"/>
                </a:solidFill>
                <a:latin typeface="SimSun"/>
                <a:cs typeface="SimSun"/>
              </a:rPr>
              <a:t>out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FF0000"/>
                </a:solidFill>
                <a:latin typeface="SimSun"/>
                <a:cs typeface="SimSun"/>
              </a:rPr>
              <a:t>of</a:t>
            </a:r>
            <a:r>
              <a:rPr sz="1800" spc="-9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90" dirty="0">
                <a:solidFill>
                  <a:srgbClr val="FF0000"/>
                </a:solidFill>
                <a:latin typeface="SimSun"/>
                <a:cs typeface="SimSun"/>
              </a:rPr>
              <a:t>order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8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1035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95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b="1" spc="25" dirty="0">
                <a:solidFill>
                  <a:srgbClr val="3C3C3C"/>
                </a:solidFill>
                <a:latin typeface="Times New Roman"/>
                <a:cs typeface="Times New Roman"/>
              </a:rPr>
              <a:t>reheapDown</a:t>
            </a:r>
            <a:r>
              <a:rPr sz="1800" b="1" spc="345" dirty="0">
                <a:solidFill>
                  <a:srgbClr val="3C3C3C"/>
                </a:solidFill>
                <a:latin typeface="Times New Roman"/>
                <a:cs typeface="Times New Roman"/>
              </a:rPr>
              <a:t> 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operation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5" dirty="0">
                <a:solidFill>
                  <a:srgbClr val="3C3C3C"/>
                </a:solidFill>
                <a:latin typeface="SimSun"/>
                <a:cs typeface="SimSun"/>
              </a:rPr>
              <a:t>repairs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structure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so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that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25" dirty="0">
                <a:solidFill>
                  <a:srgbClr val="3C3C3C"/>
                </a:solidFill>
                <a:latin typeface="SimSun"/>
                <a:cs typeface="SimSun"/>
              </a:rPr>
              <a:t>it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55" dirty="0">
                <a:solidFill>
                  <a:srgbClr val="3C3C3C"/>
                </a:solidFill>
                <a:latin typeface="SimSun"/>
                <a:cs typeface="SimSun"/>
              </a:rPr>
              <a:t>heap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by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lifting</a:t>
            </a:r>
            <a:r>
              <a:rPr sz="1800" b="1" spc="3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1800" b="1" spc="3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root</a:t>
            </a:r>
            <a:r>
              <a:rPr sz="1800" b="1" spc="3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element</a:t>
            </a:r>
            <a:endParaRPr sz="1800">
              <a:latin typeface="Times New Roman"/>
              <a:cs typeface="Times New Roman"/>
            </a:endParaRPr>
          </a:p>
          <a:p>
            <a:pPr marL="318770">
              <a:lnSpc>
                <a:spcPct val="100000"/>
              </a:lnSpc>
            </a:pPr>
            <a:r>
              <a:rPr sz="1800" b="1" spc="55" dirty="0">
                <a:solidFill>
                  <a:srgbClr val="FF0000"/>
                </a:solidFill>
                <a:latin typeface="Times New Roman"/>
                <a:cs typeface="Times New Roman"/>
              </a:rPr>
              <a:t>down</a:t>
            </a:r>
            <a:r>
              <a:rPr sz="1800" b="1" spc="3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25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60" dirty="0">
                <a:solidFill>
                  <a:srgbClr val="FF0000"/>
                </a:solidFill>
                <a:latin typeface="SimSun"/>
                <a:cs typeface="SimSun"/>
              </a:rPr>
              <a:t>until</a:t>
            </a:r>
            <a:r>
              <a:rPr sz="1800" spc="-6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10" dirty="0">
                <a:solidFill>
                  <a:srgbClr val="FF0000"/>
                </a:solidFill>
                <a:latin typeface="SimSun"/>
                <a:cs typeface="SimSun"/>
              </a:rPr>
              <a:t>that</a:t>
            </a:r>
            <a:r>
              <a:rPr sz="1800" spc="-9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5" dirty="0">
                <a:solidFill>
                  <a:srgbClr val="FF0000"/>
                </a:solidFill>
                <a:latin typeface="SimSun"/>
                <a:cs typeface="SimSun"/>
              </a:rPr>
              <a:t>element</a:t>
            </a:r>
            <a:r>
              <a:rPr sz="1800" spc="-8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50" dirty="0">
                <a:solidFill>
                  <a:srgbClr val="FF0000"/>
                </a:solidFill>
                <a:latin typeface="SimSun"/>
                <a:cs typeface="SimSun"/>
              </a:rPr>
              <a:t>reaches</a:t>
            </a:r>
            <a:r>
              <a:rPr sz="1800" spc="-9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FF0000"/>
                </a:solidFill>
                <a:latin typeface="SimSun"/>
                <a:cs typeface="SimSun"/>
              </a:rPr>
              <a:t>a</a:t>
            </a:r>
            <a:r>
              <a:rPr sz="1800" spc="-10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SimSun"/>
                <a:cs typeface="SimSun"/>
              </a:rPr>
              <a:t>proper</a:t>
            </a:r>
            <a:r>
              <a:rPr sz="1800" spc="-9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FF0000"/>
                </a:solidFill>
                <a:latin typeface="SimSun"/>
                <a:cs typeface="SimSun"/>
              </a:rPr>
              <a:t>position</a:t>
            </a:r>
            <a:r>
              <a:rPr sz="1800" spc="-7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70" dirty="0">
                <a:solidFill>
                  <a:srgbClr val="3C3C3C"/>
                </a:solidFill>
                <a:latin typeface="SimSun"/>
                <a:cs typeface="SimSun"/>
              </a:rPr>
              <a:t>tree.</a:t>
            </a:r>
            <a:endParaRPr sz="1800">
              <a:latin typeface="SimSun"/>
              <a:cs typeface="SimSun"/>
            </a:endParaRPr>
          </a:p>
          <a:p>
            <a:pPr marL="318770" marR="356870" indent="-306705">
              <a:lnSpc>
                <a:spcPct val="100000"/>
              </a:lnSpc>
              <a:spcBef>
                <a:spcPts val="103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150" dirty="0">
                <a:solidFill>
                  <a:srgbClr val="3C3C3C"/>
                </a:solidFill>
                <a:latin typeface="SimSun"/>
                <a:cs typeface="SimSun"/>
              </a:rPr>
              <a:t>ReheapDown </a:t>
            </a:r>
            <a:r>
              <a:rPr sz="1800" spc="-125" dirty="0">
                <a:solidFill>
                  <a:srgbClr val="3C3C3C"/>
                </a:solidFill>
                <a:latin typeface="SimSun"/>
                <a:cs typeface="SimSun"/>
              </a:rPr>
              <a:t>repairs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 </a:t>
            </a:r>
            <a:r>
              <a:rPr sz="1800" spc="20" dirty="0">
                <a:solidFill>
                  <a:srgbClr val="3C3C3C"/>
                </a:solidFill>
                <a:latin typeface="SimSun"/>
                <a:cs typeface="SimSun"/>
              </a:rPr>
              <a:t>broken </a:t>
            </a:r>
            <a:r>
              <a:rPr sz="1800" spc="55" dirty="0">
                <a:solidFill>
                  <a:srgbClr val="3C3C3C"/>
                </a:solidFill>
                <a:latin typeface="SimSun"/>
                <a:cs typeface="SimSun"/>
              </a:rPr>
              <a:t>heap </a:t>
            </a:r>
            <a:r>
              <a:rPr sz="1800" spc="70" dirty="0">
                <a:solidFill>
                  <a:srgbClr val="3C3C3C"/>
                </a:solidFill>
                <a:latin typeface="SimSun"/>
                <a:cs typeface="SimSun"/>
              </a:rPr>
              <a:t>by </a:t>
            </a:r>
            <a:r>
              <a:rPr sz="1800" spc="-220" dirty="0">
                <a:solidFill>
                  <a:srgbClr val="3C3C3C"/>
                </a:solidFill>
                <a:latin typeface="SimSun"/>
                <a:cs typeface="SimSun"/>
              </a:rPr>
              <a:t>lifting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 </a:t>
            </a:r>
            <a:r>
              <a:rPr sz="1800" spc="-210" dirty="0">
                <a:solidFill>
                  <a:srgbClr val="3C3C3C"/>
                </a:solidFill>
                <a:latin typeface="SimSun"/>
                <a:cs typeface="SimSun"/>
              </a:rPr>
              <a:t>last </a:t>
            </a:r>
            <a:r>
              <a:rPr sz="1800" spc="5" dirty="0">
                <a:solidFill>
                  <a:srgbClr val="3C3C3C"/>
                </a:solidFill>
                <a:latin typeface="SimSun"/>
                <a:cs typeface="SimSun"/>
              </a:rPr>
              <a:t>element </a:t>
            </a:r>
            <a:r>
              <a:rPr sz="1800" spc="200" dirty="0">
                <a:solidFill>
                  <a:srgbClr val="3C3C3C"/>
                </a:solidFill>
                <a:latin typeface="SimSun"/>
                <a:cs typeface="SimSun"/>
              </a:rPr>
              <a:t>down </a:t>
            </a:r>
            <a:r>
              <a:rPr sz="18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by </a:t>
            </a:r>
            <a:r>
              <a:rPr sz="18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repeatedly </a:t>
            </a:r>
            <a:r>
              <a:rPr sz="18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exchanging </a:t>
            </a:r>
            <a:r>
              <a:rPr sz="1800" b="1" spc="-43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parent-child</a:t>
            </a:r>
            <a:r>
              <a:rPr sz="1800" b="1" spc="3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keys</a:t>
            </a:r>
            <a:r>
              <a:rPr sz="1800" b="1" spc="3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60" dirty="0">
                <a:solidFill>
                  <a:srgbClr val="3C3C3C"/>
                </a:solidFill>
                <a:latin typeface="SimSun"/>
                <a:cs typeface="SimSun"/>
              </a:rPr>
              <a:t>until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25" dirty="0">
                <a:solidFill>
                  <a:srgbClr val="3C3C3C"/>
                </a:solidFill>
                <a:latin typeface="SimSun"/>
                <a:cs typeface="SimSun"/>
              </a:rPr>
              <a:t>it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0" dirty="0">
                <a:solidFill>
                  <a:srgbClr val="3C3C3C"/>
                </a:solidFill>
                <a:latin typeface="SimSun"/>
                <a:cs typeface="SimSun"/>
              </a:rPr>
              <a:t>reaches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correct 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location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5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heap.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9993" y="6590792"/>
            <a:ext cx="195453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5" dirty="0">
                <a:solidFill>
                  <a:srgbClr val="903062"/>
                </a:solidFill>
                <a:latin typeface="Trebuchet MS"/>
                <a:cs typeface="Trebuchet MS"/>
              </a:rPr>
              <a:t>DATA</a:t>
            </a:r>
            <a:r>
              <a:rPr sz="900" spc="-4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903062"/>
                </a:solidFill>
                <a:latin typeface="Trebuchet MS"/>
                <a:cs typeface="Trebuchet MS"/>
              </a:rPr>
              <a:t>STRUCTURE</a:t>
            </a:r>
            <a:r>
              <a:rPr sz="900" spc="-45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105" dirty="0">
                <a:solidFill>
                  <a:srgbClr val="903062"/>
                </a:solidFill>
                <a:latin typeface="Trebuchet MS"/>
                <a:cs typeface="Trebuchet MS"/>
              </a:rPr>
              <a:t>AND</a:t>
            </a:r>
            <a:r>
              <a:rPr sz="900" spc="-4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40" dirty="0">
                <a:solidFill>
                  <a:srgbClr val="903062"/>
                </a:solidFill>
                <a:latin typeface="Trebuchet MS"/>
                <a:cs typeface="Trebuchet MS"/>
              </a:rPr>
              <a:t>ALGORITHM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91392" y="6054344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903062"/>
                </a:solidFill>
                <a:latin typeface="Trebuchet MS"/>
                <a:cs typeface="Trebuchet MS"/>
              </a:rPr>
              <a:t>62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504" y="4198620"/>
            <a:ext cx="2857500" cy="17335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64463" y="6156452"/>
            <a:ext cx="11595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325" dirty="0">
                <a:latin typeface="SimSun"/>
                <a:cs typeface="SimSun"/>
              </a:rPr>
              <a:t>O</a:t>
            </a:r>
            <a:r>
              <a:rPr sz="1400" spc="-135" dirty="0">
                <a:latin typeface="SimSun"/>
                <a:cs typeface="SimSun"/>
              </a:rPr>
              <a:t>ri</a:t>
            </a:r>
            <a:r>
              <a:rPr sz="1400" spc="-140" dirty="0">
                <a:latin typeface="SimSun"/>
                <a:cs typeface="SimSun"/>
              </a:rPr>
              <a:t>g</a:t>
            </a:r>
            <a:r>
              <a:rPr sz="1400" spc="-285" dirty="0">
                <a:latin typeface="SimSun"/>
                <a:cs typeface="SimSun"/>
              </a:rPr>
              <a:t>i</a:t>
            </a:r>
            <a:r>
              <a:rPr sz="1400" spc="-60" dirty="0">
                <a:latin typeface="SimSun"/>
                <a:cs typeface="SimSun"/>
              </a:rPr>
              <a:t>nal</a:t>
            </a:r>
            <a:r>
              <a:rPr sz="1400" spc="-85" dirty="0">
                <a:latin typeface="SimSun"/>
                <a:cs typeface="SimSun"/>
              </a:rPr>
              <a:t> </a:t>
            </a:r>
            <a:r>
              <a:rPr sz="1400" spc="100" dirty="0">
                <a:latin typeface="SimSun"/>
                <a:cs typeface="SimSun"/>
              </a:rPr>
              <a:t>Heap</a:t>
            </a:r>
            <a:endParaRPr sz="1400">
              <a:latin typeface="SimSun"/>
              <a:cs typeface="SimSu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56634" y="6109817"/>
            <a:ext cx="14071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0" dirty="0">
                <a:latin typeface="SimSun"/>
                <a:cs typeface="SimSun"/>
              </a:rPr>
              <a:t>After</a:t>
            </a:r>
            <a:r>
              <a:rPr sz="1400" spc="-90" dirty="0">
                <a:latin typeface="SimSun"/>
                <a:cs typeface="SimSun"/>
              </a:rPr>
              <a:t> </a:t>
            </a:r>
            <a:r>
              <a:rPr sz="1400" spc="-55" dirty="0">
                <a:latin typeface="SimSun"/>
                <a:cs typeface="SimSun"/>
              </a:rPr>
              <a:t>del</a:t>
            </a:r>
            <a:r>
              <a:rPr sz="1400" spc="-60" dirty="0">
                <a:latin typeface="SimSun"/>
                <a:cs typeface="SimSun"/>
              </a:rPr>
              <a:t>e</a:t>
            </a:r>
            <a:r>
              <a:rPr sz="1400" spc="-135" dirty="0">
                <a:latin typeface="SimSun"/>
                <a:cs typeface="SimSun"/>
              </a:rPr>
              <a:t>ti</a:t>
            </a:r>
            <a:r>
              <a:rPr sz="1400" spc="-145" dirty="0">
                <a:latin typeface="SimSun"/>
                <a:cs typeface="SimSun"/>
              </a:rPr>
              <a:t>n</a:t>
            </a:r>
            <a:r>
              <a:rPr sz="1400" spc="35" dirty="0">
                <a:latin typeface="SimSun"/>
                <a:cs typeface="SimSun"/>
              </a:rPr>
              <a:t>g</a:t>
            </a:r>
            <a:r>
              <a:rPr sz="1400" spc="-85" dirty="0">
                <a:latin typeface="SimSun"/>
                <a:cs typeface="SimSun"/>
              </a:rPr>
              <a:t> </a:t>
            </a:r>
            <a:r>
              <a:rPr sz="1400" spc="50" dirty="0">
                <a:latin typeface="SimSun"/>
                <a:cs typeface="SimSun"/>
              </a:rPr>
              <a:t>53</a:t>
            </a:r>
            <a:endParaRPr sz="1400">
              <a:latin typeface="SimSun"/>
              <a:cs typeface="SimSun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16422" y="4256138"/>
            <a:ext cx="2466602" cy="172328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640448" y="6082385"/>
            <a:ext cx="1851660" cy="670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1400" spc="80" dirty="0">
                <a:latin typeface="SimSun"/>
                <a:cs typeface="SimSun"/>
              </a:rPr>
              <a:t>reheapDown</a:t>
            </a:r>
            <a:endParaRPr sz="1400">
              <a:latin typeface="SimSun"/>
              <a:cs typeface="SimSun"/>
            </a:endParaRPr>
          </a:p>
          <a:p>
            <a:pPr algn="ctr">
              <a:lnSpc>
                <a:spcPts val="1660"/>
              </a:lnSpc>
            </a:pPr>
            <a:r>
              <a:rPr sz="1400" spc="55" dirty="0">
                <a:latin typeface="SimSun"/>
                <a:cs typeface="SimSun"/>
              </a:rPr>
              <a:t>43</a:t>
            </a:r>
            <a:r>
              <a:rPr sz="1400" spc="-110" dirty="0">
                <a:latin typeface="SimSun"/>
                <a:cs typeface="SimSun"/>
              </a:rPr>
              <a:t> </a:t>
            </a:r>
            <a:r>
              <a:rPr sz="1400" spc="40" dirty="0">
                <a:latin typeface="SimSun"/>
                <a:cs typeface="SimSun"/>
              </a:rPr>
              <a:t>Exchanged</a:t>
            </a:r>
            <a:r>
              <a:rPr sz="1400" spc="-130" dirty="0">
                <a:latin typeface="SimSun"/>
                <a:cs typeface="SimSun"/>
              </a:rPr>
              <a:t> </a:t>
            </a:r>
            <a:r>
              <a:rPr sz="1400" spc="-5" dirty="0">
                <a:latin typeface="SimSun"/>
                <a:cs typeface="SimSun"/>
              </a:rPr>
              <a:t>with</a:t>
            </a:r>
            <a:r>
              <a:rPr sz="1400" spc="-80" dirty="0">
                <a:latin typeface="SimSun"/>
                <a:cs typeface="SimSun"/>
              </a:rPr>
              <a:t> </a:t>
            </a:r>
            <a:r>
              <a:rPr sz="1400" spc="50" dirty="0">
                <a:latin typeface="SimSun"/>
                <a:cs typeface="SimSun"/>
              </a:rPr>
              <a:t>21</a:t>
            </a:r>
            <a:endParaRPr sz="1400">
              <a:latin typeface="SimSun"/>
              <a:cs typeface="SimSun"/>
            </a:endParaRPr>
          </a:p>
          <a:p>
            <a:pPr marL="1270" algn="ctr">
              <a:lnSpc>
                <a:spcPts val="1720"/>
              </a:lnSpc>
            </a:pPr>
            <a:r>
              <a:rPr sz="1450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Note:</a:t>
            </a:r>
            <a:r>
              <a:rPr sz="1450" i="1" spc="2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i="1" spc="30" dirty="0">
                <a:solidFill>
                  <a:srgbClr val="FF0000"/>
                </a:solidFill>
                <a:latin typeface="Times New Roman"/>
                <a:cs typeface="Times New Roman"/>
              </a:rPr>
              <a:t>43</a:t>
            </a:r>
            <a:r>
              <a:rPr sz="1450" i="1" spc="2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i="1" spc="190" dirty="0">
                <a:solidFill>
                  <a:srgbClr val="FF0000"/>
                </a:solidFill>
                <a:latin typeface="Times New Roman"/>
                <a:cs typeface="Times New Roman"/>
              </a:rPr>
              <a:t>&gt;</a:t>
            </a:r>
            <a:r>
              <a:rPr sz="1450" i="1" spc="22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i="1" spc="25" dirty="0">
                <a:solidFill>
                  <a:srgbClr val="FF0000"/>
                </a:solidFill>
                <a:latin typeface="Times New Roman"/>
                <a:cs typeface="Times New Roman"/>
              </a:rPr>
              <a:t>32</a:t>
            </a:r>
            <a:endParaRPr sz="145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68600" y="4281673"/>
            <a:ext cx="2467344" cy="168555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0047478" y="6047333"/>
            <a:ext cx="102361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80" dirty="0">
                <a:latin typeface="SimSun"/>
                <a:cs typeface="SimSun"/>
              </a:rPr>
              <a:t>reheapDown</a:t>
            </a:r>
            <a:endParaRPr sz="1400">
              <a:latin typeface="SimSun"/>
              <a:cs typeface="SimSu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32695" y="6260693"/>
            <a:ext cx="1855470" cy="456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60"/>
              </a:lnSpc>
              <a:spcBef>
                <a:spcPts val="100"/>
              </a:spcBef>
            </a:pPr>
            <a:r>
              <a:rPr sz="1400" spc="55" dirty="0">
                <a:latin typeface="SimSun"/>
                <a:cs typeface="SimSun"/>
              </a:rPr>
              <a:t>41</a:t>
            </a:r>
            <a:r>
              <a:rPr sz="1400" spc="-114" dirty="0">
                <a:latin typeface="SimSun"/>
                <a:cs typeface="SimSun"/>
              </a:rPr>
              <a:t> </a:t>
            </a:r>
            <a:r>
              <a:rPr sz="1400" spc="45" dirty="0">
                <a:latin typeface="SimSun"/>
                <a:cs typeface="SimSun"/>
              </a:rPr>
              <a:t>Exchanged</a:t>
            </a:r>
            <a:r>
              <a:rPr sz="1400" spc="-135" dirty="0">
                <a:latin typeface="SimSun"/>
                <a:cs typeface="SimSun"/>
              </a:rPr>
              <a:t> </a:t>
            </a:r>
            <a:r>
              <a:rPr sz="1400" dirty="0">
                <a:latin typeface="SimSun"/>
                <a:cs typeface="SimSun"/>
              </a:rPr>
              <a:t>with</a:t>
            </a:r>
            <a:r>
              <a:rPr sz="1400" spc="-100" dirty="0">
                <a:latin typeface="SimSun"/>
                <a:cs typeface="SimSun"/>
              </a:rPr>
              <a:t> </a:t>
            </a:r>
            <a:r>
              <a:rPr sz="1400" spc="50" dirty="0">
                <a:latin typeface="SimSun"/>
                <a:cs typeface="SimSun"/>
              </a:rPr>
              <a:t>21</a:t>
            </a:r>
            <a:endParaRPr sz="1400">
              <a:latin typeface="SimSun"/>
              <a:cs typeface="SimSun"/>
            </a:endParaRPr>
          </a:p>
          <a:p>
            <a:pPr algn="ctr">
              <a:lnSpc>
                <a:spcPts val="1720"/>
              </a:lnSpc>
            </a:pPr>
            <a:r>
              <a:rPr sz="1450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Note:</a:t>
            </a:r>
            <a:r>
              <a:rPr sz="1450" i="1" spc="2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i="1" spc="30" dirty="0">
                <a:solidFill>
                  <a:srgbClr val="FF0000"/>
                </a:solidFill>
                <a:latin typeface="Times New Roman"/>
                <a:cs typeface="Times New Roman"/>
              </a:rPr>
              <a:t>41</a:t>
            </a:r>
            <a:r>
              <a:rPr sz="1450" i="1" spc="2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i="1" spc="190" dirty="0">
                <a:solidFill>
                  <a:srgbClr val="FF0000"/>
                </a:solidFill>
                <a:latin typeface="Times New Roman"/>
                <a:cs typeface="Times New Roman"/>
              </a:rPr>
              <a:t>&gt;</a:t>
            </a:r>
            <a:r>
              <a:rPr sz="1450" i="1" spc="22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50" i="1" spc="25" dirty="0">
                <a:solidFill>
                  <a:srgbClr val="FF0000"/>
                </a:solidFill>
                <a:latin typeface="Times New Roman"/>
                <a:cs typeface="Times New Roman"/>
              </a:rPr>
              <a:t>31</a:t>
            </a:r>
            <a:endParaRPr sz="145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05129" y="4275180"/>
            <a:ext cx="2428508" cy="1704241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</a:rPr>
              <a:t>INSERT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59993" y="1951735"/>
            <a:ext cx="10615295" cy="16598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 marR="5080" indent="-306705">
              <a:lnSpc>
                <a:spcPct val="100000"/>
              </a:lnSpc>
              <a:spcBef>
                <a:spcPts val="10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310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0" dirty="0">
                <a:solidFill>
                  <a:srgbClr val="3C3C3C"/>
                </a:solidFill>
                <a:latin typeface="SimSun"/>
                <a:cs typeface="SimSun"/>
              </a:rPr>
              <a:t>can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35" dirty="0">
                <a:solidFill>
                  <a:srgbClr val="3C3C3C"/>
                </a:solidFill>
                <a:latin typeface="SimSun"/>
                <a:cs typeface="SimSun"/>
              </a:rPr>
              <a:t>be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inserted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5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55" dirty="0">
                <a:solidFill>
                  <a:srgbClr val="3C3C3C"/>
                </a:solidFill>
                <a:latin typeface="SimSun"/>
                <a:cs typeface="SimSun"/>
              </a:rPr>
              <a:t>heap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65" dirty="0">
                <a:solidFill>
                  <a:srgbClr val="3C3C3C"/>
                </a:solidFill>
                <a:latin typeface="SimSun"/>
                <a:cs typeface="SimSun"/>
              </a:rPr>
              <a:t>which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has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already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40" dirty="0">
                <a:solidFill>
                  <a:srgbClr val="3C3C3C"/>
                </a:solidFill>
                <a:latin typeface="SimSun"/>
                <a:cs typeface="SimSun"/>
              </a:rPr>
              <a:t>been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85" dirty="0">
                <a:solidFill>
                  <a:srgbClr val="3C3C3C"/>
                </a:solidFill>
                <a:latin typeface="SimSun"/>
                <a:cs typeface="SimSun"/>
              </a:rPr>
              <a:t>built,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40" dirty="0">
                <a:solidFill>
                  <a:srgbClr val="3C3C3C"/>
                </a:solidFill>
                <a:latin typeface="SimSun"/>
                <a:cs typeface="SimSun"/>
              </a:rPr>
              <a:t>if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there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65" dirty="0">
                <a:solidFill>
                  <a:srgbClr val="3C3C3C"/>
                </a:solidFill>
                <a:latin typeface="SimSun"/>
                <a:cs typeface="SimSun"/>
              </a:rPr>
              <a:t>an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90" dirty="0">
                <a:solidFill>
                  <a:srgbClr val="3C3C3C"/>
                </a:solidFill>
                <a:latin typeface="SimSun"/>
                <a:cs typeface="SimSun"/>
              </a:rPr>
              <a:t>empty</a:t>
            </a:r>
            <a:r>
              <a:rPr sz="1800" spc="-4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location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5" dirty="0">
                <a:solidFill>
                  <a:srgbClr val="3C3C3C"/>
                </a:solidFill>
                <a:latin typeface="SimSun"/>
                <a:cs typeface="SimSun"/>
              </a:rPr>
              <a:t>in </a:t>
            </a:r>
            <a:r>
              <a:rPr sz="1800" spc="-8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array.</a:t>
            </a:r>
            <a:endParaRPr sz="18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103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125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60" dirty="0">
                <a:solidFill>
                  <a:srgbClr val="3C3C3C"/>
                </a:solidFill>
                <a:latin typeface="SimSun"/>
                <a:cs typeface="SimSun"/>
              </a:rPr>
              <a:t>insert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dirty="0">
                <a:solidFill>
                  <a:srgbClr val="3C3C3C"/>
                </a:solidFill>
                <a:latin typeface="SimSun"/>
                <a:cs typeface="SimSun"/>
              </a:rPr>
              <a:t>node,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40" dirty="0">
                <a:solidFill>
                  <a:srgbClr val="3C3C3C"/>
                </a:solidFill>
                <a:latin typeface="SimSun"/>
                <a:cs typeface="SimSun"/>
              </a:rPr>
              <a:t>we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50" dirty="0">
                <a:solidFill>
                  <a:srgbClr val="3C3C3C"/>
                </a:solidFill>
                <a:latin typeface="SimSun"/>
                <a:cs typeface="SimSun"/>
              </a:rPr>
              <a:t>need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search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first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90" dirty="0">
                <a:solidFill>
                  <a:srgbClr val="3C3C3C"/>
                </a:solidFill>
                <a:latin typeface="SimSun"/>
                <a:cs typeface="SimSun"/>
              </a:rPr>
              <a:t>empty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75" dirty="0">
                <a:solidFill>
                  <a:srgbClr val="3C3C3C"/>
                </a:solidFill>
                <a:latin typeface="SimSun"/>
                <a:cs typeface="SimSun"/>
              </a:rPr>
              <a:t>leaf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 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array.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375" dirty="0">
                <a:solidFill>
                  <a:srgbClr val="3C3C3C"/>
                </a:solidFill>
                <a:latin typeface="SimSun"/>
                <a:cs typeface="SimSun"/>
              </a:rPr>
              <a:t>We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find</a:t>
            </a:r>
            <a:r>
              <a:rPr sz="1800" spc="-3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25" dirty="0">
                <a:solidFill>
                  <a:srgbClr val="3C3C3C"/>
                </a:solidFill>
                <a:latin typeface="SimSun"/>
                <a:cs typeface="SimSun"/>
              </a:rPr>
              <a:t>it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dirty="0">
                <a:solidFill>
                  <a:srgbClr val="3C3C3C"/>
                </a:solidFill>
                <a:latin typeface="SimSun"/>
                <a:cs typeface="SimSun"/>
              </a:rPr>
              <a:t>immediately</a:t>
            </a:r>
            <a:endParaRPr sz="1800">
              <a:latin typeface="SimSun"/>
              <a:cs typeface="SimSun"/>
            </a:endParaRPr>
          </a:p>
          <a:p>
            <a:pPr marL="318770">
              <a:lnSpc>
                <a:spcPct val="100000"/>
              </a:lnSpc>
            </a:pPr>
            <a:r>
              <a:rPr sz="1800" spc="10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210" dirty="0">
                <a:solidFill>
                  <a:srgbClr val="3C3C3C"/>
                </a:solidFill>
                <a:latin typeface="SimSun"/>
                <a:cs typeface="SimSun"/>
              </a:rPr>
              <a:t>fte</a:t>
            </a:r>
            <a:r>
              <a:rPr sz="1800" spc="-204" dirty="0">
                <a:solidFill>
                  <a:srgbClr val="3C3C3C"/>
                </a:solidFill>
                <a:latin typeface="SimSun"/>
                <a:cs typeface="SimSun"/>
              </a:rPr>
              <a:t>r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04" dirty="0">
                <a:solidFill>
                  <a:srgbClr val="3C3C3C"/>
                </a:solidFill>
                <a:latin typeface="SimSun"/>
                <a:cs typeface="SimSun"/>
              </a:rPr>
              <a:t>last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65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800" spc="120" dirty="0">
                <a:solidFill>
                  <a:srgbClr val="3C3C3C"/>
                </a:solidFill>
                <a:latin typeface="SimSun"/>
                <a:cs typeface="SimSun"/>
              </a:rPr>
              <a:t>n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70" dirty="0">
                <a:solidFill>
                  <a:srgbClr val="3C3C3C"/>
                </a:solidFill>
                <a:latin typeface="SimSun"/>
                <a:cs typeface="SimSun"/>
              </a:rPr>
              <a:t>tr</a:t>
            </a:r>
            <a:r>
              <a:rPr sz="1800" spc="-16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180" dirty="0">
                <a:solidFill>
                  <a:srgbClr val="3C3C3C"/>
                </a:solidFill>
                <a:latin typeface="SimSun"/>
                <a:cs typeface="SimSun"/>
              </a:rPr>
              <a:t>e.</a:t>
            </a:r>
            <a:endParaRPr sz="18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1035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125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60" dirty="0">
                <a:solidFill>
                  <a:srgbClr val="3C3C3C"/>
                </a:solidFill>
                <a:latin typeface="SimSun"/>
                <a:cs typeface="SimSun"/>
              </a:rPr>
              <a:t>insert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dirty="0">
                <a:solidFill>
                  <a:srgbClr val="3C3C3C"/>
                </a:solidFill>
                <a:latin typeface="SimSun"/>
                <a:cs typeface="SimSun"/>
              </a:rPr>
              <a:t>node,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40" dirty="0">
                <a:solidFill>
                  <a:srgbClr val="3C3C3C"/>
                </a:solidFill>
                <a:latin typeface="SimSun"/>
                <a:cs typeface="SimSun"/>
              </a:rPr>
              <a:t>we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85" dirty="0">
                <a:solidFill>
                  <a:srgbClr val="3C3C3C"/>
                </a:solidFill>
                <a:latin typeface="SimSun"/>
                <a:cs typeface="SimSun"/>
              </a:rPr>
              <a:t>move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00" dirty="0">
                <a:solidFill>
                  <a:srgbClr val="3C3C3C"/>
                </a:solidFill>
                <a:latin typeface="SimSun"/>
                <a:cs typeface="SimSun"/>
              </a:rPr>
              <a:t>new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40" dirty="0">
                <a:solidFill>
                  <a:srgbClr val="3C3C3C"/>
                </a:solidFill>
                <a:latin typeface="SimSun"/>
                <a:cs typeface="SimSun"/>
              </a:rPr>
              <a:t>data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4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FF0000"/>
                </a:solidFill>
                <a:latin typeface="SimSun"/>
                <a:cs typeface="SimSun"/>
              </a:rPr>
              <a:t>first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90" dirty="0">
                <a:solidFill>
                  <a:srgbClr val="FF0000"/>
                </a:solidFill>
                <a:latin typeface="SimSun"/>
                <a:cs typeface="SimSun"/>
              </a:rPr>
              <a:t>empty</a:t>
            </a:r>
            <a:r>
              <a:rPr sz="1800" spc="-9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75" dirty="0">
                <a:solidFill>
                  <a:srgbClr val="FF0000"/>
                </a:solidFill>
                <a:latin typeface="SimSun"/>
                <a:cs typeface="SimSun"/>
              </a:rPr>
              <a:t>leaf</a:t>
            </a:r>
            <a:r>
              <a:rPr sz="1800" spc="-8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80" dirty="0">
                <a:solidFill>
                  <a:srgbClr val="3C3C3C"/>
                </a:solidFill>
                <a:latin typeface="SimSun"/>
                <a:cs typeface="SimSun"/>
              </a:rPr>
              <a:t>and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0" dirty="0">
                <a:solidFill>
                  <a:srgbClr val="3C3C3C"/>
                </a:solidFill>
                <a:latin typeface="SimSun"/>
                <a:cs typeface="SimSun"/>
              </a:rPr>
              <a:t>perform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0" dirty="0">
                <a:solidFill>
                  <a:srgbClr val="FF0000"/>
                </a:solidFill>
                <a:latin typeface="SimSun"/>
                <a:cs typeface="SimSun"/>
              </a:rPr>
              <a:t>reheapUp</a:t>
            </a:r>
            <a:r>
              <a:rPr sz="1800" spc="20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9993" y="6590792"/>
            <a:ext cx="195453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5" dirty="0">
                <a:solidFill>
                  <a:srgbClr val="903062"/>
                </a:solidFill>
                <a:latin typeface="Trebuchet MS"/>
                <a:cs typeface="Trebuchet MS"/>
              </a:rPr>
              <a:t>DATA</a:t>
            </a:r>
            <a:r>
              <a:rPr sz="900" spc="-4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903062"/>
                </a:solidFill>
                <a:latin typeface="Trebuchet MS"/>
                <a:cs typeface="Trebuchet MS"/>
              </a:rPr>
              <a:t>STRUCTURE</a:t>
            </a:r>
            <a:r>
              <a:rPr sz="900" spc="-45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105" dirty="0">
                <a:solidFill>
                  <a:srgbClr val="903062"/>
                </a:solidFill>
                <a:latin typeface="Trebuchet MS"/>
                <a:cs typeface="Trebuchet MS"/>
              </a:rPr>
              <a:t>AND</a:t>
            </a:r>
            <a:r>
              <a:rPr sz="900" spc="-4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40" dirty="0">
                <a:solidFill>
                  <a:srgbClr val="903062"/>
                </a:solidFill>
                <a:latin typeface="Trebuchet MS"/>
                <a:cs typeface="Trebuchet MS"/>
              </a:rPr>
              <a:t>ALGORITHM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91392" y="6054344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903062"/>
                </a:solidFill>
                <a:latin typeface="Trebuchet MS"/>
                <a:cs typeface="Trebuchet MS"/>
              </a:rPr>
              <a:t>63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3348" y="3761218"/>
            <a:ext cx="4972800" cy="215191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57902" y="3770757"/>
            <a:ext cx="4972424" cy="215265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743836" y="6114389"/>
            <a:ext cx="201612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221F1F"/>
                </a:solidFill>
                <a:latin typeface="Arial MT"/>
                <a:cs typeface="Arial MT"/>
              </a:rPr>
              <a:t>Heap</a:t>
            </a:r>
            <a:r>
              <a:rPr sz="1400" spc="-35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21F1F"/>
                </a:solidFill>
                <a:latin typeface="Arial MT"/>
                <a:cs typeface="Arial MT"/>
              </a:rPr>
              <a:t>after</a:t>
            </a:r>
            <a:r>
              <a:rPr sz="1400" spc="-45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21F1F"/>
                </a:solidFill>
                <a:latin typeface="Arial MT"/>
                <a:cs typeface="Arial MT"/>
              </a:rPr>
              <a:t>insertion</a:t>
            </a:r>
            <a:r>
              <a:rPr sz="1400" spc="-60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21F1F"/>
                </a:solidFill>
                <a:latin typeface="Arial MT"/>
                <a:cs typeface="Arial MT"/>
              </a:rPr>
              <a:t>of</a:t>
            </a:r>
            <a:r>
              <a:rPr sz="1400" spc="-25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21F1F"/>
                </a:solidFill>
                <a:latin typeface="Arial MT"/>
                <a:cs typeface="Arial MT"/>
              </a:rPr>
              <a:t>87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30593" y="6121095"/>
            <a:ext cx="2512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21F1F"/>
                </a:solidFill>
                <a:latin typeface="Arial MT"/>
                <a:cs typeface="Arial MT"/>
              </a:rPr>
              <a:t>Heap</a:t>
            </a:r>
            <a:r>
              <a:rPr sz="1400" spc="-40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21F1F"/>
                </a:solidFill>
                <a:latin typeface="Arial MT"/>
                <a:cs typeface="Arial MT"/>
              </a:rPr>
              <a:t>after</a:t>
            </a:r>
            <a:r>
              <a:rPr sz="1400" spc="-45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21F1F"/>
                </a:solidFill>
                <a:latin typeface="Arial MT"/>
                <a:cs typeface="Arial MT"/>
              </a:rPr>
              <a:t>reheapUp</a:t>
            </a:r>
            <a:r>
              <a:rPr sz="1400" spc="-45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21F1F"/>
                </a:solidFill>
                <a:latin typeface="Arial MT"/>
                <a:cs typeface="Arial MT"/>
              </a:rPr>
              <a:t>Operation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10" dirty="0">
                <a:solidFill>
                  <a:srgbClr val="FFFFFF"/>
                </a:solidFill>
              </a:rPr>
              <a:t>DELETE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59993" y="1970023"/>
            <a:ext cx="10299065" cy="1623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 marR="5080" indent="-306705">
              <a:lnSpc>
                <a:spcPct val="100000"/>
              </a:lnSpc>
              <a:spcBef>
                <a:spcPts val="10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30" dirty="0">
                <a:solidFill>
                  <a:srgbClr val="3C3C3C"/>
                </a:solidFill>
                <a:latin typeface="SimSun"/>
                <a:cs typeface="SimSun"/>
              </a:rPr>
              <a:t>While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40" dirty="0">
                <a:solidFill>
                  <a:srgbClr val="3C3C3C"/>
                </a:solidFill>
                <a:latin typeface="SimSun"/>
                <a:cs typeface="SimSun"/>
              </a:rPr>
              <a:t>removing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45" dirty="0">
                <a:solidFill>
                  <a:srgbClr val="3C3C3C"/>
                </a:solidFill>
                <a:latin typeface="SimSun"/>
                <a:cs typeface="SimSun"/>
              </a:rPr>
              <a:t>from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" dirty="0">
                <a:solidFill>
                  <a:srgbClr val="3C3C3C"/>
                </a:solidFill>
                <a:latin typeface="SimSun"/>
                <a:cs typeface="SimSun"/>
              </a:rPr>
              <a:t>heap,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4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60" dirty="0">
                <a:solidFill>
                  <a:srgbClr val="FF0000"/>
                </a:solidFill>
                <a:latin typeface="SimSun"/>
                <a:cs typeface="SimSun"/>
              </a:rPr>
              <a:t>most</a:t>
            </a:r>
            <a:r>
              <a:rPr sz="1800" spc="-114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240" dirty="0">
                <a:solidFill>
                  <a:srgbClr val="FF0000"/>
                </a:solidFill>
                <a:latin typeface="SimSun"/>
                <a:cs typeface="SimSun"/>
              </a:rPr>
              <a:t>common</a:t>
            </a:r>
            <a:r>
              <a:rPr sz="1800" spc="-10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80" dirty="0">
                <a:solidFill>
                  <a:srgbClr val="FF0000"/>
                </a:solidFill>
                <a:latin typeface="SimSun"/>
                <a:cs typeface="SimSun"/>
              </a:rPr>
              <a:t>and</a:t>
            </a:r>
            <a:r>
              <a:rPr sz="1800" spc="-9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SimSun"/>
                <a:cs typeface="SimSun"/>
              </a:rPr>
              <a:t>meaningful</a:t>
            </a:r>
            <a:r>
              <a:rPr sz="1800" spc="-6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35" dirty="0">
                <a:solidFill>
                  <a:srgbClr val="FF0000"/>
                </a:solidFill>
                <a:latin typeface="SimSun"/>
                <a:cs typeface="SimSun"/>
              </a:rPr>
              <a:t>logic</a:t>
            </a:r>
            <a:r>
              <a:rPr sz="1800" spc="-8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delete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 </a:t>
            </a:r>
            <a:r>
              <a:rPr sz="1800" spc="-8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5" dirty="0">
                <a:solidFill>
                  <a:srgbClr val="3C3C3C"/>
                </a:solidFill>
                <a:latin typeface="SimSun"/>
                <a:cs typeface="SimSun"/>
              </a:rPr>
              <a:t>root.</a:t>
            </a:r>
            <a:endParaRPr sz="1800">
              <a:latin typeface="SimSun"/>
              <a:cs typeface="SimSun"/>
            </a:endParaRPr>
          </a:p>
          <a:p>
            <a:pPr marL="641985" lvl="1" indent="-305435">
              <a:lnSpc>
                <a:spcPct val="100000"/>
              </a:lnSpc>
              <a:spcBef>
                <a:spcPts val="1000"/>
              </a:spcBef>
              <a:buClr>
                <a:srgbClr val="903062"/>
              </a:buClr>
              <a:buSzPct val="90625"/>
              <a:buFont typeface="Cambria"/>
              <a:buChar char="◾"/>
              <a:tabLst>
                <a:tab pos="641985" algn="l"/>
                <a:tab pos="642620" algn="l"/>
              </a:tabLst>
            </a:pPr>
            <a:r>
              <a:rPr sz="1600" spc="80" dirty="0">
                <a:solidFill>
                  <a:srgbClr val="3C3C3C"/>
                </a:solidFill>
                <a:latin typeface="SimSun"/>
                <a:cs typeface="SimSun"/>
              </a:rPr>
              <a:t>Th</a:t>
            </a:r>
            <a:r>
              <a:rPr sz="1600" spc="8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6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40" dirty="0">
                <a:solidFill>
                  <a:srgbClr val="3C3C3C"/>
                </a:solidFill>
                <a:latin typeface="SimSun"/>
                <a:cs typeface="SimSun"/>
              </a:rPr>
              <a:t>h</a:t>
            </a:r>
            <a:r>
              <a:rPr sz="1600" spc="35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600" spc="50" dirty="0">
                <a:solidFill>
                  <a:srgbClr val="3C3C3C"/>
                </a:solidFill>
                <a:latin typeface="SimSun"/>
                <a:cs typeface="SimSun"/>
              </a:rPr>
              <a:t>ap</a:t>
            </a:r>
            <a:r>
              <a:rPr sz="1600" spc="-5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250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600" spc="-245" dirty="0">
                <a:solidFill>
                  <a:srgbClr val="3C3C3C"/>
                </a:solidFill>
                <a:latin typeface="SimSun"/>
                <a:cs typeface="SimSun"/>
              </a:rPr>
              <a:t>s</a:t>
            </a:r>
            <a:r>
              <a:rPr sz="1600" spc="-75" dirty="0">
                <a:solidFill>
                  <a:srgbClr val="3C3C3C"/>
                </a:solidFill>
                <a:latin typeface="SimSun"/>
                <a:cs typeface="SimSun"/>
              </a:rPr>
              <a:t> t</a:t>
            </a:r>
            <a:r>
              <a:rPr sz="1600" spc="-85" dirty="0">
                <a:solidFill>
                  <a:srgbClr val="3C3C3C"/>
                </a:solidFill>
                <a:latin typeface="SimSun"/>
                <a:cs typeface="SimSun"/>
              </a:rPr>
              <a:t>h</a:t>
            </a:r>
            <a:r>
              <a:rPr sz="1600" spc="-30" dirty="0">
                <a:solidFill>
                  <a:srgbClr val="3C3C3C"/>
                </a:solidFill>
                <a:latin typeface="SimSun"/>
                <a:cs typeface="SimSun"/>
              </a:rPr>
              <a:t>us</a:t>
            </a:r>
            <a:r>
              <a:rPr sz="1600" spc="-4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600" spc="-340" dirty="0">
                <a:solidFill>
                  <a:srgbClr val="FF0000"/>
                </a:solidFill>
                <a:latin typeface="SimSun"/>
                <a:cs typeface="SimSun"/>
              </a:rPr>
              <a:t>l</a:t>
            </a:r>
            <a:r>
              <a:rPr sz="1600" spc="-155" dirty="0">
                <a:solidFill>
                  <a:srgbClr val="FF0000"/>
                </a:solidFill>
                <a:latin typeface="SimSun"/>
                <a:cs typeface="SimSun"/>
              </a:rPr>
              <a:t>e</a:t>
            </a:r>
            <a:r>
              <a:rPr sz="1600" spc="-160" dirty="0">
                <a:solidFill>
                  <a:srgbClr val="FF0000"/>
                </a:solidFill>
                <a:latin typeface="SimSun"/>
                <a:cs typeface="SimSun"/>
              </a:rPr>
              <a:t>f</a:t>
            </a:r>
            <a:r>
              <a:rPr sz="1600" spc="-260" dirty="0">
                <a:solidFill>
                  <a:srgbClr val="FF0000"/>
                </a:solidFill>
                <a:latin typeface="SimSun"/>
                <a:cs typeface="SimSun"/>
              </a:rPr>
              <a:t>t</a:t>
            </a:r>
            <a:r>
              <a:rPr sz="1600" spc="-5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60" dirty="0">
                <a:solidFill>
                  <a:srgbClr val="FF0000"/>
                </a:solidFill>
                <a:latin typeface="SimSun"/>
                <a:cs typeface="SimSun"/>
              </a:rPr>
              <a:t>w</a:t>
            </a:r>
            <a:r>
              <a:rPr sz="1600" spc="55" dirty="0">
                <a:solidFill>
                  <a:srgbClr val="FF0000"/>
                </a:solidFill>
                <a:latin typeface="SimSun"/>
                <a:cs typeface="SimSun"/>
              </a:rPr>
              <a:t>i</a:t>
            </a:r>
            <a:r>
              <a:rPr sz="1600" spc="-75" dirty="0">
                <a:solidFill>
                  <a:srgbClr val="FF0000"/>
                </a:solidFill>
                <a:latin typeface="SimSun"/>
                <a:cs typeface="SimSun"/>
              </a:rPr>
              <a:t>t</a:t>
            </a:r>
            <a:r>
              <a:rPr sz="1600" spc="-85" dirty="0">
                <a:solidFill>
                  <a:srgbClr val="FF0000"/>
                </a:solidFill>
                <a:latin typeface="SimSun"/>
                <a:cs typeface="SimSun"/>
              </a:rPr>
              <a:t>h</a:t>
            </a:r>
            <a:r>
              <a:rPr sz="1600" spc="-30" dirty="0">
                <a:solidFill>
                  <a:srgbClr val="FF0000"/>
                </a:solidFill>
                <a:latin typeface="SimSun"/>
                <a:cs typeface="SimSun"/>
              </a:rPr>
              <a:t>out</a:t>
            </a:r>
            <a:r>
              <a:rPr sz="1600" spc="-2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10" dirty="0">
                <a:solidFill>
                  <a:srgbClr val="FF0000"/>
                </a:solidFill>
                <a:latin typeface="SimSun"/>
                <a:cs typeface="SimSun"/>
              </a:rPr>
              <a:t>a</a:t>
            </a:r>
            <a:r>
              <a:rPr sz="1600" spc="-8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20" dirty="0">
                <a:solidFill>
                  <a:srgbClr val="FF0000"/>
                </a:solidFill>
                <a:latin typeface="SimSun"/>
                <a:cs typeface="SimSun"/>
              </a:rPr>
              <a:t>ro</a:t>
            </a:r>
            <a:r>
              <a:rPr sz="1600" spc="-25" dirty="0">
                <a:solidFill>
                  <a:srgbClr val="FF0000"/>
                </a:solidFill>
                <a:latin typeface="SimSun"/>
                <a:cs typeface="SimSun"/>
              </a:rPr>
              <a:t>o</a:t>
            </a:r>
            <a:r>
              <a:rPr sz="1600" spc="-260" dirty="0">
                <a:solidFill>
                  <a:srgbClr val="FF0000"/>
                </a:solidFill>
                <a:latin typeface="SimSun"/>
                <a:cs typeface="SimSun"/>
              </a:rPr>
              <a:t>t</a:t>
            </a:r>
            <a:r>
              <a:rPr sz="1600" spc="-295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6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1015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125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reconstruct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5" dirty="0">
                <a:solidFill>
                  <a:srgbClr val="3C3C3C"/>
                </a:solidFill>
                <a:latin typeface="SimSun"/>
                <a:cs typeface="SimSun"/>
              </a:rPr>
              <a:t>heap,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40" dirty="0">
                <a:solidFill>
                  <a:srgbClr val="3C3C3C"/>
                </a:solidFill>
                <a:latin typeface="SimSun"/>
                <a:cs typeface="SimSun"/>
              </a:rPr>
              <a:t>we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80" dirty="0">
                <a:solidFill>
                  <a:srgbClr val="3C3C3C"/>
                </a:solidFill>
                <a:latin typeface="SimSun"/>
                <a:cs typeface="SimSun"/>
              </a:rPr>
              <a:t>move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5" dirty="0">
                <a:solidFill>
                  <a:srgbClr val="3C3C3C"/>
                </a:solidFill>
                <a:latin typeface="SimSun"/>
                <a:cs typeface="SimSun"/>
              </a:rPr>
              <a:t>data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04" dirty="0">
                <a:solidFill>
                  <a:srgbClr val="FF0000"/>
                </a:solidFill>
                <a:latin typeface="SimSun"/>
                <a:cs typeface="SimSun"/>
              </a:rPr>
              <a:t>last</a:t>
            </a:r>
            <a:r>
              <a:rPr sz="1800" spc="-9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55" dirty="0">
                <a:solidFill>
                  <a:srgbClr val="FF0000"/>
                </a:solidFill>
                <a:latin typeface="SimSun"/>
                <a:cs typeface="SimSun"/>
              </a:rPr>
              <a:t>heap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FF0000"/>
                </a:solidFill>
                <a:latin typeface="SimSun"/>
                <a:cs typeface="SimSun"/>
              </a:rPr>
              <a:t>node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root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80" dirty="0">
                <a:solidFill>
                  <a:srgbClr val="3C3C3C"/>
                </a:solidFill>
                <a:latin typeface="SimSun"/>
                <a:cs typeface="SimSun"/>
              </a:rPr>
              <a:t>and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0" dirty="0">
                <a:solidFill>
                  <a:srgbClr val="3C3C3C"/>
                </a:solidFill>
                <a:latin typeface="SimSun"/>
                <a:cs typeface="SimSun"/>
              </a:rPr>
              <a:t>perform</a:t>
            </a:r>
            <a:endParaRPr sz="1800">
              <a:latin typeface="SimSun"/>
              <a:cs typeface="SimSun"/>
            </a:endParaRPr>
          </a:p>
          <a:p>
            <a:pPr marL="318770">
              <a:lnSpc>
                <a:spcPct val="100000"/>
              </a:lnSpc>
            </a:pPr>
            <a:r>
              <a:rPr sz="1800" spc="65" dirty="0">
                <a:solidFill>
                  <a:srgbClr val="FF0000"/>
                </a:solidFill>
                <a:latin typeface="SimSun"/>
                <a:cs typeface="SimSun"/>
              </a:rPr>
              <a:t>reheapDown</a:t>
            </a:r>
            <a:r>
              <a:rPr sz="1800" spc="65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800">
              <a:latin typeface="SimSun"/>
              <a:cs typeface="SimSu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834" y="3751322"/>
            <a:ext cx="3202645" cy="215228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996730" y="3766562"/>
            <a:ext cx="3202940" cy="2152650"/>
            <a:chOff x="3996730" y="3766562"/>
            <a:chExt cx="3202940" cy="21526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6730" y="3766562"/>
              <a:ext cx="3202645" cy="21522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40123" y="5707379"/>
              <a:ext cx="236220" cy="1981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19216" y="3828288"/>
              <a:ext cx="176784" cy="1356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35601" y="4692040"/>
              <a:ext cx="907999" cy="8392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33388" y="5686044"/>
              <a:ext cx="228600" cy="172212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037444" y="3624446"/>
            <a:ext cx="1981200" cy="1151815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7612760" y="3624446"/>
            <a:ext cx="1981200" cy="1151890"/>
            <a:chOff x="7612760" y="3624446"/>
            <a:chExt cx="1981200" cy="115189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12760" y="3624446"/>
              <a:ext cx="1981200" cy="11518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68995" y="4128515"/>
              <a:ext cx="153924" cy="1539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68767" y="4567427"/>
              <a:ext cx="150875" cy="158495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7645654" y="5036311"/>
            <a:ext cx="1909445" cy="448309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573405" marR="5080" indent="-561340">
              <a:lnSpc>
                <a:spcPts val="1639"/>
              </a:lnSpc>
              <a:spcBef>
                <a:spcPts val="190"/>
              </a:spcBef>
            </a:pPr>
            <a:r>
              <a:rPr sz="1400" spc="-5" dirty="0">
                <a:solidFill>
                  <a:srgbClr val="221F1F"/>
                </a:solidFill>
                <a:latin typeface="Arial MT"/>
                <a:cs typeface="Arial MT"/>
              </a:rPr>
              <a:t>Heap</a:t>
            </a:r>
            <a:r>
              <a:rPr sz="1400" spc="-40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21F1F"/>
                </a:solidFill>
                <a:latin typeface="Arial MT"/>
                <a:cs typeface="Arial MT"/>
              </a:rPr>
              <a:t>after</a:t>
            </a:r>
            <a:r>
              <a:rPr sz="1400" spc="-45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Arial MT"/>
                <a:cs typeface="Arial MT"/>
              </a:rPr>
              <a:t>reheapDown </a:t>
            </a:r>
            <a:r>
              <a:rPr sz="1400" spc="-370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21F1F"/>
                </a:solidFill>
                <a:latin typeface="Arial MT"/>
                <a:cs typeface="Arial MT"/>
              </a:rPr>
              <a:t>Operation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/>
              <a:t>DATA</a:t>
            </a:r>
            <a:r>
              <a:rPr spc="-40" dirty="0"/>
              <a:t> </a:t>
            </a:r>
            <a:r>
              <a:rPr spc="20" dirty="0"/>
              <a:t>STRUCTURE</a:t>
            </a:r>
            <a:r>
              <a:rPr spc="-40" dirty="0"/>
              <a:t> </a:t>
            </a:r>
            <a:r>
              <a:rPr spc="105" dirty="0"/>
              <a:t>AND</a:t>
            </a:r>
            <a:r>
              <a:rPr spc="-35" dirty="0"/>
              <a:t> </a:t>
            </a:r>
            <a:r>
              <a:rPr spc="40" dirty="0"/>
              <a:t>ALGORITHM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64</a:t>
            </a:fld>
            <a:endParaRPr spc="-25" dirty="0"/>
          </a:p>
        </p:txBody>
      </p:sp>
      <p:sp>
        <p:nvSpPr>
          <p:cNvPr id="17" name="object 17"/>
          <p:cNvSpPr txBox="1"/>
          <p:nvPr/>
        </p:nvSpPr>
        <p:spPr>
          <a:xfrm>
            <a:off x="9993248" y="4978400"/>
            <a:ext cx="1909445" cy="448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60"/>
              </a:lnSpc>
              <a:spcBef>
                <a:spcPts val="100"/>
              </a:spcBef>
            </a:pPr>
            <a:r>
              <a:rPr sz="1400" spc="-5" dirty="0">
                <a:solidFill>
                  <a:srgbClr val="221F1F"/>
                </a:solidFill>
                <a:latin typeface="Arial MT"/>
                <a:cs typeface="Arial MT"/>
              </a:rPr>
              <a:t>Heap</a:t>
            </a:r>
            <a:r>
              <a:rPr sz="1400" spc="-35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221F1F"/>
                </a:solidFill>
                <a:latin typeface="Arial MT"/>
                <a:cs typeface="Arial MT"/>
              </a:rPr>
              <a:t>after</a:t>
            </a:r>
            <a:r>
              <a:rPr sz="1400" spc="-40" dirty="0">
                <a:solidFill>
                  <a:srgbClr val="221F1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Arial MT"/>
                <a:cs typeface="Arial MT"/>
              </a:rPr>
              <a:t>reheapDown</a:t>
            </a:r>
            <a:endParaRPr sz="1400">
              <a:latin typeface="Arial MT"/>
              <a:cs typeface="Arial MT"/>
            </a:endParaRPr>
          </a:p>
          <a:p>
            <a:pPr marL="20955" algn="ctr">
              <a:lnSpc>
                <a:spcPts val="1660"/>
              </a:lnSpc>
            </a:pPr>
            <a:r>
              <a:rPr sz="1400" dirty="0">
                <a:solidFill>
                  <a:srgbClr val="221F1F"/>
                </a:solidFill>
                <a:latin typeface="Arial MT"/>
                <a:cs typeface="Arial MT"/>
              </a:rPr>
              <a:t>Operation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05016" y="2594229"/>
            <a:ext cx="4514850" cy="18478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413131"/>
            <a:ext cx="5501640" cy="836294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1800" spc="-45" dirty="0">
                <a:solidFill>
                  <a:srgbClr val="3C3C3C"/>
                </a:solidFill>
                <a:latin typeface="SimSun"/>
                <a:cs typeface="SimSun"/>
              </a:rPr>
              <a:t>Create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30" dirty="0">
                <a:solidFill>
                  <a:srgbClr val="3C3C3C"/>
                </a:solidFill>
                <a:latin typeface="SimSun"/>
                <a:cs typeface="SimSun"/>
              </a:rPr>
              <a:t>Heap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45" dirty="0">
                <a:solidFill>
                  <a:srgbClr val="3C3C3C"/>
                </a:solidFill>
                <a:latin typeface="SimSun"/>
                <a:cs typeface="SimSun"/>
              </a:rPr>
              <a:t>for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following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5" dirty="0">
                <a:solidFill>
                  <a:srgbClr val="3C3C3C"/>
                </a:solidFill>
                <a:latin typeface="SimSun"/>
                <a:cs typeface="SimSun"/>
              </a:rPr>
              <a:t>unsorted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05" dirty="0">
                <a:solidFill>
                  <a:srgbClr val="3C3C3C"/>
                </a:solidFill>
                <a:latin typeface="SimSun"/>
                <a:cs typeface="SimSun"/>
              </a:rPr>
              <a:t>list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keys.</a:t>
            </a:r>
            <a:endParaRPr sz="18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103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8,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20,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9,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4,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15,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10,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7,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22,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3,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65" dirty="0">
                <a:solidFill>
                  <a:srgbClr val="3C3C3C"/>
                </a:solidFill>
                <a:latin typeface="SimSun"/>
                <a:cs typeface="SimSun"/>
              </a:rPr>
              <a:t>12</a:t>
            </a:r>
            <a:endParaRPr sz="1800">
              <a:latin typeface="SimSun"/>
              <a:cs typeface="SimSu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1246" y="1621536"/>
            <a:ext cx="310896" cy="56007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35167" y="880872"/>
            <a:ext cx="5724144" cy="17358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76805" y="1447415"/>
            <a:ext cx="3131820" cy="110404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0040" y="2850642"/>
            <a:ext cx="4972050" cy="137159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88976" y="4413503"/>
            <a:ext cx="8547100" cy="1873250"/>
            <a:chOff x="188976" y="4413503"/>
            <a:chExt cx="8547100" cy="1873250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8976" y="4579619"/>
              <a:ext cx="4294632" cy="170688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39411" y="4413503"/>
              <a:ext cx="4296155" cy="1744980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22778" y="6371082"/>
            <a:ext cx="152413" cy="12382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30835" y="4543014"/>
            <a:ext cx="1905354" cy="1837611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/>
              <a:t>DATA</a:t>
            </a:r>
            <a:r>
              <a:rPr spc="-40" dirty="0"/>
              <a:t> </a:t>
            </a:r>
            <a:r>
              <a:rPr spc="20" dirty="0"/>
              <a:t>STRUCTURE</a:t>
            </a:r>
            <a:r>
              <a:rPr spc="-40" dirty="0"/>
              <a:t> </a:t>
            </a:r>
            <a:r>
              <a:rPr spc="105" dirty="0"/>
              <a:t>AND</a:t>
            </a:r>
            <a:r>
              <a:rPr spc="-35" dirty="0"/>
              <a:t> </a:t>
            </a:r>
            <a:r>
              <a:rPr spc="40" dirty="0"/>
              <a:t>ALGORITHM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65</a:t>
            </a:fld>
            <a:endParaRPr spc="-25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60" dirty="0">
                <a:solidFill>
                  <a:srgbClr val="FFFFFF"/>
                </a:solidFill>
              </a:rPr>
              <a:t>EX</a:t>
            </a:r>
            <a:r>
              <a:rPr sz="2800" spc="65" dirty="0">
                <a:solidFill>
                  <a:srgbClr val="FFFFFF"/>
                </a:solidFill>
              </a:rPr>
              <a:t>P</a:t>
            </a:r>
            <a:r>
              <a:rPr sz="2800" spc="-25" dirty="0">
                <a:solidFill>
                  <a:srgbClr val="FFFFFF"/>
                </a:solidFill>
              </a:rPr>
              <a:t>R</a:t>
            </a:r>
            <a:r>
              <a:rPr sz="2800" spc="-20" dirty="0">
                <a:solidFill>
                  <a:srgbClr val="FFFFFF"/>
                </a:solidFill>
              </a:rPr>
              <a:t>E</a:t>
            </a:r>
            <a:r>
              <a:rPr sz="2800" spc="114" dirty="0">
                <a:solidFill>
                  <a:srgbClr val="FFFFFF"/>
                </a:solidFill>
              </a:rPr>
              <a:t>SSION</a:t>
            </a:r>
            <a:r>
              <a:rPr sz="2800" spc="-405" dirty="0">
                <a:solidFill>
                  <a:srgbClr val="FFFFFF"/>
                </a:solidFill>
              </a:rPr>
              <a:t> </a:t>
            </a:r>
            <a:r>
              <a:rPr sz="2800" spc="5" dirty="0">
                <a:solidFill>
                  <a:srgbClr val="FFFFFF"/>
                </a:solidFill>
              </a:rPr>
              <a:t>TR</a:t>
            </a:r>
            <a:r>
              <a:rPr sz="2800" spc="10" dirty="0">
                <a:solidFill>
                  <a:srgbClr val="FFFFFF"/>
                </a:solidFill>
              </a:rPr>
              <a:t>E</a:t>
            </a:r>
            <a:r>
              <a:rPr sz="2800" spc="-105" dirty="0">
                <a:solidFill>
                  <a:srgbClr val="FFFFFF"/>
                </a:solidFill>
              </a:rPr>
              <a:t>E</a:t>
            </a:r>
            <a:endParaRPr sz="28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113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pc="310" dirty="0"/>
              <a:t>A</a:t>
            </a:r>
            <a:r>
              <a:rPr spc="-90" dirty="0"/>
              <a:t> </a:t>
            </a:r>
            <a:r>
              <a:rPr spc="-50" dirty="0"/>
              <a:t>binary</a:t>
            </a:r>
            <a:r>
              <a:rPr spc="-80" dirty="0"/>
              <a:t> </a:t>
            </a:r>
            <a:r>
              <a:rPr spc="-130" dirty="0"/>
              <a:t>tree</a:t>
            </a:r>
            <a:r>
              <a:rPr spc="-95" dirty="0"/>
              <a:t> </a:t>
            </a:r>
            <a:r>
              <a:rPr spc="-114" dirty="0"/>
              <a:t>storing</a:t>
            </a:r>
            <a:r>
              <a:rPr spc="-90" dirty="0"/>
              <a:t> </a:t>
            </a:r>
            <a:r>
              <a:rPr spc="-60" dirty="0"/>
              <a:t>or</a:t>
            </a:r>
            <a:r>
              <a:rPr spc="-105" dirty="0"/>
              <a:t> </a:t>
            </a:r>
            <a:r>
              <a:rPr spc="-75" dirty="0"/>
              <a:t>representing</a:t>
            </a:r>
            <a:r>
              <a:rPr spc="-85" dirty="0"/>
              <a:t> </a:t>
            </a:r>
            <a:r>
              <a:rPr spc="65" dirty="0"/>
              <a:t>an</a:t>
            </a:r>
            <a:r>
              <a:rPr spc="-85" dirty="0"/>
              <a:t> </a:t>
            </a:r>
            <a:r>
              <a:rPr spc="-80" dirty="0"/>
              <a:t>arithmetic</a:t>
            </a:r>
            <a:r>
              <a:rPr spc="-85" dirty="0"/>
              <a:t> </a:t>
            </a:r>
            <a:r>
              <a:rPr spc="-65" dirty="0"/>
              <a:t>expression</a:t>
            </a:r>
            <a:r>
              <a:rPr spc="-100" dirty="0"/>
              <a:t> </a:t>
            </a:r>
            <a:r>
              <a:rPr spc="-275" dirty="0"/>
              <a:t>is</a:t>
            </a:r>
            <a:r>
              <a:rPr spc="-95" dirty="0"/>
              <a:t> </a:t>
            </a:r>
            <a:r>
              <a:rPr spc="-114" dirty="0"/>
              <a:t>called</a:t>
            </a:r>
            <a:r>
              <a:rPr spc="-100" dirty="0"/>
              <a:t> </a:t>
            </a:r>
            <a:r>
              <a:rPr spc="-85" dirty="0"/>
              <a:t>as</a:t>
            </a:r>
            <a:r>
              <a:rPr spc="-55" dirty="0"/>
              <a:t> </a:t>
            </a:r>
            <a:r>
              <a:rPr spc="-65" dirty="0">
                <a:solidFill>
                  <a:srgbClr val="FF0000"/>
                </a:solidFill>
              </a:rPr>
              <a:t>expression</a:t>
            </a:r>
            <a:r>
              <a:rPr spc="-100" dirty="0">
                <a:solidFill>
                  <a:srgbClr val="FF0000"/>
                </a:solidFill>
              </a:rPr>
              <a:t> </a:t>
            </a:r>
            <a:r>
              <a:rPr spc="-170" dirty="0">
                <a:solidFill>
                  <a:srgbClr val="FF0000"/>
                </a:solidFill>
              </a:rPr>
              <a:t>tree</a:t>
            </a:r>
            <a:r>
              <a:rPr spc="-170" dirty="0"/>
              <a:t>.</a:t>
            </a:r>
          </a:p>
          <a:p>
            <a:pPr marL="318770" indent="-306705">
              <a:lnSpc>
                <a:spcPct val="100000"/>
              </a:lnSpc>
              <a:spcBef>
                <a:spcPts val="1035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pc="90" dirty="0"/>
              <a:t>The</a:t>
            </a:r>
            <a:r>
              <a:rPr spc="-75" dirty="0"/>
              <a:t> </a:t>
            </a:r>
            <a:r>
              <a:rPr spc="-90" dirty="0">
                <a:solidFill>
                  <a:srgbClr val="FF0000"/>
                </a:solidFill>
              </a:rPr>
              <a:t>leaves</a:t>
            </a:r>
            <a:r>
              <a:rPr spc="-80" dirty="0">
                <a:solidFill>
                  <a:srgbClr val="FF0000"/>
                </a:solidFill>
              </a:rPr>
              <a:t> </a:t>
            </a:r>
            <a:r>
              <a:rPr spc="-120" dirty="0"/>
              <a:t>of</a:t>
            </a:r>
            <a:r>
              <a:rPr spc="-90" dirty="0"/>
              <a:t> </a:t>
            </a:r>
            <a:r>
              <a:rPr spc="65" dirty="0"/>
              <a:t>an</a:t>
            </a:r>
            <a:r>
              <a:rPr spc="-85" dirty="0"/>
              <a:t> </a:t>
            </a:r>
            <a:r>
              <a:rPr spc="-65" dirty="0"/>
              <a:t>expression</a:t>
            </a:r>
            <a:r>
              <a:rPr spc="-105" dirty="0"/>
              <a:t> </a:t>
            </a:r>
            <a:r>
              <a:rPr spc="-130" dirty="0"/>
              <a:t>tree</a:t>
            </a:r>
            <a:r>
              <a:rPr spc="-90" dirty="0"/>
              <a:t> </a:t>
            </a:r>
            <a:r>
              <a:rPr spc="-70" dirty="0"/>
              <a:t>are</a:t>
            </a:r>
            <a:r>
              <a:rPr spc="-75" dirty="0"/>
              <a:t> </a:t>
            </a:r>
            <a:r>
              <a:rPr spc="-35" dirty="0">
                <a:solidFill>
                  <a:srgbClr val="FF0000"/>
                </a:solidFill>
              </a:rPr>
              <a:t>operands</a:t>
            </a:r>
            <a:r>
              <a:rPr spc="-35" dirty="0"/>
              <a:t>.</a:t>
            </a:r>
            <a:r>
              <a:rPr spc="-105" dirty="0"/>
              <a:t> </a:t>
            </a:r>
            <a:r>
              <a:rPr spc="40" dirty="0"/>
              <a:t>Operands</a:t>
            </a:r>
            <a:r>
              <a:rPr spc="-100" dirty="0"/>
              <a:t> </a:t>
            </a:r>
            <a:r>
              <a:rPr spc="-25" dirty="0"/>
              <a:t>could</a:t>
            </a:r>
            <a:r>
              <a:rPr spc="-85" dirty="0"/>
              <a:t> </a:t>
            </a:r>
            <a:r>
              <a:rPr spc="35" dirty="0"/>
              <a:t>be</a:t>
            </a:r>
            <a:r>
              <a:rPr spc="-65" dirty="0"/>
              <a:t> </a:t>
            </a:r>
            <a:r>
              <a:rPr spc="-110" dirty="0">
                <a:solidFill>
                  <a:srgbClr val="FF0000"/>
                </a:solidFill>
              </a:rPr>
              <a:t>variables</a:t>
            </a:r>
            <a:r>
              <a:rPr spc="-85" dirty="0">
                <a:solidFill>
                  <a:srgbClr val="FF0000"/>
                </a:solidFill>
              </a:rPr>
              <a:t> </a:t>
            </a:r>
            <a:r>
              <a:rPr spc="-60" dirty="0">
                <a:solidFill>
                  <a:srgbClr val="FF0000"/>
                </a:solidFill>
              </a:rPr>
              <a:t>or</a:t>
            </a:r>
            <a:r>
              <a:rPr spc="-100" dirty="0">
                <a:solidFill>
                  <a:srgbClr val="FF0000"/>
                </a:solidFill>
              </a:rPr>
              <a:t> constants</a:t>
            </a:r>
            <a:r>
              <a:rPr spc="-100" dirty="0"/>
              <a:t>.</a:t>
            </a:r>
          </a:p>
          <a:p>
            <a:pPr marL="318770" indent="-306705">
              <a:lnSpc>
                <a:spcPct val="100000"/>
              </a:lnSpc>
              <a:spcBef>
                <a:spcPts val="103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pc="90" dirty="0"/>
              <a:t>The</a:t>
            </a:r>
            <a:r>
              <a:rPr spc="-80" dirty="0"/>
              <a:t> </a:t>
            </a:r>
            <a:r>
              <a:rPr spc="10" dirty="0"/>
              <a:t>branch</a:t>
            </a:r>
            <a:r>
              <a:rPr spc="-90" dirty="0"/>
              <a:t> </a:t>
            </a:r>
            <a:r>
              <a:rPr spc="20" dirty="0"/>
              <a:t>nodes</a:t>
            </a:r>
            <a:r>
              <a:rPr spc="-95" dirty="0"/>
              <a:t> </a:t>
            </a:r>
            <a:r>
              <a:rPr spc="-145" dirty="0"/>
              <a:t>(</a:t>
            </a:r>
            <a:r>
              <a:rPr spc="-145" dirty="0">
                <a:solidFill>
                  <a:srgbClr val="FF0000"/>
                </a:solidFill>
              </a:rPr>
              <a:t>internal</a:t>
            </a:r>
            <a:r>
              <a:rPr spc="-80" dirty="0">
                <a:solidFill>
                  <a:srgbClr val="FF0000"/>
                </a:solidFill>
              </a:rPr>
              <a:t> </a:t>
            </a:r>
            <a:r>
              <a:rPr spc="-30" dirty="0">
                <a:solidFill>
                  <a:srgbClr val="FF0000"/>
                </a:solidFill>
              </a:rPr>
              <a:t>nodes</a:t>
            </a:r>
            <a:r>
              <a:rPr spc="-30" dirty="0"/>
              <a:t>)</a:t>
            </a:r>
            <a:r>
              <a:rPr spc="-90" dirty="0"/>
              <a:t> </a:t>
            </a:r>
            <a:r>
              <a:rPr spc="-80" dirty="0"/>
              <a:t>represent</a:t>
            </a:r>
            <a:r>
              <a:rPr spc="-100" dirty="0"/>
              <a:t> </a:t>
            </a:r>
            <a:r>
              <a:rPr spc="-60" dirty="0"/>
              <a:t>the</a:t>
            </a:r>
            <a:r>
              <a:rPr spc="-70" dirty="0"/>
              <a:t> </a:t>
            </a:r>
            <a:r>
              <a:rPr spc="-95" dirty="0">
                <a:solidFill>
                  <a:srgbClr val="FF0000"/>
                </a:solidFill>
              </a:rPr>
              <a:t>operators</a:t>
            </a:r>
            <a:r>
              <a:rPr spc="-95" dirty="0"/>
              <a:t>.</a:t>
            </a:r>
          </a:p>
          <a:p>
            <a:pPr marL="318770" marR="5080" indent="-306705">
              <a:lnSpc>
                <a:spcPct val="100000"/>
              </a:lnSpc>
              <a:spcBef>
                <a:spcPts val="1035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pc="310" dirty="0"/>
              <a:t>A </a:t>
            </a:r>
            <a:r>
              <a:rPr spc="-50" dirty="0"/>
              <a:t>binary </a:t>
            </a:r>
            <a:r>
              <a:rPr spc="-130" dirty="0"/>
              <a:t>tree </a:t>
            </a:r>
            <a:r>
              <a:rPr spc="-275" dirty="0"/>
              <a:t>is </a:t>
            </a:r>
            <a:r>
              <a:rPr spc="-60" dirty="0"/>
              <a:t>the </a:t>
            </a:r>
            <a:r>
              <a:rPr spc="60" dirty="0"/>
              <a:t>most </a:t>
            </a:r>
            <a:r>
              <a:rPr spc="-125" dirty="0"/>
              <a:t>suitable </a:t>
            </a:r>
            <a:r>
              <a:rPr spc="60" dirty="0"/>
              <a:t>one </a:t>
            </a:r>
            <a:r>
              <a:rPr spc="-145" dirty="0"/>
              <a:t>for </a:t>
            </a:r>
            <a:r>
              <a:rPr spc="-80" dirty="0"/>
              <a:t>arithmetic expressions </a:t>
            </a:r>
            <a:r>
              <a:rPr spc="-85" dirty="0"/>
              <a:t>as </a:t>
            </a:r>
            <a:r>
              <a:rPr spc="-325" dirty="0"/>
              <a:t>it </a:t>
            </a:r>
            <a:r>
              <a:rPr spc="-75" dirty="0"/>
              <a:t>contains </a:t>
            </a:r>
            <a:r>
              <a:rPr spc="-130" dirty="0"/>
              <a:t>either </a:t>
            </a:r>
            <a:r>
              <a:rPr spc="-50" dirty="0"/>
              <a:t>binary </a:t>
            </a:r>
            <a:r>
              <a:rPr spc="-60" dirty="0"/>
              <a:t>or </a:t>
            </a:r>
            <a:r>
              <a:rPr spc="-890" dirty="0"/>
              <a:t> </a:t>
            </a:r>
            <a:r>
              <a:rPr spc="20" dirty="0"/>
              <a:t>unary</a:t>
            </a:r>
            <a:r>
              <a:rPr spc="-100" dirty="0"/>
              <a:t> </a:t>
            </a:r>
            <a:r>
              <a:rPr spc="-95" dirty="0"/>
              <a:t>operators.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2936" y="3589394"/>
            <a:ext cx="4521561" cy="267425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6436" y="4286068"/>
            <a:ext cx="3624180" cy="215392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040885" y="4897373"/>
            <a:ext cx="1085215" cy="361315"/>
          </a:xfrm>
          <a:custGeom>
            <a:avLst/>
            <a:gdLst/>
            <a:ahLst/>
            <a:cxnLst/>
            <a:rect l="l" t="t" r="r" b="b"/>
            <a:pathLst>
              <a:path w="1085214" h="361314">
                <a:moveTo>
                  <a:pt x="0" y="90296"/>
                </a:moveTo>
                <a:lnTo>
                  <a:pt x="904493" y="90296"/>
                </a:lnTo>
                <a:lnTo>
                  <a:pt x="904493" y="0"/>
                </a:lnTo>
                <a:lnTo>
                  <a:pt x="1085088" y="180594"/>
                </a:lnTo>
                <a:lnTo>
                  <a:pt x="904493" y="361188"/>
                </a:lnTo>
                <a:lnTo>
                  <a:pt x="904493" y="270890"/>
                </a:lnTo>
                <a:lnTo>
                  <a:pt x="0" y="270890"/>
                </a:lnTo>
                <a:lnTo>
                  <a:pt x="0" y="90296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/>
              <a:t>DATA</a:t>
            </a:r>
            <a:r>
              <a:rPr spc="-40" dirty="0"/>
              <a:t> </a:t>
            </a:r>
            <a:r>
              <a:rPr spc="20" dirty="0"/>
              <a:t>STRUCTURE</a:t>
            </a:r>
            <a:r>
              <a:rPr spc="-40" dirty="0"/>
              <a:t> </a:t>
            </a:r>
            <a:r>
              <a:rPr spc="105" dirty="0"/>
              <a:t>AND</a:t>
            </a:r>
            <a:r>
              <a:rPr spc="-35" dirty="0"/>
              <a:t> </a:t>
            </a:r>
            <a:r>
              <a:rPr spc="40" dirty="0"/>
              <a:t>ALGORITHM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66</a:t>
            </a:fld>
            <a:endParaRPr spc="-25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</a:rPr>
              <a:t>CONT..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59993" y="2357120"/>
            <a:ext cx="10758805" cy="1254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 marR="5080" indent="-306705">
              <a:lnSpc>
                <a:spcPct val="100000"/>
              </a:lnSpc>
              <a:spcBef>
                <a:spcPts val="10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-310" dirty="0">
                <a:solidFill>
                  <a:srgbClr val="3C3C3C"/>
                </a:solidFill>
                <a:latin typeface="SimSun"/>
                <a:cs typeface="SimSun"/>
              </a:rPr>
              <a:t>If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40" dirty="0">
                <a:solidFill>
                  <a:srgbClr val="3C3C3C"/>
                </a:solidFill>
                <a:latin typeface="SimSun"/>
                <a:cs typeface="SimSun"/>
              </a:rPr>
              <a:t>we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traverse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80" dirty="0">
                <a:solidFill>
                  <a:srgbClr val="3C3C3C"/>
                </a:solidFill>
                <a:latin typeface="SimSun"/>
                <a:cs typeface="SimSun"/>
              </a:rPr>
              <a:t>this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pre-order</a:t>
            </a:r>
            <a:r>
              <a:rPr sz="1800" spc="-25" dirty="0">
                <a:solidFill>
                  <a:srgbClr val="3C3C3C"/>
                </a:solidFill>
                <a:latin typeface="SimSun"/>
                <a:cs typeface="SimSun"/>
              </a:rPr>
              <a:t>,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40" dirty="0">
                <a:solidFill>
                  <a:srgbClr val="3C3C3C"/>
                </a:solidFill>
                <a:latin typeface="SimSun"/>
                <a:cs typeface="SimSun"/>
              </a:rPr>
              <a:t>we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29" dirty="0">
                <a:solidFill>
                  <a:srgbClr val="3C3C3C"/>
                </a:solidFill>
                <a:latin typeface="SimSun"/>
                <a:cs typeface="SimSun"/>
              </a:rPr>
              <a:t>visit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0" dirty="0">
                <a:solidFill>
                  <a:srgbClr val="3C3C3C"/>
                </a:solidFill>
                <a:latin typeface="SimSun"/>
                <a:cs typeface="SimSun"/>
              </a:rPr>
              <a:t>nodes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45" dirty="0">
                <a:solidFill>
                  <a:srgbClr val="3C3C3C"/>
                </a:solidFill>
                <a:latin typeface="SimSun"/>
                <a:cs typeface="SimSun"/>
              </a:rPr>
              <a:t>order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15" dirty="0">
                <a:solidFill>
                  <a:srgbClr val="3C3C3C"/>
                </a:solidFill>
                <a:latin typeface="SimSun"/>
                <a:cs typeface="SimSun"/>
              </a:rPr>
              <a:t>of: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/+xAB-CD-CE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,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80" dirty="0">
                <a:solidFill>
                  <a:srgbClr val="3C3C3C"/>
                </a:solidFill>
                <a:latin typeface="SimSun"/>
                <a:cs typeface="SimSun"/>
              </a:rPr>
              <a:t>and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80" dirty="0">
                <a:solidFill>
                  <a:srgbClr val="3C3C3C"/>
                </a:solidFill>
                <a:latin typeface="SimSun"/>
                <a:cs typeface="SimSun"/>
              </a:rPr>
              <a:t>this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 </a:t>
            </a:r>
            <a:r>
              <a:rPr sz="1800" spc="-8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0" dirty="0">
                <a:solidFill>
                  <a:srgbClr val="FF0000"/>
                </a:solidFill>
                <a:latin typeface="SimSun"/>
                <a:cs typeface="SimSun"/>
              </a:rPr>
              <a:t>p</a:t>
            </a:r>
            <a:r>
              <a:rPr sz="1800" spc="-45" dirty="0">
                <a:solidFill>
                  <a:srgbClr val="FF0000"/>
                </a:solidFill>
                <a:latin typeface="SimSun"/>
                <a:cs typeface="SimSun"/>
              </a:rPr>
              <a:t>r</a:t>
            </a:r>
            <a:r>
              <a:rPr sz="1800" spc="-20" dirty="0">
                <a:solidFill>
                  <a:srgbClr val="FF0000"/>
                </a:solidFill>
                <a:latin typeface="SimSun"/>
                <a:cs typeface="SimSun"/>
              </a:rPr>
              <a:t>e</a:t>
            </a:r>
            <a:r>
              <a:rPr sz="1800" spc="-225" dirty="0">
                <a:solidFill>
                  <a:srgbClr val="FF0000"/>
                </a:solidFill>
                <a:latin typeface="SimSun"/>
                <a:cs typeface="SimSun"/>
              </a:rPr>
              <a:t>fi</a:t>
            </a:r>
            <a:r>
              <a:rPr sz="1800" spc="-220" dirty="0">
                <a:solidFill>
                  <a:srgbClr val="FF0000"/>
                </a:solidFill>
                <a:latin typeface="SimSun"/>
                <a:cs typeface="SimSun"/>
              </a:rPr>
              <a:t>x</a:t>
            </a:r>
            <a:r>
              <a:rPr sz="1800" spc="-10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25" dirty="0">
                <a:solidFill>
                  <a:srgbClr val="FF0000"/>
                </a:solidFill>
                <a:latin typeface="SimSun"/>
                <a:cs typeface="SimSun"/>
              </a:rPr>
              <a:t>f</a:t>
            </a:r>
            <a:r>
              <a:rPr sz="1800" spc="-120" dirty="0">
                <a:solidFill>
                  <a:srgbClr val="FF0000"/>
                </a:solidFill>
                <a:latin typeface="SimSun"/>
                <a:cs typeface="SimSun"/>
              </a:rPr>
              <a:t>o</a:t>
            </a:r>
            <a:r>
              <a:rPr sz="1800" spc="210" dirty="0">
                <a:solidFill>
                  <a:srgbClr val="FF0000"/>
                </a:solidFill>
                <a:latin typeface="SimSun"/>
                <a:cs typeface="SimSun"/>
              </a:rPr>
              <a:t>r</a:t>
            </a:r>
            <a:r>
              <a:rPr sz="1800" spc="215" dirty="0">
                <a:solidFill>
                  <a:srgbClr val="FF0000"/>
                </a:solidFill>
                <a:latin typeface="SimSun"/>
                <a:cs typeface="SimSun"/>
              </a:rPr>
              <a:t>m</a:t>
            </a:r>
            <a:r>
              <a:rPr sz="1800" spc="-114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FF0000"/>
                </a:solidFill>
                <a:latin typeface="SimSun"/>
                <a:cs typeface="SimSun"/>
              </a:rPr>
              <a:t>of</a:t>
            </a:r>
            <a:r>
              <a:rPr sz="1800" spc="-9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FF0000"/>
                </a:solidFill>
                <a:latin typeface="SimSun"/>
                <a:cs typeface="SimSun"/>
              </a:rPr>
              <a:t>the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25" dirty="0">
                <a:solidFill>
                  <a:srgbClr val="FF0000"/>
                </a:solidFill>
                <a:latin typeface="SimSun"/>
                <a:cs typeface="SimSun"/>
              </a:rPr>
              <a:t>i</a:t>
            </a:r>
            <a:r>
              <a:rPr sz="1800" spc="-130" dirty="0">
                <a:solidFill>
                  <a:srgbClr val="FF0000"/>
                </a:solidFill>
                <a:latin typeface="SimSun"/>
                <a:cs typeface="SimSun"/>
              </a:rPr>
              <a:t>n</a:t>
            </a:r>
            <a:r>
              <a:rPr sz="1800" spc="-225" dirty="0">
                <a:solidFill>
                  <a:srgbClr val="FF0000"/>
                </a:solidFill>
                <a:latin typeface="SimSun"/>
                <a:cs typeface="SimSun"/>
              </a:rPr>
              <a:t>fi</a:t>
            </a:r>
            <a:r>
              <a:rPr sz="1800" spc="-220" dirty="0">
                <a:solidFill>
                  <a:srgbClr val="FF0000"/>
                </a:solidFill>
                <a:latin typeface="SimSun"/>
                <a:cs typeface="SimSun"/>
              </a:rPr>
              <a:t>x</a:t>
            </a:r>
            <a:r>
              <a:rPr sz="1800" spc="-7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SimSun"/>
                <a:cs typeface="SimSun"/>
              </a:rPr>
              <a:t>e</a:t>
            </a:r>
            <a:r>
              <a:rPr sz="1800" spc="10" dirty="0">
                <a:solidFill>
                  <a:srgbClr val="FF0000"/>
                </a:solidFill>
                <a:latin typeface="SimSun"/>
                <a:cs typeface="SimSun"/>
              </a:rPr>
              <a:t>x</a:t>
            </a:r>
            <a:r>
              <a:rPr sz="1800" spc="-50" dirty="0">
                <a:solidFill>
                  <a:srgbClr val="FF0000"/>
                </a:solidFill>
                <a:latin typeface="SimSun"/>
                <a:cs typeface="SimSun"/>
              </a:rPr>
              <a:t>p</a:t>
            </a:r>
            <a:r>
              <a:rPr sz="1800" spc="-45" dirty="0">
                <a:solidFill>
                  <a:srgbClr val="FF0000"/>
                </a:solidFill>
                <a:latin typeface="SimSun"/>
                <a:cs typeface="SimSun"/>
              </a:rPr>
              <a:t>r</a:t>
            </a:r>
            <a:r>
              <a:rPr sz="1800" spc="-20" dirty="0">
                <a:solidFill>
                  <a:srgbClr val="FF0000"/>
                </a:solidFill>
                <a:latin typeface="SimSun"/>
                <a:cs typeface="SimSun"/>
              </a:rPr>
              <a:t>e</a:t>
            </a:r>
            <a:r>
              <a:rPr sz="1800" spc="-185" dirty="0">
                <a:solidFill>
                  <a:srgbClr val="FF0000"/>
                </a:solidFill>
                <a:latin typeface="SimSun"/>
                <a:cs typeface="SimSun"/>
              </a:rPr>
              <a:t>s</a:t>
            </a:r>
            <a:r>
              <a:rPr sz="1800" spc="-180" dirty="0">
                <a:solidFill>
                  <a:srgbClr val="FF0000"/>
                </a:solidFill>
                <a:latin typeface="SimSun"/>
                <a:cs typeface="SimSun"/>
              </a:rPr>
              <a:t>s</a:t>
            </a:r>
            <a:r>
              <a:rPr sz="1800" spc="-60" dirty="0">
                <a:solidFill>
                  <a:srgbClr val="FF0000"/>
                </a:solidFill>
                <a:latin typeface="SimSun"/>
                <a:cs typeface="SimSun"/>
              </a:rPr>
              <a:t>io</a:t>
            </a:r>
            <a:r>
              <a:rPr sz="1800" spc="-30" dirty="0">
                <a:solidFill>
                  <a:srgbClr val="FF0000"/>
                </a:solidFill>
                <a:latin typeface="SimSun"/>
                <a:cs typeface="SimSun"/>
              </a:rPr>
              <a:t>n</a:t>
            </a:r>
            <a:r>
              <a:rPr sz="1800" spc="-330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8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103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spc="265" dirty="0">
                <a:solidFill>
                  <a:srgbClr val="3C3C3C"/>
                </a:solidFill>
                <a:latin typeface="SimSun"/>
                <a:cs typeface="SimSun"/>
              </a:rPr>
              <a:t>On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other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hand,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40" dirty="0">
                <a:solidFill>
                  <a:srgbClr val="3C3C3C"/>
                </a:solidFill>
                <a:latin typeface="SimSun"/>
                <a:cs typeface="SimSun"/>
              </a:rPr>
              <a:t>if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40" dirty="0">
                <a:solidFill>
                  <a:srgbClr val="3C3C3C"/>
                </a:solidFill>
                <a:latin typeface="SimSun"/>
                <a:cs typeface="SimSun"/>
              </a:rPr>
              <a:t>we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traverse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5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post-order</a:t>
            </a:r>
            <a:r>
              <a:rPr sz="1800" spc="-10" dirty="0">
                <a:solidFill>
                  <a:srgbClr val="3C3C3C"/>
                </a:solidFill>
                <a:latin typeface="SimSun"/>
                <a:cs typeface="SimSun"/>
              </a:rPr>
              <a:t>,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20" dirty="0">
                <a:solidFill>
                  <a:srgbClr val="3C3C3C"/>
                </a:solidFill>
                <a:latin typeface="SimSun"/>
                <a:cs typeface="SimSun"/>
              </a:rPr>
              <a:t>nodes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are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50" dirty="0">
                <a:solidFill>
                  <a:srgbClr val="3C3C3C"/>
                </a:solidFill>
                <a:latin typeface="SimSun"/>
                <a:cs typeface="SimSun"/>
              </a:rPr>
              <a:t>visited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5" dirty="0">
                <a:solidFill>
                  <a:srgbClr val="3C3C3C"/>
                </a:solidFill>
                <a:latin typeface="SimSun"/>
                <a:cs typeface="SimSun"/>
              </a:rPr>
              <a:t>in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following</a:t>
            </a:r>
            <a:endParaRPr sz="1800">
              <a:latin typeface="SimSun"/>
              <a:cs typeface="SimSun"/>
            </a:endParaRPr>
          </a:p>
          <a:p>
            <a:pPr marL="318770">
              <a:lnSpc>
                <a:spcPct val="100000"/>
              </a:lnSpc>
            </a:pP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order: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ABxCD-E-/</a:t>
            </a:r>
            <a:r>
              <a:rPr sz="1800" spc="-50" dirty="0">
                <a:solidFill>
                  <a:srgbClr val="3C3C3C"/>
                </a:solidFill>
                <a:latin typeface="SimSun"/>
                <a:cs typeface="SimSun"/>
              </a:rPr>
              <a:t>,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65" dirty="0">
                <a:solidFill>
                  <a:srgbClr val="3C3C3C"/>
                </a:solidFill>
                <a:latin typeface="SimSun"/>
                <a:cs typeface="SimSun"/>
              </a:rPr>
              <a:t>which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5" dirty="0">
                <a:solidFill>
                  <a:srgbClr val="FF0000"/>
                </a:solidFill>
                <a:latin typeface="SimSun"/>
                <a:cs typeface="SimSun"/>
              </a:rPr>
              <a:t>postfix</a:t>
            </a:r>
            <a:r>
              <a:rPr sz="1800" spc="-9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65" dirty="0">
                <a:solidFill>
                  <a:srgbClr val="FF0000"/>
                </a:solidFill>
                <a:latin typeface="SimSun"/>
                <a:cs typeface="SimSun"/>
              </a:rPr>
              <a:t>equivalent </a:t>
            </a:r>
            <a:r>
              <a:rPr sz="1800" spc="-114" dirty="0">
                <a:solidFill>
                  <a:srgbClr val="FF0000"/>
                </a:solidFill>
                <a:latin typeface="SimSun"/>
                <a:cs typeface="SimSun"/>
              </a:rPr>
              <a:t>of</a:t>
            </a:r>
            <a:r>
              <a:rPr sz="1800" spc="-9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FF0000"/>
                </a:solidFill>
                <a:latin typeface="SimSun"/>
                <a:cs typeface="SimSun"/>
              </a:rPr>
              <a:t>the</a:t>
            </a:r>
            <a:r>
              <a:rPr sz="1800" spc="-7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85" dirty="0">
                <a:solidFill>
                  <a:srgbClr val="FF0000"/>
                </a:solidFill>
                <a:latin typeface="SimSun"/>
                <a:cs typeface="SimSun"/>
              </a:rPr>
              <a:t>infix</a:t>
            </a:r>
            <a:r>
              <a:rPr sz="1800" spc="-6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00" dirty="0">
                <a:solidFill>
                  <a:srgbClr val="FF0000"/>
                </a:solidFill>
                <a:latin typeface="SimSun"/>
                <a:cs typeface="SimSun"/>
              </a:rPr>
              <a:t>notation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800">
              <a:latin typeface="SimSun"/>
              <a:cs typeface="SimSu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6289" y="3912507"/>
            <a:ext cx="4520122" cy="26757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6436" y="4286068"/>
            <a:ext cx="3624180" cy="215392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040885" y="4897373"/>
            <a:ext cx="1085215" cy="361315"/>
          </a:xfrm>
          <a:custGeom>
            <a:avLst/>
            <a:gdLst/>
            <a:ahLst/>
            <a:cxnLst/>
            <a:rect l="l" t="t" r="r" b="b"/>
            <a:pathLst>
              <a:path w="1085214" h="361314">
                <a:moveTo>
                  <a:pt x="0" y="90296"/>
                </a:moveTo>
                <a:lnTo>
                  <a:pt x="904493" y="90296"/>
                </a:lnTo>
                <a:lnTo>
                  <a:pt x="904493" y="0"/>
                </a:lnTo>
                <a:lnTo>
                  <a:pt x="1085088" y="180594"/>
                </a:lnTo>
                <a:lnTo>
                  <a:pt x="904493" y="361188"/>
                </a:lnTo>
                <a:lnTo>
                  <a:pt x="904493" y="270890"/>
                </a:lnTo>
                <a:lnTo>
                  <a:pt x="0" y="270890"/>
                </a:lnTo>
                <a:lnTo>
                  <a:pt x="0" y="90296"/>
                </a:lnTo>
                <a:close/>
              </a:path>
            </a:pathLst>
          </a:custGeom>
          <a:ln w="22860">
            <a:solidFill>
              <a:srgbClr val="4060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/>
              <a:t>DATA</a:t>
            </a:r>
            <a:r>
              <a:rPr spc="-40" dirty="0"/>
              <a:t> </a:t>
            </a:r>
            <a:r>
              <a:rPr spc="20" dirty="0"/>
              <a:t>STRUCTURE</a:t>
            </a:r>
            <a:r>
              <a:rPr spc="-40" dirty="0"/>
              <a:t> </a:t>
            </a:r>
            <a:r>
              <a:rPr spc="105" dirty="0"/>
              <a:t>AND</a:t>
            </a:r>
            <a:r>
              <a:rPr spc="-35" dirty="0"/>
              <a:t> </a:t>
            </a:r>
            <a:r>
              <a:rPr spc="40" dirty="0"/>
              <a:t>ALGORITHM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67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-175" dirty="0">
                <a:solidFill>
                  <a:srgbClr val="FFFFFF"/>
                </a:solidFill>
              </a:rPr>
              <a:t>6.</a:t>
            </a:r>
            <a:r>
              <a:rPr sz="2800" spc="-204" dirty="0">
                <a:solidFill>
                  <a:srgbClr val="FFFFFF"/>
                </a:solidFill>
              </a:rPr>
              <a:t>2</a:t>
            </a:r>
            <a:r>
              <a:rPr sz="2800" spc="-420" dirty="0">
                <a:solidFill>
                  <a:srgbClr val="FFFFFF"/>
                </a:solidFill>
              </a:rPr>
              <a:t>.</a:t>
            </a:r>
            <a:r>
              <a:rPr sz="2800" spc="-355" dirty="0">
                <a:solidFill>
                  <a:srgbClr val="FFFFFF"/>
                </a:solidFill>
              </a:rPr>
              <a:t> </a:t>
            </a:r>
            <a:r>
              <a:rPr sz="2800" spc="40" dirty="0">
                <a:solidFill>
                  <a:srgbClr val="FFFFFF"/>
                </a:solidFill>
              </a:rPr>
              <a:t>B</a:t>
            </a:r>
            <a:r>
              <a:rPr sz="2800" spc="90" dirty="0">
                <a:solidFill>
                  <a:srgbClr val="FFFFFF"/>
                </a:solidFill>
              </a:rPr>
              <a:t>ASIC</a:t>
            </a:r>
            <a:r>
              <a:rPr sz="2800" spc="-420" dirty="0">
                <a:solidFill>
                  <a:srgbClr val="FFFFFF"/>
                </a:solidFill>
              </a:rPr>
              <a:t> </a:t>
            </a:r>
            <a:r>
              <a:rPr sz="2800" spc="-25" dirty="0">
                <a:solidFill>
                  <a:srgbClr val="FFFFFF"/>
                </a:solidFill>
              </a:rPr>
              <a:t>T</a:t>
            </a:r>
            <a:r>
              <a:rPr sz="2800" spc="-15" dirty="0">
                <a:solidFill>
                  <a:srgbClr val="FFFFFF"/>
                </a:solidFill>
              </a:rPr>
              <a:t>E</a:t>
            </a:r>
            <a:r>
              <a:rPr sz="2800" spc="114" dirty="0">
                <a:solidFill>
                  <a:srgbClr val="FFFFFF"/>
                </a:solidFill>
              </a:rPr>
              <a:t>RMINOLOGIES</a:t>
            </a:r>
            <a:r>
              <a:rPr sz="2800" spc="-50" dirty="0">
                <a:solidFill>
                  <a:srgbClr val="FFFFFF"/>
                </a:solidFill>
              </a:rPr>
              <a:t> </a:t>
            </a:r>
            <a:r>
              <a:rPr sz="2800" spc="155" dirty="0">
                <a:solidFill>
                  <a:srgbClr val="FFFFFF"/>
                </a:solidFill>
              </a:rPr>
              <a:t>IN</a:t>
            </a:r>
            <a:r>
              <a:rPr sz="2800" spc="-415" dirty="0">
                <a:solidFill>
                  <a:srgbClr val="FFFFFF"/>
                </a:solidFill>
              </a:rPr>
              <a:t> </a:t>
            </a:r>
            <a:r>
              <a:rPr sz="2800" spc="5" dirty="0">
                <a:solidFill>
                  <a:srgbClr val="FFFFFF"/>
                </a:solidFill>
              </a:rPr>
              <a:t>TR</a:t>
            </a:r>
            <a:r>
              <a:rPr sz="2800" spc="10" dirty="0">
                <a:solidFill>
                  <a:srgbClr val="FFFFFF"/>
                </a:solidFill>
              </a:rPr>
              <a:t>E</a:t>
            </a:r>
            <a:r>
              <a:rPr sz="2800" spc="-105" dirty="0">
                <a:solidFill>
                  <a:srgbClr val="FFFFFF"/>
                </a:solidFill>
              </a:rPr>
              <a:t>E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/>
              <a:t>DATA</a:t>
            </a:r>
            <a:r>
              <a:rPr spc="-40" dirty="0"/>
              <a:t> </a:t>
            </a:r>
            <a:r>
              <a:rPr spc="20" dirty="0"/>
              <a:t>STRUCTURE</a:t>
            </a:r>
            <a:r>
              <a:rPr spc="-40" dirty="0"/>
              <a:t> </a:t>
            </a:r>
            <a:r>
              <a:rPr spc="105" dirty="0"/>
              <a:t>AND</a:t>
            </a:r>
            <a:r>
              <a:rPr spc="-35" dirty="0"/>
              <a:t> </a:t>
            </a:r>
            <a:r>
              <a:rPr spc="40" dirty="0"/>
              <a:t>ALGORITHM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88852" y="6062436"/>
            <a:ext cx="168910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z="900" spc="-25" dirty="0">
                <a:solidFill>
                  <a:srgbClr val="903062"/>
                </a:solidFill>
                <a:latin typeface="Trebuchet MS"/>
                <a:cs typeface="Trebuchet MS"/>
              </a:rPr>
              <a:t>7</a:t>
            </a:fld>
            <a:endParaRPr sz="9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9993" y="2422652"/>
            <a:ext cx="10492740" cy="3150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 marR="61594" indent="-306705">
              <a:lnSpc>
                <a:spcPct val="100000"/>
              </a:lnSpc>
              <a:spcBef>
                <a:spcPts val="10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Root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: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40" dirty="0">
                <a:solidFill>
                  <a:srgbClr val="3C3C3C"/>
                </a:solidFill>
                <a:latin typeface="SimSun"/>
                <a:cs typeface="SimSun"/>
              </a:rPr>
              <a:t>-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9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40" dirty="0">
                <a:solidFill>
                  <a:srgbClr val="3C3C3C"/>
                </a:solidFill>
                <a:latin typeface="SimSun"/>
                <a:cs typeface="SimSun"/>
              </a:rPr>
              <a:t>at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5" dirty="0">
                <a:solidFill>
                  <a:srgbClr val="3C3C3C"/>
                </a:solidFill>
                <a:latin typeface="SimSun"/>
                <a:cs typeface="SimSun"/>
              </a:rPr>
              <a:t>top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3C3C3C"/>
                </a:solidFill>
                <a:latin typeface="SimSun"/>
                <a:cs typeface="SimSun"/>
              </a:rPr>
              <a:t>tree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called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35" dirty="0">
                <a:solidFill>
                  <a:srgbClr val="3C3C3C"/>
                </a:solidFill>
                <a:latin typeface="SimSun"/>
                <a:cs typeface="SimSun"/>
              </a:rPr>
              <a:t>root.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0" dirty="0">
                <a:solidFill>
                  <a:srgbClr val="3C3C3C"/>
                </a:solidFill>
                <a:latin typeface="SimSun"/>
                <a:cs typeface="SimSun"/>
              </a:rPr>
              <a:t>There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5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0" dirty="0">
                <a:solidFill>
                  <a:srgbClr val="FF0000"/>
                </a:solidFill>
                <a:latin typeface="SimSun"/>
                <a:cs typeface="SimSun"/>
              </a:rPr>
              <a:t>only</a:t>
            </a:r>
            <a:r>
              <a:rPr sz="1800" spc="-9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60" dirty="0">
                <a:solidFill>
                  <a:srgbClr val="FF0000"/>
                </a:solidFill>
                <a:latin typeface="SimSun"/>
                <a:cs typeface="SimSun"/>
              </a:rPr>
              <a:t>one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 root</a:t>
            </a:r>
            <a:r>
              <a:rPr sz="1800" spc="-10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40" dirty="0">
                <a:solidFill>
                  <a:srgbClr val="FF0000"/>
                </a:solidFill>
                <a:latin typeface="SimSun"/>
                <a:cs typeface="SimSun"/>
              </a:rPr>
              <a:t>per</a:t>
            </a:r>
            <a:r>
              <a:rPr sz="1800" spc="-9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30" dirty="0">
                <a:solidFill>
                  <a:srgbClr val="FF0000"/>
                </a:solidFill>
                <a:latin typeface="SimSun"/>
                <a:cs typeface="SimSun"/>
              </a:rPr>
              <a:t>tree</a:t>
            </a:r>
            <a:r>
              <a:rPr sz="1800" spc="-7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80" dirty="0">
                <a:solidFill>
                  <a:srgbClr val="3C3C3C"/>
                </a:solidFill>
                <a:latin typeface="SimSun"/>
                <a:cs typeface="SimSun"/>
              </a:rPr>
              <a:t>and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60" dirty="0">
                <a:solidFill>
                  <a:srgbClr val="FF0000"/>
                </a:solidFill>
                <a:latin typeface="SimSun"/>
                <a:cs typeface="SimSun"/>
              </a:rPr>
              <a:t>one </a:t>
            </a:r>
            <a:r>
              <a:rPr sz="1800" spc="-8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SimSun"/>
                <a:cs typeface="SimSun"/>
              </a:rPr>
              <a:t>path</a:t>
            </a:r>
            <a:r>
              <a:rPr sz="1800" spc="-8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45" dirty="0">
                <a:solidFill>
                  <a:srgbClr val="FF0000"/>
                </a:solidFill>
                <a:latin typeface="SimSun"/>
                <a:cs typeface="SimSun"/>
              </a:rPr>
              <a:t>from</a:t>
            </a:r>
            <a:r>
              <a:rPr sz="1800" spc="-114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FF0000"/>
                </a:solidFill>
                <a:latin typeface="SimSun"/>
                <a:cs typeface="SimSun"/>
              </a:rPr>
              <a:t>the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 root</a:t>
            </a:r>
            <a:r>
              <a:rPr sz="1800" spc="-10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FF0000"/>
                </a:solidFill>
                <a:latin typeface="SimSun"/>
                <a:cs typeface="SimSun"/>
              </a:rPr>
              <a:t>node</a:t>
            </a:r>
            <a:r>
              <a:rPr sz="1800" spc="-10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FF0000"/>
                </a:solidFill>
                <a:latin typeface="SimSun"/>
                <a:cs typeface="SimSun"/>
              </a:rPr>
              <a:t>to</a:t>
            </a:r>
            <a:r>
              <a:rPr sz="1800" spc="-9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60" dirty="0">
                <a:solidFill>
                  <a:srgbClr val="FF0000"/>
                </a:solidFill>
                <a:latin typeface="SimSun"/>
                <a:cs typeface="SimSun"/>
              </a:rPr>
              <a:t>any</a:t>
            </a:r>
            <a:r>
              <a:rPr sz="1800" spc="-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SimSun"/>
                <a:cs typeface="SimSun"/>
              </a:rPr>
              <a:t>node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.(Root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70" dirty="0">
                <a:solidFill>
                  <a:srgbClr val="3C3C3C"/>
                </a:solidFill>
                <a:latin typeface="Georgia"/>
                <a:cs typeface="Georgia"/>
              </a:rPr>
              <a:t>–</a:t>
            </a:r>
            <a:r>
              <a:rPr sz="1800" spc="10" dirty="0">
                <a:solidFill>
                  <a:srgbClr val="3C3C3C"/>
                </a:solidFill>
                <a:latin typeface="Georgia"/>
                <a:cs typeface="Georgia"/>
              </a:rPr>
              <a:t> 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" dirty="0">
                <a:solidFill>
                  <a:srgbClr val="3C3C3C"/>
                </a:solidFill>
                <a:latin typeface="SimSun"/>
                <a:cs typeface="SimSun"/>
              </a:rPr>
              <a:t>with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95" dirty="0">
                <a:solidFill>
                  <a:srgbClr val="3C3C3C"/>
                </a:solidFill>
                <a:latin typeface="SimSun"/>
                <a:cs typeface="SimSun"/>
              </a:rPr>
              <a:t>no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parent)</a:t>
            </a:r>
            <a:endParaRPr sz="1800">
              <a:latin typeface="SimSun"/>
              <a:cs typeface="SimSun"/>
            </a:endParaRPr>
          </a:p>
          <a:p>
            <a:pPr marL="318770" marR="5080" indent="-306705">
              <a:lnSpc>
                <a:spcPct val="100000"/>
              </a:lnSpc>
              <a:spcBef>
                <a:spcPts val="103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Child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: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40" dirty="0">
                <a:solidFill>
                  <a:srgbClr val="3C3C3C"/>
                </a:solidFill>
                <a:latin typeface="SimSun"/>
                <a:cs typeface="SimSun"/>
              </a:rPr>
              <a:t>-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9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60" dirty="0">
                <a:solidFill>
                  <a:srgbClr val="3C3C3C"/>
                </a:solidFill>
                <a:latin typeface="SimSun"/>
                <a:cs typeface="SimSun"/>
              </a:rPr>
              <a:t>below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5" dirty="0">
                <a:solidFill>
                  <a:srgbClr val="3C3C3C"/>
                </a:solidFill>
                <a:latin typeface="SimSun"/>
                <a:cs typeface="SimSun"/>
              </a:rPr>
              <a:t>given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" dirty="0">
                <a:solidFill>
                  <a:srgbClr val="3C3C3C"/>
                </a:solidFill>
                <a:latin typeface="SimSun"/>
                <a:cs typeface="SimSun"/>
              </a:rPr>
              <a:t>connected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0" dirty="0">
                <a:solidFill>
                  <a:srgbClr val="3C3C3C"/>
                </a:solidFill>
                <a:latin typeface="SimSun"/>
                <a:cs typeface="SimSun"/>
              </a:rPr>
              <a:t>by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85" dirty="0">
                <a:solidFill>
                  <a:srgbClr val="3C3C3C"/>
                </a:solidFill>
                <a:latin typeface="SimSun"/>
                <a:cs typeface="SimSun"/>
              </a:rPr>
              <a:t>its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30" dirty="0">
                <a:solidFill>
                  <a:srgbClr val="3C3C3C"/>
                </a:solidFill>
                <a:latin typeface="SimSun"/>
                <a:cs typeface="SimSun"/>
              </a:rPr>
              <a:t>edge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5" dirty="0">
                <a:solidFill>
                  <a:srgbClr val="3C3C3C"/>
                </a:solidFill>
                <a:latin typeface="SimSun"/>
                <a:cs typeface="SimSun"/>
              </a:rPr>
              <a:t>downward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75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called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80" dirty="0">
                <a:solidFill>
                  <a:srgbClr val="3C3C3C"/>
                </a:solidFill>
                <a:latin typeface="SimSun"/>
                <a:cs typeface="SimSun"/>
              </a:rPr>
              <a:t>its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child</a:t>
            </a:r>
            <a:r>
              <a:rPr sz="1800" spc="-3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node </a:t>
            </a:r>
            <a:r>
              <a:rPr sz="1800" spc="-8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40" dirty="0">
                <a:solidFill>
                  <a:srgbClr val="3C3C3C"/>
                </a:solidFill>
                <a:latin typeface="SimSun"/>
                <a:cs typeface="SimSun"/>
              </a:rPr>
              <a:t>(</a:t>
            </a:r>
            <a:r>
              <a:rPr sz="1800" spc="-330" dirty="0">
                <a:solidFill>
                  <a:srgbClr val="3C3C3C"/>
                </a:solidFill>
                <a:latin typeface="SimSun"/>
                <a:cs typeface="SimSun"/>
              </a:rPr>
              <a:t>l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e</a:t>
            </a:r>
            <a:r>
              <a:rPr sz="1800" spc="-310" dirty="0">
                <a:solidFill>
                  <a:srgbClr val="3C3C3C"/>
                </a:solidFill>
                <a:latin typeface="SimSun"/>
                <a:cs typeface="SimSun"/>
              </a:rPr>
              <a:t>f</a:t>
            </a:r>
            <a:r>
              <a:rPr sz="1800" spc="-305" dirty="0">
                <a:solidFill>
                  <a:srgbClr val="3C3C3C"/>
                </a:solidFill>
                <a:latin typeface="SimSun"/>
                <a:cs typeface="SimSun"/>
              </a:rPr>
              <a:t>t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ch</a:t>
            </a:r>
            <a:r>
              <a:rPr sz="1800" spc="-110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800" spc="-370" dirty="0">
                <a:solidFill>
                  <a:srgbClr val="3C3C3C"/>
                </a:solidFill>
                <a:latin typeface="SimSun"/>
                <a:cs typeface="SimSun"/>
              </a:rPr>
              <a:t>l</a:t>
            </a:r>
            <a:r>
              <a:rPr sz="1800" spc="114" dirty="0">
                <a:solidFill>
                  <a:srgbClr val="3C3C3C"/>
                </a:solidFill>
                <a:latin typeface="SimSun"/>
                <a:cs typeface="SimSun"/>
              </a:rPr>
              <a:t>d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or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40" dirty="0">
                <a:solidFill>
                  <a:srgbClr val="3C3C3C"/>
                </a:solidFill>
                <a:latin typeface="SimSun"/>
                <a:cs typeface="SimSun"/>
              </a:rPr>
              <a:t>righ</a:t>
            </a:r>
            <a:r>
              <a:rPr sz="1800" spc="-135" dirty="0">
                <a:solidFill>
                  <a:srgbClr val="3C3C3C"/>
                </a:solidFill>
                <a:latin typeface="SimSun"/>
                <a:cs typeface="SimSun"/>
              </a:rPr>
              <a:t>t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ch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i</a:t>
            </a:r>
            <a:r>
              <a:rPr sz="1800" spc="-370" dirty="0">
                <a:solidFill>
                  <a:srgbClr val="3C3C3C"/>
                </a:solidFill>
                <a:latin typeface="SimSun"/>
                <a:cs typeface="SimSun"/>
              </a:rPr>
              <a:t>l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d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)</a:t>
            </a:r>
            <a:r>
              <a:rPr sz="1800" spc="-330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8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1035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Edge:</a:t>
            </a:r>
            <a:r>
              <a:rPr sz="1800" b="1" spc="3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240" dirty="0">
                <a:solidFill>
                  <a:srgbClr val="3C3C3C"/>
                </a:solidFill>
                <a:latin typeface="SimSun"/>
                <a:cs typeface="SimSun"/>
              </a:rPr>
              <a:t>-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9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0" dirty="0">
                <a:solidFill>
                  <a:srgbClr val="3C3C3C"/>
                </a:solidFill>
                <a:latin typeface="SimSun"/>
                <a:cs typeface="SimSun"/>
              </a:rPr>
              <a:t>connection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50" dirty="0">
                <a:solidFill>
                  <a:srgbClr val="3C3C3C"/>
                </a:solidFill>
                <a:latin typeface="SimSun"/>
                <a:cs typeface="SimSun"/>
              </a:rPr>
              <a:t>between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60" dirty="0">
                <a:solidFill>
                  <a:srgbClr val="3C3C3C"/>
                </a:solidFill>
                <a:latin typeface="SimSun"/>
                <a:cs typeface="SimSun"/>
              </a:rPr>
              <a:t>one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80" dirty="0">
                <a:solidFill>
                  <a:srgbClr val="3C3C3C"/>
                </a:solidFill>
                <a:latin typeface="SimSun"/>
                <a:cs typeface="SimSun"/>
              </a:rPr>
              <a:t>and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another.</a:t>
            </a:r>
            <a:endParaRPr sz="18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1030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Parent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: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40" dirty="0">
                <a:solidFill>
                  <a:srgbClr val="3C3C3C"/>
                </a:solidFill>
                <a:latin typeface="SimSun"/>
                <a:cs typeface="SimSun"/>
              </a:rPr>
              <a:t>-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60" dirty="0">
                <a:solidFill>
                  <a:srgbClr val="3C3C3C"/>
                </a:solidFill>
                <a:latin typeface="SimSun"/>
                <a:cs typeface="SimSun"/>
              </a:rPr>
              <a:t>Any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50" dirty="0">
                <a:solidFill>
                  <a:srgbClr val="3C3C3C"/>
                </a:solidFill>
                <a:latin typeface="SimSun"/>
                <a:cs typeface="SimSun"/>
              </a:rPr>
              <a:t>except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root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20" dirty="0">
                <a:solidFill>
                  <a:srgbClr val="3C3C3C"/>
                </a:solidFill>
                <a:latin typeface="SimSun"/>
                <a:cs typeface="SimSun"/>
              </a:rPr>
              <a:t>has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60" dirty="0">
                <a:solidFill>
                  <a:srgbClr val="3C3C3C"/>
                </a:solidFill>
                <a:latin typeface="SimSun"/>
                <a:cs typeface="SimSun"/>
              </a:rPr>
              <a:t>one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30" dirty="0">
                <a:solidFill>
                  <a:srgbClr val="3C3C3C"/>
                </a:solidFill>
                <a:latin typeface="SimSun"/>
                <a:cs typeface="SimSun"/>
              </a:rPr>
              <a:t>edge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05" dirty="0">
                <a:solidFill>
                  <a:srgbClr val="3C3C3C"/>
                </a:solidFill>
                <a:latin typeface="SimSun"/>
                <a:cs typeface="SimSun"/>
              </a:rPr>
              <a:t>upward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called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parent.</a:t>
            </a:r>
            <a:endParaRPr sz="18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1035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Leaves</a:t>
            </a:r>
            <a:r>
              <a:rPr sz="1800" spc="-75" dirty="0">
                <a:solidFill>
                  <a:srgbClr val="3C3C3C"/>
                </a:solidFill>
                <a:latin typeface="SimSun"/>
                <a:cs typeface="SimSun"/>
              </a:rPr>
              <a:t>:-</a:t>
            </a:r>
            <a:r>
              <a:rPr sz="1800" spc="-12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Nodes</a:t>
            </a:r>
            <a:r>
              <a:rPr sz="18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0" dirty="0">
                <a:solidFill>
                  <a:srgbClr val="3C3C3C"/>
                </a:solidFill>
                <a:latin typeface="SimSun"/>
                <a:cs typeface="SimSun"/>
              </a:rPr>
              <a:t>with</a:t>
            </a:r>
            <a:r>
              <a:rPr sz="1800" spc="-6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95" dirty="0">
                <a:solidFill>
                  <a:srgbClr val="3C3C3C"/>
                </a:solidFill>
                <a:latin typeface="SimSun"/>
                <a:cs typeface="SimSun"/>
              </a:rPr>
              <a:t>no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80" dirty="0">
                <a:solidFill>
                  <a:srgbClr val="3C3C3C"/>
                </a:solidFill>
                <a:latin typeface="SimSun"/>
                <a:cs typeface="SimSun"/>
              </a:rPr>
              <a:t>children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are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called</a:t>
            </a:r>
            <a:r>
              <a:rPr sz="18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leaves,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or</a:t>
            </a:r>
            <a:r>
              <a:rPr sz="18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95" dirty="0">
                <a:solidFill>
                  <a:srgbClr val="3C3C3C"/>
                </a:solidFill>
                <a:latin typeface="SimSun"/>
                <a:cs typeface="SimSun"/>
              </a:rPr>
              <a:t>external</a:t>
            </a:r>
            <a:r>
              <a:rPr sz="18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800" spc="-35" dirty="0">
                <a:solidFill>
                  <a:srgbClr val="3C3C3C"/>
                </a:solidFill>
                <a:latin typeface="SimSun"/>
                <a:cs typeface="SimSun"/>
              </a:rPr>
              <a:t>nodes.</a:t>
            </a:r>
            <a:endParaRPr sz="1800">
              <a:latin typeface="SimSun"/>
              <a:cs typeface="SimSun"/>
            </a:endParaRPr>
          </a:p>
          <a:p>
            <a:pPr marL="318770" marR="169545" indent="-306705">
              <a:lnSpc>
                <a:spcPct val="100000"/>
              </a:lnSpc>
              <a:spcBef>
                <a:spcPts val="1035"/>
              </a:spcBef>
              <a:buClr>
                <a:srgbClr val="903062"/>
              </a:buClr>
              <a:buSzPct val="9166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Internal </a:t>
            </a:r>
            <a:r>
              <a:rPr sz="18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nodes</a:t>
            </a:r>
            <a:r>
              <a:rPr sz="1800" spc="-60" dirty="0">
                <a:solidFill>
                  <a:srgbClr val="3C3C3C"/>
                </a:solidFill>
                <a:latin typeface="SimSun"/>
                <a:cs typeface="SimSun"/>
              </a:rPr>
              <a:t>:- </a:t>
            </a:r>
            <a:r>
              <a:rPr sz="1800" spc="75" dirty="0">
                <a:solidFill>
                  <a:srgbClr val="3C3C3C"/>
                </a:solidFill>
                <a:latin typeface="SimSun"/>
                <a:cs typeface="SimSun"/>
              </a:rPr>
              <a:t>Nodes </a:t>
            </a:r>
            <a:r>
              <a:rPr sz="1800" spc="65" dirty="0">
                <a:solidFill>
                  <a:srgbClr val="3C3C3C"/>
                </a:solidFill>
                <a:latin typeface="SimSun"/>
                <a:cs typeface="SimSun"/>
              </a:rPr>
              <a:t>which 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are </a:t>
            </a:r>
            <a:r>
              <a:rPr sz="1800" spc="-30" dirty="0">
                <a:solidFill>
                  <a:srgbClr val="3C3C3C"/>
                </a:solidFill>
                <a:latin typeface="SimSun"/>
                <a:cs typeface="SimSun"/>
              </a:rPr>
              <a:t>not </a:t>
            </a:r>
            <a:r>
              <a:rPr sz="1800" spc="-120" dirty="0">
                <a:solidFill>
                  <a:srgbClr val="3C3C3C"/>
                </a:solidFill>
                <a:latin typeface="SimSun"/>
                <a:cs typeface="SimSun"/>
              </a:rPr>
              <a:t>leaves, </a:t>
            </a:r>
            <a:r>
              <a:rPr sz="1800" spc="-70" dirty="0">
                <a:solidFill>
                  <a:srgbClr val="3C3C3C"/>
                </a:solidFill>
                <a:latin typeface="SimSun"/>
                <a:cs typeface="SimSun"/>
              </a:rPr>
              <a:t>are </a:t>
            </a:r>
            <a:r>
              <a:rPr sz="1800" spc="-114" dirty="0">
                <a:solidFill>
                  <a:srgbClr val="3C3C3C"/>
                </a:solidFill>
                <a:latin typeface="SimSun"/>
                <a:cs typeface="SimSun"/>
              </a:rPr>
              <a:t>called </a:t>
            </a:r>
            <a:r>
              <a:rPr sz="1800" spc="-125" dirty="0">
                <a:solidFill>
                  <a:srgbClr val="3C3C3C"/>
                </a:solidFill>
                <a:latin typeface="SimSun"/>
                <a:cs typeface="SimSun"/>
              </a:rPr>
              <a:t>internal </a:t>
            </a:r>
            <a:r>
              <a:rPr sz="1800" spc="-35" dirty="0">
                <a:solidFill>
                  <a:srgbClr val="3C3C3C"/>
                </a:solidFill>
                <a:latin typeface="SimSun"/>
                <a:cs typeface="SimSun"/>
              </a:rPr>
              <a:t>nodes. </a:t>
            </a:r>
            <a:r>
              <a:rPr sz="1800" spc="-120" dirty="0">
                <a:solidFill>
                  <a:srgbClr val="FF0000"/>
                </a:solidFill>
                <a:latin typeface="SimSun"/>
                <a:cs typeface="SimSun"/>
              </a:rPr>
              <a:t>Internal </a:t>
            </a:r>
            <a:r>
              <a:rPr sz="1800" spc="20" dirty="0">
                <a:solidFill>
                  <a:srgbClr val="FF0000"/>
                </a:solidFill>
                <a:latin typeface="SimSun"/>
                <a:cs typeface="SimSun"/>
              </a:rPr>
              <a:t>nodes </a:t>
            </a:r>
            <a:r>
              <a:rPr sz="1800" spc="40" dirty="0">
                <a:solidFill>
                  <a:srgbClr val="FF0000"/>
                </a:solidFill>
                <a:latin typeface="SimSun"/>
                <a:cs typeface="SimSun"/>
              </a:rPr>
              <a:t>have </a:t>
            </a:r>
            <a:r>
              <a:rPr sz="1800" spc="-140" dirty="0">
                <a:solidFill>
                  <a:srgbClr val="FF0000"/>
                </a:solidFill>
                <a:latin typeface="SimSun"/>
                <a:cs typeface="SimSun"/>
              </a:rPr>
              <a:t>at </a:t>
            </a:r>
            <a:r>
              <a:rPr sz="1800" spc="-89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370" dirty="0">
                <a:solidFill>
                  <a:srgbClr val="FF0000"/>
                </a:solidFill>
                <a:latin typeface="SimSun"/>
                <a:cs typeface="SimSun"/>
              </a:rPr>
              <a:t>l</a:t>
            </a:r>
            <a:r>
              <a:rPr sz="1800" spc="-20" dirty="0">
                <a:solidFill>
                  <a:srgbClr val="FF0000"/>
                </a:solidFill>
                <a:latin typeface="SimSun"/>
                <a:cs typeface="SimSun"/>
              </a:rPr>
              <a:t>e</a:t>
            </a:r>
            <a:r>
              <a:rPr sz="1800" spc="-155" dirty="0">
                <a:solidFill>
                  <a:srgbClr val="FF0000"/>
                </a:solidFill>
                <a:latin typeface="SimSun"/>
                <a:cs typeface="SimSun"/>
              </a:rPr>
              <a:t>ast</a:t>
            </a:r>
            <a:r>
              <a:rPr sz="1800" spc="-10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60" dirty="0">
                <a:solidFill>
                  <a:srgbClr val="FF0000"/>
                </a:solidFill>
                <a:latin typeface="SimSun"/>
                <a:cs typeface="SimSun"/>
              </a:rPr>
              <a:t>one</a:t>
            </a:r>
            <a:r>
              <a:rPr sz="1800" spc="-9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800" spc="-95" dirty="0">
                <a:solidFill>
                  <a:srgbClr val="FF0000"/>
                </a:solidFill>
                <a:latin typeface="SimSun"/>
                <a:cs typeface="SimSun"/>
              </a:rPr>
              <a:t>ch</a:t>
            </a:r>
            <a:r>
              <a:rPr sz="1800" spc="-105" dirty="0">
                <a:solidFill>
                  <a:srgbClr val="FF0000"/>
                </a:solidFill>
                <a:latin typeface="SimSun"/>
                <a:cs typeface="SimSun"/>
              </a:rPr>
              <a:t>i</a:t>
            </a:r>
            <a:r>
              <a:rPr sz="1800" spc="-370" dirty="0">
                <a:solidFill>
                  <a:srgbClr val="FF0000"/>
                </a:solidFill>
                <a:latin typeface="SimSun"/>
                <a:cs typeface="SimSun"/>
              </a:rPr>
              <a:t>l</a:t>
            </a:r>
            <a:r>
              <a:rPr sz="1800" spc="125" dirty="0">
                <a:solidFill>
                  <a:srgbClr val="FF0000"/>
                </a:solidFill>
                <a:latin typeface="SimSun"/>
                <a:cs typeface="SimSun"/>
              </a:rPr>
              <a:t>d</a:t>
            </a:r>
            <a:r>
              <a:rPr sz="1800" spc="-330" dirty="0">
                <a:solidFill>
                  <a:srgbClr val="FF0000"/>
                </a:solidFill>
                <a:latin typeface="SimSun"/>
                <a:cs typeface="SimSun"/>
              </a:rPr>
              <a:t>.</a:t>
            </a:r>
            <a:endParaRPr sz="18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9993" y="6050076"/>
            <a:ext cx="19538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5" dirty="0">
                <a:solidFill>
                  <a:srgbClr val="903062"/>
                </a:solidFill>
                <a:latin typeface="Trebuchet MS"/>
                <a:cs typeface="Trebuchet MS"/>
              </a:rPr>
              <a:t>DATA</a:t>
            </a:r>
            <a:r>
              <a:rPr sz="900" spc="-4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903062"/>
                </a:solidFill>
                <a:latin typeface="Trebuchet MS"/>
                <a:cs typeface="Trebuchet MS"/>
              </a:rPr>
              <a:t>STRUCTURE</a:t>
            </a:r>
            <a:r>
              <a:rPr sz="900" spc="-40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105" dirty="0">
                <a:solidFill>
                  <a:srgbClr val="903062"/>
                </a:solidFill>
                <a:latin typeface="Trebuchet MS"/>
                <a:cs typeface="Trebuchet MS"/>
              </a:rPr>
              <a:t>AND</a:t>
            </a:r>
            <a:r>
              <a:rPr sz="900" spc="-35" dirty="0">
                <a:solidFill>
                  <a:srgbClr val="903062"/>
                </a:solidFill>
                <a:latin typeface="Trebuchet MS"/>
                <a:cs typeface="Trebuchet MS"/>
              </a:rPr>
              <a:t> </a:t>
            </a:r>
            <a:r>
              <a:rPr sz="900" spc="40" dirty="0">
                <a:solidFill>
                  <a:srgbClr val="903062"/>
                </a:solidFill>
                <a:latin typeface="Trebuchet MS"/>
                <a:cs typeface="Trebuchet MS"/>
              </a:rPr>
              <a:t>ALGORITHM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49304" y="6054344"/>
            <a:ext cx="82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903062"/>
                </a:solidFill>
                <a:latin typeface="Trebuchet MS"/>
                <a:cs typeface="Trebuchet MS"/>
              </a:rPr>
              <a:t>8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3960" y="1339826"/>
            <a:ext cx="5398260" cy="363710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23809" y="1591513"/>
            <a:ext cx="24231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5" dirty="0"/>
              <a:t>2,</a:t>
            </a:r>
            <a:r>
              <a:rPr spc="-225" dirty="0"/>
              <a:t> </a:t>
            </a:r>
            <a:r>
              <a:rPr spc="-45" dirty="0"/>
              <a:t>3 </a:t>
            </a:r>
            <a:r>
              <a:rPr spc="-114" dirty="0"/>
              <a:t>and</a:t>
            </a:r>
            <a:r>
              <a:rPr spc="-55" dirty="0"/>
              <a:t> </a:t>
            </a:r>
            <a:r>
              <a:rPr spc="-45" dirty="0"/>
              <a:t>4 </a:t>
            </a:r>
            <a:r>
              <a:rPr spc="-95" dirty="0"/>
              <a:t>a</a:t>
            </a:r>
            <a:r>
              <a:rPr spc="-114" dirty="0"/>
              <a:t>r</a:t>
            </a:r>
            <a:r>
              <a:rPr spc="-120" dirty="0"/>
              <a:t>e</a:t>
            </a:r>
            <a:r>
              <a:rPr spc="-55" dirty="0"/>
              <a:t> </a:t>
            </a:r>
            <a:r>
              <a:rPr spc="-180" dirty="0"/>
              <a:t>a</a:t>
            </a:r>
            <a:r>
              <a:rPr spc="-55" dirty="0"/>
              <a:t> </a:t>
            </a:r>
            <a:r>
              <a:rPr b="1" spc="-20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b="1" spc="-30" dirty="0">
                <a:solidFill>
                  <a:srgbClr val="FF0000"/>
                </a:solidFill>
                <a:latin typeface="Trebuchet MS"/>
                <a:cs typeface="Trebuchet MS"/>
              </a:rPr>
              <a:t>h</a:t>
            </a:r>
            <a:r>
              <a:rPr b="1" spc="-50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b="1" spc="-45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b="1" spc="5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b="1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pc="-95" dirty="0"/>
              <a:t>of</a:t>
            </a:r>
            <a:r>
              <a:rPr spc="-45" dirty="0"/>
              <a:t> 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23809" y="2136140"/>
            <a:ext cx="2425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1 </a:t>
            </a:r>
            <a:r>
              <a:rPr sz="1800" spc="-120" dirty="0">
                <a:latin typeface="Trebuchet MS"/>
                <a:cs typeface="Trebuchet MS"/>
              </a:rPr>
              <a:t>i</a:t>
            </a:r>
            <a:r>
              <a:rPr sz="1800" spc="-40" dirty="0">
                <a:latin typeface="Trebuchet MS"/>
                <a:cs typeface="Trebuchet MS"/>
              </a:rPr>
              <a:t>s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180" dirty="0">
                <a:latin typeface="Trebuchet MS"/>
                <a:cs typeface="Trebuchet MS"/>
              </a:rPr>
              <a:t>a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rebuchet MS"/>
                <a:cs typeface="Trebuchet MS"/>
              </a:rPr>
              <a:t>p</a:t>
            </a:r>
            <a:r>
              <a:rPr sz="1800" b="1" spc="15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800" b="1" spc="-20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800" b="1" spc="-15" dirty="0">
                <a:solidFill>
                  <a:srgbClr val="FF0000"/>
                </a:solidFill>
                <a:latin typeface="Trebuchet MS"/>
                <a:cs typeface="Trebuchet MS"/>
              </a:rPr>
              <a:t>ent</a:t>
            </a:r>
            <a:r>
              <a:rPr sz="1800" b="1" spc="-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of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120" dirty="0">
                <a:latin typeface="Trebuchet MS"/>
                <a:cs typeface="Trebuchet MS"/>
              </a:rPr>
              <a:t>2,3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120" dirty="0">
                <a:latin typeface="Trebuchet MS"/>
                <a:cs typeface="Trebuchet MS"/>
              </a:rPr>
              <a:t>and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40124" y="2022728"/>
            <a:ext cx="3512185" cy="692785"/>
          </a:xfrm>
          <a:custGeom>
            <a:avLst/>
            <a:gdLst/>
            <a:ahLst/>
            <a:cxnLst/>
            <a:rect l="l" t="t" r="r" b="b"/>
            <a:pathLst>
              <a:path w="3512184" h="692785">
                <a:moveTo>
                  <a:pt x="104267" y="652907"/>
                </a:moveTo>
                <a:lnTo>
                  <a:pt x="102997" y="645922"/>
                </a:lnTo>
                <a:lnTo>
                  <a:pt x="99695" y="643636"/>
                </a:lnTo>
                <a:lnTo>
                  <a:pt x="96266" y="644398"/>
                </a:lnTo>
                <a:lnTo>
                  <a:pt x="73698" y="648652"/>
                </a:lnTo>
                <a:lnTo>
                  <a:pt x="67818" y="617347"/>
                </a:lnTo>
                <a:lnTo>
                  <a:pt x="0" y="669036"/>
                </a:lnTo>
                <a:lnTo>
                  <a:pt x="81915" y="692277"/>
                </a:lnTo>
                <a:lnTo>
                  <a:pt x="76606" y="664083"/>
                </a:lnTo>
                <a:lnTo>
                  <a:pt x="76047" y="661098"/>
                </a:lnTo>
                <a:lnTo>
                  <a:pt x="98552" y="656844"/>
                </a:lnTo>
                <a:lnTo>
                  <a:pt x="102108" y="656209"/>
                </a:lnTo>
                <a:lnTo>
                  <a:pt x="104267" y="652907"/>
                </a:lnTo>
                <a:close/>
              </a:path>
              <a:path w="3512184" h="692785">
                <a:moveTo>
                  <a:pt x="191643" y="636397"/>
                </a:moveTo>
                <a:lnTo>
                  <a:pt x="190373" y="629412"/>
                </a:lnTo>
                <a:lnTo>
                  <a:pt x="187071" y="627253"/>
                </a:lnTo>
                <a:lnTo>
                  <a:pt x="142748" y="635508"/>
                </a:lnTo>
                <a:lnTo>
                  <a:pt x="140462" y="638937"/>
                </a:lnTo>
                <a:lnTo>
                  <a:pt x="141732" y="645795"/>
                </a:lnTo>
                <a:lnTo>
                  <a:pt x="145034" y="648081"/>
                </a:lnTo>
                <a:lnTo>
                  <a:pt x="148590" y="647446"/>
                </a:lnTo>
                <a:lnTo>
                  <a:pt x="189357" y="639699"/>
                </a:lnTo>
                <a:lnTo>
                  <a:pt x="191643" y="636397"/>
                </a:lnTo>
                <a:close/>
              </a:path>
              <a:path w="3512184" h="692785">
                <a:moveTo>
                  <a:pt x="279019" y="619887"/>
                </a:moveTo>
                <a:lnTo>
                  <a:pt x="277749" y="612902"/>
                </a:lnTo>
                <a:lnTo>
                  <a:pt x="274447" y="610743"/>
                </a:lnTo>
                <a:lnTo>
                  <a:pt x="233553" y="618363"/>
                </a:lnTo>
                <a:lnTo>
                  <a:pt x="230124" y="619125"/>
                </a:lnTo>
                <a:lnTo>
                  <a:pt x="227838" y="622427"/>
                </a:lnTo>
                <a:lnTo>
                  <a:pt x="229108" y="629285"/>
                </a:lnTo>
                <a:lnTo>
                  <a:pt x="232410" y="631571"/>
                </a:lnTo>
                <a:lnTo>
                  <a:pt x="276733" y="623189"/>
                </a:lnTo>
                <a:lnTo>
                  <a:pt x="279019" y="619887"/>
                </a:lnTo>
                <a:close/>
              </a:path>
              <a:path w="3512184" h="692785">
                <a:moveTo>
                  <a:pt x="366395" y="603377"/>
                </a:moveTo>
                <a:lnTo>
                  <a:pt x="365125" y="596519"/>
                </a:lnTo>
                <a:lnTo>
                  <a:pt x="361823" y="594233"/>
                </a:lnTo>
                <a:lnTo>
                  <a:pt x="358267" y="594868"/>
                </a:lnTo>
                <a:lnTo>
                  <a:pt x="317500" y="602615"/>
                </a:lnTo>
                <a:lnTo>
                  <a:pt x="315214" y="605917"/>
                </a:lnTo>
                <a:lnTo>
                  <a:pt x="316484" y="612775"/>
                </a:lnTo>
                <a:lnTo>
                  <a:pt x="319786" y="615061"/>
                </a:lnTo>
                <a:lnTo>
                  <a:pt x="364109" y="606679"/>
                </a:lnTo>
                <a:lnTo>
                  <a:pt x="366395" y="603377"/>
                </a:lnTo>
                <a:close/>
              </a:path>
              <a:path w="3512184" h="692785">
                <a:moveTo>
                  <a:pt x="453771" y="586867"/>
                </a:moveTo>
                <a:lnTo>
                  <a:pt x="452501" y="580009"/>
                </a:lnTo>
                <a:lnTo>
                  <a:pt x="449072" y="577723"/>
                </a:lnTo>
                <a:lnTo>
                  <a:pt x="408305" y="585470"/>
                </a:lnTo>
                <a:lnTo>
                  <a:pt x="404749" y="586105"/>
                </a:lnTo>
                <a:lnTo>
                  <a:pt x="402590" y="589407"/>
                </a:lnTo>
                <a:lnTo>
                  <a:pt x="403860" y="596265"/>
                </a:lnTo>
                <a:lnTo>
                  <a:pt x="407162" y="598551"/>
                </a:lnTo>
                <a:lnTo>
                  <a:pt x="451485" y="590169"/>
                </a:lnTo>
                <a:lnTo>
                  <a:pt x="453771" y="586867"/>
                </a:lnTo>
                <a:close/>
              </a:path>
              <a:path w="3512184" h="692785">
                <a:moveTo>
                  <a:pt x="541147" y="570357"/>
                </a:moveTo>
                <a:lnTo>
                  <a:pt x="540512" y="566928"/>
                </a:lnTo>
                <a:lnTo>
                  <a:pt x="539750" y="563499"/>
                </a:lnTo>
                <a:lnTo>
                  <a:pt x="536448" y="561213"/>
                </a:lnTo>
                <a:lnTo>
                  <a:pt x="492125" y="569595"/>
                </a:lnTo>
                <a:lnTo>
                  <a:pt x="489839" y="572897"/>
                </a:lnTo>
                <a:lnTo>
                  <a:pt x="490601" y="576326"/>
                </a:lnTo>
                <a:lnTo>
                  <a:pt x="491236" y="579755"/>
                </a:lnTo>
                <a:lnTo>
                  <a:pt x="494538" y="582041"/>
                </a:lnTo>
                <a:lnTo>
                  <a:pt x="538861" y="573659"/>
                </a:lnTo>
                <a:lnTo>
                  <a:pt x="541147" y="570357"/>
                </a:lnTo>
                <a:close/>
              </a:path>
              <a:path w="3512184" h="692785">
                <a:moveTo>
                  <a:pt x="628523" y="553847"/>
                </a:moveTo>
                <a:lnTo>
                  <a:pt x="627761" y="550418"/>
                </a:lnTo>
                <a:lnTo>
                  <a:pt x="627126" y="546989"/>
                </a:lnTo>
                <a:lnTo>
                  <a:pt x="623824" y="544703"/>
                </a:lnTo>
                <a:lnTo>
                  <a:pt x="579501" y="553085"/>
                </a:lnTo>
                <a:lnTo>
                  <a:pt x="577215" y="556387"/>
                </a:lnTo>
                <a:lnTo>
                  <a:pt x="578485" y="563245"/>
                </a:lnTo>
                <a:lnTo>
                  <a:pt x="581914" y="565531"/>
                </a:lnTo>
                <a:lnTo>
                  <a:pt x="626237" y="557149"/>
                </a:lnTo>
                <a:lnTo>
                  <a:pt x="628523" y="553847"/>
                </a:lnTo>
                <a:close/>
              </a:path>
              <a:path w="3512184" h="692785">
                <a:moveTo>
                  <a:pt x="715772" y="537337"/>
                </a:moveTo>
                <a:lnTo>
                  <a:pt x="714502" y="530479"/>
                </a:lnTo>
                <a:lnTo>
                  <a:pt x="711200" y="528193"/>
                </a:lnTo>
                <a:lnTo>
                  <a:pt x="666877" y="536575"/>
                </a:lnTo>
                <a:lnTo>
                  <a:pt x="664591" y="539877"/>
                </a:lnTo>
                <a:lnTo>
                  <a:pt x="665861" y="546862"/>
                </a:lnTo>
                <a:lnTo>
                  <a:pt x="669163" y="549021"/>
                </a:lnTo>
                <a:lnTo>
                  <a:pt x="710057" y="541401"/>
                </a:lnTo>
                <a:lnTo>
                  <a:pt x="713613" y="540639"/>
                </a:lnTo>
                <a:lnTo>
                  <a:pt x="715772" y="537337"/>
                </a:lnTo>
                <a:close/>
              </a:path>
              <a:path w="3512184" h="692785">
                <a:moveTo>
                  <a:pt x="803148" y="520827"/>
                </a:moveTo>
                <a:lnTo>
                  <a:pt x="801878" y="513969"/>
                </a:lnTo>
                <a:lnTo>
                  <a:pt x="798576" y="511683"/>
                </a:lnTo>
                <a:lnTo>
                  <a:pt x="754253" y="520065"/>
                </a:lnTo>
                <a:lnTo>
                  <a:pt x="751967" y="523367"/>
                </a:lnTo>
                <a:lnTo>
                  <a:pt x="753237" y="530352"/>
                </a:lnTo>
                <a:lnTo>
                  <a:pt x="756539" y="532511"/>
                </a:lnTo>
                <a:lnTo>
                  <a:pt x="800862" y="524256"/>
                </a:lnTo>
                <a:lnTo>
                  <a:pt x="803148" y="520827"/>
                </a:lnTo>
                <a:close/>
              </a:path>
              <a:path w="3512184" h="692785">
                <a:moveTo>
                  <a:pt x="890524" y="504444"/>
                </a:moveTo>
                <a:lnTo>
                  <a:pt x="889254" y="497459"/>
                </a:lnTo>
                <a:lnTo>
                  <a:pt x="885952" y="495173"/>
                </a:lnTo>
                <a:lnTo>
                  <a:pt x="882523" y="495935"/>
                </a:lnTo>
                <a:lnTo>
                  <a:pt x="841629" y="503555"/>
                </a:lnTo>
                <a:lnTo>
                  <a:pt x="839343" y="506857"/>
                </a:lnTo>
                <a:lnTo>
                  <a:pt x="840613" y="513842"/>
                </a:lnTo>
                <a:lnTo>
                  <a:pt x="843915" y="516128"/>
                </a:lnTo>
                <a:lnTo>
                  <a:pt x="847344" y="515366"/>
                </a:lnTo>
                <a:lnTo>
                  <a:pt x="888238" y="507746"/>
                </a:lnTo>
                <a:lnTo>
                  <a:pt x="890524" y="504444"/>
                </a:lnTo>
                <a:close/>
              </a:path>
              <a:path w="3512184" h="692785">
                <a:moveTo>
                  <a:pt x="977900" y="487934"/>
                </a:moveTo>
                <a:lnTo>
                  <a:pt x="976630" y="480949"/>
                </a:lnTo>
                <a:lnTo>
                  <a:pt x="973328" y="478790"/>
                </a:lnTo>
                <a:lnTo>
                  <a:pt x="928878" y="487045"/>
                </a:lnTo>
                <a:lnTo>
                  <a:pt x="926719" y="490474"/>
                </a:lnTo>
                <a:lnTo>
                  <a:pt x="927989" y="497332"/>
                </a:lnTo>
                <a:lnTo>
                  <a:pt x="931291" y="499618"/>
                </a:lnTo>
                <a:lnTo>
                  <a:pt x="975614" y="491236"/>
                </a:lnTo>
                <a:lnTo>
                  <a:pt x="977900" y="487934"/>
                </a:lnTo>
                <a:close/>
              </a:path>
              <a:path w="3512184" h="692785">
                <a:moveTo>
                  <a:pt x="1065276" y="471424"/>
                </a:moveTo>
                <a:lnTo>
                  <a:pt x="1064006" y="464439"/>
                </a:lnTo>
                <a:lnTo>
                  <a:pt x="1060577" y="462280"/>
                </a:lnTo>
                <a:lnTo>
                  <a:pt x="1019683" y="469900"/>
                </a:lnTo>
                <a:lnTo>
                  <a:pt x="1016254" y="470662"/>
                </a:lnTo>
                <a:lnTo>
                  <a:pt x="1013968" y="473964"/>
                </a:lnTo>
                <a:lnTo>
                  <a:pt x="1014730" y="477393"/>
                </a:lnTo>
                <a:lnTo>
                  <a:pt x="1015365" y="480822"/>
                </a:lnTo>
                <a:lnTo>
                  <a:pt x="1018667" y="483108"/>
                </a:lnTo>
                <a:lnTo>
                  <a:pt x="1062990" y="474726"/>
                </a:lnTo>
                <a:lnTo>
                  <a:pt x="1065276" y="471424"/>
                </a:lnTo>
                <a:close/>
              </a:path>
              <a:path w="3512184" h="692785">
                <a:moveTo>
                  <a:pt x="1152652" y="454914"/>
                </a:moveTo>
                <a:lnTo>
                  <a:pt x="1151890" y="451485"/>
                </a:lnTo>
                <a:lnTo>
                  <a:pt x="1151255" y="448056"/>
                </a:lnTo>
                <a:lnTo>
                  <a:pt x="1147953" y="445770"/>
                </a:lnTo>
                <a:lnTo>
                  <a:pt x="1103630" y="454152"/>
                </a:lnTo>
                <a:lnTo>
                  <a:pt x="1101344" y="457454"/>
                </a:lnTo>
                <a:lnTo>
                  <a:pt x="1101979" y="460883"/>
                </a:lnTo>
                <a:lnTo>
                  <a:pt x="1102741" y="464312"/>
                </a:lnTo>
                <a:lnTo>
                  <a:pt x="1106043" y="466598"/>
                </a:lnTo>
                <a:lnTo>
                  <a:pt x="1150366" y="458216"/>
                </a:lnTo>
                <a:lnTo>
                  <a:pt x="1152652" y="454914"/>
                </a:lnTo>
                <a:close/>
              </a:path>
              <a:path w="3512184" h="692785">
                <a:moveTo>
                  <a:pt x="1239901" y="438404"/>
                </a:moveTo>
                <a:lnTo>
                  <a:pt x="1238631" y="431546"/>
                </a:lnTo>
                <a:lnTo>
                  <a:pt x="1235329" y="429260"/>
                </a:lnTo>
                <a:lnTo>
                  <a:pt x="1191006" y="437642"/>
                </a:lnTo>
                <a:lnTo>
                  <a:pt x="1188720" y="440944"/>
                </a:lnTo>
                <a:lnTo>
                  <a:pt x="1189990" y="447802"/>
                </a:lnTo>
                <a:lnTo>
                  <a:pt x="1193419" y="450088"/>
                </a:lnTo>
                <a:lnTo>
                  <a:pt x="1234186" y="442341"/>
                </a:lnTo>
                <a:lnTo>
                  <a:pt x="1237742" y="441706"/>
                </a:lnTo>
                <a:lnTo>
                  <a:pt x="1239901" y="438404"/>
                </a:lnTo>
                <a:close/>
              </a:path>
              <a:path w="3512184" h="692785">
                <a:moveTo>
                  <a:pt x="1327277" y="421894"/>
                </a:moveTo>
                <a:lnTo>
                  <a:pt x="1326007" y="415036"/>
                </a:lnTo>
                <a:lnTo>
                  <a:pt x="1322705" y="412750"/>
                </a:lnTo>
                <a:lnTo>
                  <a:pt x="1278382" y="421132"/>
                </a:lnTo>
                <a:lnTo>
                  <a:pt x="1276096" y="424434"/>
                </a:lnTo>
                <a:lnTo>
                  <a:pt x="1277366" y="431292"/>
                </a:lnTo>
                <a:lnTo>
                  <a:pt x="1280668" y="433578"/>
                </a:lnTo>
                <a:lnTo>
                  <a:pt x="1284224" y="432943"/>
                </a:lnTo>
                <a:lnTo>
                  <a:pt x="1324991" y="425196"/>
                </a:lnTo>
                <a:lnTo>
                  <a:pt x="1327277" y="421894"/>
                </a:lnTo>
                <a:close/>
              </a:path>
              <a:path w="3512184" h="692785">
                <a:moveTo>
                  <a:pt x="1414653" y="405384"/>
                </a:moveTo>
                <a:lnTo>
                  <a:pt x="1413383" y="398526"/>
                </a:lnTo>
                <a:lnTo>
                  <a:pt x="1410081" y="396240"/>
                </a:lnTo>
                <a:lnTo>
                  <a:pt x="1365758" y="404622"/>
                </a:lnTo>
                <a:lnTo>
                  <a:pt x="1363472" y="407924"/>
                </a:lnTo>
                <a:lnTo>
                  <a:pt x="1364742" y="414782"/>
                </a:lnTo>
                <a:lnTo>
                  <a:pt x="1368044" y="417068"/>
                </a:lnTo>
                <a:lnTo>
                  <a:pt x="1412367" y="408686"/>
                </a:lnTo>
                <a:lnTo>
                  <a:pt x="1414653" y="405384"/>
                </a:lnTo>
                <a:close/>
              </a:path>
              <a:path w="3512184" h="692785">
                <a:moveTo>
                  <a:pt x="1502029" y="388874"/>
                </a:moveTo>
                <a:lnTo>
                  <a:pt x="1500759" y="382016"/>
                </a:lnTo>
                <a:lnTo>
                  <a:pt x="1497457" y="379730"/>
                </a:lnTo>
                <a:lnTo>
                  <a:pt x="1493901" y="380365"/>
                </a:lnTo>
                <a:lnTo>
                  <a:pt x="1453134" y="388112"/>
                </a:lnTo>
                <a:lnTo>
                  <a:pt x="1450848" y="391414"/>
                </a:lnTo>
                <a:lnTo>
                  <a:pt x="1452118" y="398399"/>
                </a:lnTo>
                <a:lnTo>
                  <a:pt x="1455420" y="400558"/>
                </a:lnTo>
                <a:lnTo>
                  <a:pt x="1496314" y="392938"/>
                </a:lnTo>
                <a:lnTo>
                  <a:pt x="1499743" y="392176"/>
                </a:lnTo>
                <a:lnTo>
                  <a:pt x="1502029" y="388874"/>
                </a:lnTo>
                <a:close/>
              </a:path>
              <a:path w="3512184" h="692785">
                <a:moveTo>
                  <a:pt x="1589405" y="372364"/>
                </a:moveTo>
                <a:lnTo>
                  <a:pt x="1588135" y="365506"/>
                </a:lnTo>
                <a:lnTo>
                  <a:pt x="1584706" y="363220"/>
                </a:lnTo>
                <a:lnTo>
                  <a:pt x="1543939" y="370967"/>
                </a:lnTo>
                <a:lnTo>
                  <a:pt x="1540383" y="371602"/>
                </a:lnTo>
                <a:lnTo>
                  <a:pt x="1538224" y="374904"/>
                </a:lnTo>
                <a:lnTo>
                  <a:pt x="1539494" y="381889"/>
                </a:lnTo>
                <a:lnTo>
                  <a:pt x="1542796" y="384048"/>
                </a:lnTo>
                <a:lnTo>
                  <a:pt x="1587119" y="375793"/>
                </a:lnTo>
                <a:lnTo>
                  <a:pt x="1589405" y="372364"/>
                </a:lnTo>
                <a:close/>
              </a:path>
              <a:path w="3512184" h="692785">
                <a:moveTo>
                  <a:pt x="1646809" y="597916"/>
                </a:moveTo>
                <a:lnTo>
                  <a:pt x="1645793" y="594487"/>
                </a:lnTo>
                <a:lnTo>
                  <a:pt x="1644650" y="591185"/>
                </a:lnTo>
                <a:lnTo>
                  <a:pt x="1641094" y="589280"/>
                </a:lnTo>
                <a:lnTo>
                  <a:pt x="1637792" y="590423"/>
                </a:lnTo>
                <a:lnTo>
                  <a:pt x="1622183" y="595363"/>
                </a:lnTo>
                <a:lnTo>
                  <a:pt x="1612646" y="565023"/>
                </a:lnTo>
                <a:lnTo>
                  <a:pt x="1551432" y="624332"/>
                </a:lnTo>
                <a:lnTo>
                  <a:pt x="1635506" y="637667"/>
                </a:lnTo>
                <a:lnTo>
                  <a:pt x="1627505" y="612267"/>
                </a:lnTo>
                <a:lnTo>
                  <a:pt x="1625981" y="607441"/>
                </a:lnTo>
                <a:lnTo>
                  <a:pt x="1644904" y="601472"/>
                </a:lnTo>
                <a:lnTo>
                  <a:pt x="1646809" y="597916"/>
                </a:lnTo>
                <a:close/>
              </a:path>
              <a:path w="3512184" h="692785">
                <a:moveTo>
                  <a:pt x="1676781" y="355981"/>
                </a:moveTo>
                <a:lnTo>
                  <a:pt x="1676146" y="352425"/>
                </a:lnTo>
                <a:lnTo>
                  <a:pt x="1675384" y="348996"/>
                </a:lnTo>
                <a:lnTo>
                  <a:pt x="1672082" y="346710"/>
                </a:lnTo>
                <a:lnTo>
                  <a:pt x="1668653" y="347472"/>
                </a:lnTo>
                <a:lnTo>
                  <a:pt x="1627759" y="355092"/>
                </a:lnTo>
                <a:lnTo>
                  <a:pt x="1625473" y="358394"/>
                </a:lnTo>
                <a:lnTo>
                  <a:pt x="1626108" y="361950"/>
                </a:lnTo>
                <a:lnTo>
                  <a:pt x="1626870" y="365379"/>
                </a:lnTo>
                <a:lnTo>
                  <a:pt x="1630172" y="367665"/>
                </a:lnTo>
                <a:lnTo>
                  <a:pt x="1633601" y="366903"/>
                </a:lnTo>
                <a:lnTo>
                  <a:pt x="1674495" y="359283"/>
                </a:lnTo>
                <a:lnTo>
                  <a:pt x="1676781" y="355981"/>
                </a:lnTo>
                <a:close/>
              </a:path>
              <a:path w="3512184" h="692785">
                <a:moveTo>
                  <a:pt x="1731645" y="571119"/>
                </a:moveTo>
                <a:lnTo>
                  <a:pt x="1730502" y="567690"/>
                </a:lnTo>
                <a:lnTo>
                  <a:pt x="1729486" y="564388"/>
                </a:lnTo>
                <a:lnTo>
                  <a:pt x="1725930" y="562483"/>
                </a:lnTo>
                <a:lnTo>
                  <a:pt x="1722501" y="563626"/>
                </a:lnTo>
                <a:lnTo>
                  <a:pt x="1682877" y="576072"/>
                </a:lnTo>
                <a:lnTo>
                  <a:pt x="1680972" y="579628"/>
                </a:lnTo>
                <a:lnTo>
                  <a:pt x="1682115" y="583057"/>
                </a:lnTo>
                <a:lnTo>
                  <a:pt x="1683131" y="586359"/>
                </a:lnTo>
                <a:lnTo>
                  <a:pt x="1686687" y="588264"/>
                </a:lnTo>
                <a:lnTo>
                  <a:pt x="1690116" y="587121"/>
                </a:lnTo>
                <a:lnTo>
                  <a:pt x="1729740" y="574675"/>
                </a:lnTo>
                <a:lnTo>
                  <a:pt x="1731645" y="571119"/>
                </a:lnTo>
                <a:close/>
              </a:path>
              <a:path w="3512184" h="692785">
                <a:moveTo>
                  <a:pt x="1764157" y="339471"/>
                </a:moveTo>
                <a:lnTo>
                  <a:pt x="1763395" y="335915"/>
                </a:lnTo>
                <a:lnTo>
                  <a:pt x="1762760" y="332486"/>
                </a:lnTo>
                <a:lnTo>
                  <a:pt x="1759458" y="330327"/>
                </a:lnTo>
                <a:lnTo>
                  <a:pt x="1715135" y="338582"/>
                </a:lnTo>
                <a:lnTo>
                  <a:pt x="1712849" y="342011"/>
                </a:lnTo>
                <a:lnTo>
                  <a:pt x="1714119" y="348869"/>
                </a:lnTo>
                <a:lnTo>
                  <a:pt x="1717548" y="351155"/>
                </a:lnTo>
                <a:lnTo>
                  <a:pt x="1761871" y="342773"/>
                </a:lnTo>
                <a:lnTo>
                  <a:pt x="1764157" y="339471"/>
                </a:lnTo>
                <a:close/>
              </a:path>
              <a:path w="3512184" h="692785">
                <a:moveTo>
                  <a:pt x="1816354" y="544322"/>
                </a:moveTo>
                <a:lnTo>
                  <a:pt x="1815338" y="540893"/>
                </a:lnTo>
                <a:lnTo>
                  <a:pt x="1814195" y="537591"/>
                </a:lnTo>
                <a:lnTo>
                  <a:pt x="1810639" y="535686"/>
                </a:lnTo>
                <a:lnTo>
                  <a:pt x="1807337" y="536829"/>
                </a:lnTo>
                <a:lnTo>
                  <a:pt x="1771015" y="548259"/>
                </a:lnTo>
                <a:lnTo>
                  <a:pt x="1767713" y="549402"/>
                </a:lnTo>
                <a:lnTo>
                  <a:pt x="1765808" y="552958"/>
                </a:lnTo>
                <a:lnTo>
                  <a:pt x="1766824" y="556260"/>
                </a:lnTo>
                <a:lnTo>
                  <a:pt x="1767967" y="559562"/>
                </a:lnTo>
                <a:lnTo>
                  <a:pt x="1771523" y="561467"/>
                </a:lnTo>
                <a:lnTo>
                  <a:pt x="1774825" y="560451"/>
                </a:lnTo>
                <a:lnTo>
                  <a:pt x="1811147" y="548894"/>
                </a:lnTo>
                <a:lnTo>
                  <a:pt x="1814449" y="547878"/>
                </a:lnTo>
                <a:lnTo>
                  <a:pt x="1816354" y="544322"/>
                </a:lnTo>
                <a:close/>
              </a:path>
              <a:path w="3512184" h="692785">
                <a:moveTo>
                  <a:pt x="1851406" y="322961"/>
                </a:moveTo>
                <a:lnTo>
                  <a:pt x="1850136" y="315976"/>
                </a:lnTo>
                <a:lnTo>
                  <a:pt x="1846834" y="313817"/>
                </a:lnTo>
                <a:lnTo>
                  <a:pt x="1805940" y="321437"/>
                </a:lnTo>
                <a:lnTo>
                  <a:pt x="1802511" y="322199"/>
                </a:lnTo>
                <a:lnTo>
                  <a:pt x="1800225" y="325501"/>
                </a:lnTo>
                <a:lnTo>
                  <a:pt x="1801495" y="332359"/>
                </a:lnTo>
                <a:lnTo>
                  <a:pt x="1804797" y="334645"/>
                </a:lnTo>
                <a:lnTo>
                  <a:pt x="1808353" y="334010"/>
                </a:lnTo>
                <a:lnTo>
                  <a:pt x="1845691" y="326898"/>
                </a:lnTo>
                <a:lnTo>
                  <a:pt x="1849247" y="326263"/>
                </a:lnTo>
                <a:lnTo>
                  <a:pt x="1851406" y="322961"/>
                </a:lnTo>
                <a:close/>
              </a:path>
              <a:path w="3512184" h="692785">
                <a:moveTo>
                  <a:pt x="1901190" y="517525"/>
                </a:moveTo>
                <a:lnTo>
                  <a:pt x="1900047" y="514223"/>
                </a:lnTo>
                <a:lnTo>
                  <a:pt x="1899031" y="510794"/>
                </a:lnTo>
                <a:lnTo>
                  <a:pt x="1895475" y="509016"/>
                </a:lnTo>
                <a:lnTo>
                  <a:pt x="1892046" y="510032"/>
                </a:lnTo>
                <a:lnTo>
                  <a:pt x="1855724" y="521462"/>
                </a:lnTo>
                <a:lnTo>
                  <a:pt x="1852422" y="522605"/>
                </a:lnTo>
                <a:lnTo>
                  <a:pt x="1850517" y="526161"/>
                </a:lnTo>
                <a:lnTo>
                  <a:pt x="1851660" y="529463"/>
                </a:lnTo>
                <a:lnTo>
                  <a:pt x="1852676" y="532765"/>
                </a:lnTo>
                <a:lnTo>
                  <a:pt x="1856232" y="534670"/>
                </a:lnTo>
                <a:lnTo>
                  <a:pt x="1859661" y="533654"/>
                </a:lnTo>
                <a:lnTo>
                  <a:pt x="1895983" y="522097"/>
                </a:lnTo>
                <a:lnTo>
                  <a:pt x="1899285" y="521081"/>
                </a:lnTo>
                <a:lnTo>
                  <a:pt x="1901190" y="517525"/>
                </a:lnTo>
                <a:close/>
              </a:path>
              <a:path w="3512184" h="692785">
                <a:moveTo>
                  <a:pt x="1938782" y="306451"/>
                </a:moveTo>
                <a:lnTo>
                  <a:pt x="1937512" y="299593"/>
                </a:lnTo>
                <a:lnTo>
                  <a:pt x="1934210" y="297307"/>
                </a:lnTo>
                <a:lnTo>
                  <a:pt x="1889887" y="305689"/>
                </a:lnTo>
                <a:lnTo>
                  <a:pt x="1887601" y="308991"/>
                </a:lnTo>
                <a:lnTo>
                  <a:pt x="1888871" y="315849"/>
                </a:lnTo>
                <a:lnTo>
                  <a:pt x="1892173" y="318135"/>
                </a:lnTo>
                <a:lnTo>
                  <a:pt x="1936496" y="309753"/>
                </a:lnTo>
                <a:lnTo>
                  <a:pt x="1938782" y="306451"/>
                </a:lnTo>
                <a:close/>
              </a:path>
              <a:path w="3512184" h="692785">
                <a:moveTo>
                  <a:pt x="1985899" y="490728"/>
                </a:moveTo>
                <a:lnTo>
                  <a:pt x="1984883" y="487426"/>
                </a:lnTo>
                <a:lnTo>
                  <a:pt x="1983740" y="483997"/>
                </a:lnTo>
                <a:lnTo>
                  <a:pt x="1980184" y="482219"/>
                </a:lnTo>
                <a:lnTo>
                  <a:pt x="1940560" y="494665"/>
                </a:lnTo>
                <a:lnTo>
                  <a:pt x="1937258" y="495808"/>
                </a:lnTo>
                <a:lnTo>
                  <a:pt x="1935353" y="499364"/>
                </a:lnTo>
                <a:lnTo>
                  <a:pt x="1936369" y="502666"/>
                </a:lnTo>
                <a:lnTo>
                  <a:pt x="1937512" y="506095"/>
                </a:lnTo>
                <a:lnTo>
                  <a:pt x="1941068" y="507873"/>
                </a:lnTo>
                <a:lnTo>
                  <a:pt x="1944370" y="506857"/>
                </a:lnTo>
                <a:lnTo>
                  <a:pt x="1980692" y="495300"/>
                </a:lnTo>
                <a:lnTo>
                  <a:pt x="1983994" y="494284"/>
                </a:lnTo>
                <a:lnTo>
                  <a:pt x="1985899" y="490728"/>
                </a:lnTo>
                <a:close/>
              </a:path>
              <a:path w="3512184" h="692785">
                <a:moveTo>
                  <a:pt x="2026158" y="289941"/>
                </a:moveTo>
                <a:lnTo>
                  <a:pt x="2024888" y="283083"/>
                </a:lnTo>
                <a:lnTo>
                  <a:pt x="2021586" y="280797"/>
                </a:lnTo>
                <a:lnTo>
                  <a:pt x="1977263" y="289179"/>
                </a:lnTo>
                <a:lnTo>
                  <a:pt x="1974977" y="292481"/>
                </a:lnTo>
                <a:lnTo>
                  <a:pt x="1976247" y="299339"/>
                </a:lnTo>
                <a:lnTo>
                  <a:pt x="1979549" y="301625"/>
                </a:lnTo>
                <a:lnTo>
                  <a:pt x="2023872" y="293243"/>
                </a:lnTo>
                <a:lnTo>
                  <a:pt x="2026158" y="289941"/>
                </a:lnTo>
                <a:close/>
              </a:path>
              <a:path w="3512184" h="692785">
                <a:moveTo>
                  <a:pt x="2070608" y="463931"/>
                </a:moveTo>
                <a:lnTo>
                  <a:pt x="2069592" y="460629"/>
                </a:lnTo>
                <a:lnTo>
                  <a:pt x="2068576" y="457200"/>
                </a:lnTo>
                <a:lnTo>
                  <a:pt x="2065020" y="455422"/>
                </a:lnTo>
                <a:lnTo>
                  <a:pt x="2061591" y="456438"/>
                </a:lnTo>
                <a:lnTo>
                  <a:pt x="2025269" y="467995"/>
                </a:lnTo>
                <a:lnTo>
                  <a:pt x="2021967" y="469011"/>
                </a:lnTo>
                <a:lnTo>
                  <a:pt x="2020062" y="472567"/>
                </a:lnTo>
                <a:lnTo>
                  <a:pt x="2021205" y="475869"/>
                </a:lnTo>
                <a:lnTo>
                  <a:pt x="2022221" y="479298"/>
                </a:lnTo>
                <a:lnTo>
                  <a:pt x="2025777" y="481076"/>
                </a:lnTo>
                <a:lnTo>
                  <a:pt x="2065528" y="468630"/>
                </a:lnTo>
                <a:lnTo>
                  <a:pt x="2068830" y="467487"/>
                </a:lnTo>
                <a:lnTo>
                  <a:pt x="2070608" y="463931"/>
                </a:lnTo>
                <a:close/>
              </a:path>
              <a:path w="3512184" h="692785">
                <a:moveTo>
                  <a:pt x="2113534" y="273431"/>
                </a:moveTo>
                <a:lnTo>
                  <a:pt x="2112264" y="266573"/>
                </a:lnTo>
                <a:lnTo>
                  <a:pt x="2108835" y="264287"/>
                </a:lnTo>
                <a:lnTo>
                  <a:pt x="2068068" y="272034"/>
                </a:lnTo>
                <a:lnTo>
                  <a:pt x="2064512" y="272669"/>
                </a:lnTo>
                <a:lnTo>
                  <a:pt x="2062353" y="275971"/>
                </a:lnTo>
                <a:lnTo>
                  <a:pt x="2063623" y="282829"/>
                </a:lnTo>
                <a:lnTo>
                  <a:pt x="2066925" y="285115"/>
                </a:lnTo>
                <a:lnTo>
                  <a:pt x="2111248" y="276733"/>
                </a:lnTo>
                <a:lnTo>
                  <a:pt x="2113534" y="273431"/>
                </a:lnTo>
                <a:close/>
              </a:path>
              <a:path w="3512184" h="692785">
                <a:moveTo>
                  <a:pt x="2155444" y="437134"/>
                </a:moveTo>
                <a:lnTo>
                  <a:pt x="2154428" y="433832"/>
                </a:lnTo>
                <a:lnTo>
                  <a:pt x="2153285" y="430530"/>
                </a:lnTo>
                <a:lnTo>
                  <a:pt x="2149729" y="428625"/>
                </a:lnTo>
                <a:lnTo>
                  <a:pt x="2146427" y="429641"/>
                </a:lnTo>
                <a:lnTo>
                  <a:pt x="2110105" y="441198"/>
                </a:lnTo>
                <a:lnTo>
                  <a:pt x="2106803" y="442214"/>
                </a:lnTo>
                <a:lnTo>
                  <a:pt x="2104898" y="445770"/>
                </a:lnTo>
                <a:lnTo>
                  <a:pt x="2105914" y="449072"/>
                </a:lnTo>
                <a:lnTo>
                  <a:pt x="2107057" y="452501"/>
                </a:lnTo>
                <a:lnTo>
                  <a:pt x="2110613" y="454279"/>
                </a:lnTo>
                <a:lnTo>
                  <a:pt x="2150237" y="441833"/>
                </a:lnTo>
                <a:lnTo>
                  <a:pt x="2153539" y="440690"/>
                </a:lnTo>
                <a:lnTo>
                  <a:pt x="2155444" y="437134"/>
                </a:lnTo>
                <a:close/>
              </a:path>
              <a:path w="3512184" h="692785">
                <a:moveTo>
                  <a:pt x="2200910" y="256921"/>
                </a:moveTo>
                <a:lnTo>
                  <a:pt x="2200275" y="253492"/>
                </a:lnTo>
                <a:lnTo>
                  <a:pt x="2199513" y="250063"/>
                </a:lnTo>
                <a:lnTo>
                  <a:pt x="2196211" y="247777"/>
                </a:lnTo>
                <a:lnTo>
                  <a:pt x="2151888" y="256159"/>
                </a:lnTo>
                <a:lnTo>
                  <a:pt x="2149602" y="259461"/>
                </a:lnTo>
                <a:lnTo>
                  <a:pt x="2150364" y="262890"/>
                </a:lnTo>
                <a:lnTo>
                  <a:pt x="2150999" y="266319"/>
                </a:lnTo>
                <a:lnTo>
                  <a:pt x="2154301" y="268605"/>
                </a:lnTo>
                <a:lnTo>
                  <a:pt x="2198624" y="260223"/>
                </a:lnTo>
                <a:lnTo>
                  <a:pt x="2200910" y="256921"/>
                </a:lnTo>
                <a:close/>
              </a:path>
              <a:path w="3512184" h="692785">
                <a:moveTo>
                  <a:pt x="2240153" y="410337"/>
                </a:moveTo>
                <a:lnTo>
                  <a:pt x="2238121" y="403733"/>
                </a:lnTo>
                <a:lnTo>
                  <a:pt x="2234565" y="401828"/>
                </a:lnTo>
                <a:lnTo>
                  <a:pt x="2231136" y="402844"/>
                </a:lnTo>
                <a:lnTo>
                  <a:pt x="2194814" y="414401"/>
                </a:lnTo>
                <a:lnTo>
                  <a:pt x="2191512" y="415417"/>
                </a:lnTo>
                <a:lnTo>
                  <a:pt x="2189607" y="418973"/>
                </a:lnTo>
                <a:lnTo>
                  <a:pt x="2190750" y="422402"/>
                </a:lnTo>
                <a:lnTo>
                  <a:pt x="2191766" y="425704"/>
                </a:lnTo>
                <a:lnTo>
                  <a:pt x="2195322" y="427482"/>
                </a:lnTo>
                <a:lnTo>
                  <a:pt x="2235073" y="415036"/>
                </a:lnTo>
                <a:lnTo>
                  <a:pt x="2238375" y="413893"/>
                </a:lnTo>
                <a:lnTo>
                  <a:pt x="2240153" y="410337"/>
                </a:lnTo>
                <a:close/>
              </a:path>
              <a:path w="3512184" h="692785">
                <a:moveTo>
                  <a:pt x="2288286" y="240411"/>
                </a:moveTo>
                <a:lnTo>
                  <a:pt x="2287524" y="236982"/>
                </a:lnTo>
                <a:lnTo>
                  <a:pt x="2286889" y="233553"/>
                </a:lnTo>
                <a:lnTo>
                  <a:pt x="2283587" y="231267"/>
                </a:lnTo>
                <a:lnTo>
                  <a:pt x="2239264" y="239649"/>
                </a:lnTo>
                <a:lnTo>
                  <a:pt x="2236978" y="242951"/>
                </a:lnTo>
                <a:lnTo>
                  <a:pt x="2237613" y="246380"/>
                </a:lnTo>
                <a:lnTo>
                  <a:pt x="2238375" y="249936"/>
                </a:lnTo>
                <a:lnTo>
                  <a:pt x="2241677" y="252095"/>
                </a:lnTo>
                <a:lnTo>
                  <a:pt x="2282571" y="244475"/>
                </a:lnTo>
                <a:lnTo>
                  <a:pt x="2286000" y="243713"/>
                </a:lnTo>
                <a:lnTo>
                  <a:pt x="2288286" y="240411"/>
                </a:lnTo>
                <a:close/>
              </a:path>
              <a:path w="3512184" h="692785">
                <a:moveTo>
                  <a:pt x="2324989" y="383667"/>
                </a:moveTo>
                <a:lnTo>
                  <a:pt x="2323973" y="380238"/>
                </a:lnTo>
                <a:lnTo>
                  <a:pt x="2322830" y="376936"/>
                </a:lnTo>
                <a:lnTo>
                  <a:pt x="2319274" y="375031"/>
                </a:lnTo>
                <a:lnTo>
                  <a:pt x="2315972" y="376174"/>
                </a:lnTo>
                <a:lnTo>
                  <a:pt x="2279650" y="387604"/>
                </a:lnTo>
                <a:lnTo>
                  <a:pt x="2276221" y="388620"/>
                </a:lnTo>
                <a:lnTo>
                  <a:pt x="2274443" y="392176"/>
                </a:lnTo>
                <a:lnTo>
                  <a:pt x="2275459" y="395605"/>
                </a:lnTo>
                <a:lnTo>
                  <a:pt x="2276602" y="398907"/>
                </a:lnTo>
                <a:lnTo>
                  <a:pt x="2280158" y="400812"/>
                </a:lnTo>
                <a:lnTo>
                  <a:pt x="2283460" y="399669"/>
                </a:lnTo>
                <a:lnTo>
                  <a:pt x="2323084" y="387223"/>
                </a:lnTo>
                <a:lnTo>
                  <a:pt x="2324989" y="383667"/>
                </a:lnTo>
                <a:close/>
              </a:path>
              <a:path w="3512184" h="692785">
                <a:moveTo>
                  <a:pt x="2375535" y="223901"/>
                </a:moveTo>
                <a:lnTo>
                  <a:pt x="2374265" y="217043"/>
                </a:lnTo>
                <a:lnTo>
                  <a:pt x="2370963" y="214757"/>
                </a:lnTo>
                <a:lnTo>
                  <a:pt x="2326640" y="223139"/>
                </a:lnTo>
                <a:lnTo>
                  <a:pt x="2324354" y="226441"/>
                </a:lnTo>
                <a:lnTo>
                  <a:pt x="2325624" y="233426"/>
                </a:lnTo>
                <a:lnTo>
                  <a:pt x="2329053" y="235585"/>
                </a:lnTo>
                <a:lnTo>
                  <a:pt x="2373376" y="227330"/>
                </a:lnTo>
                <a:lnTo>
                  <a:pt x="2375535" y="223901"/>
                </a:lnTo>
                <a:close/>
              </a:path>
              <a:path w="3512184" h="692785">
                <a:moveTo>
                  <a:pt x="2409698" y="356870"/>
                </a:moveTo>
                <a:lnTo>
                  <a:pt x="2408682" y="353441"/>
                </a:lnTo>
                <a:lnTo>
                  <a:pt x="2407666" y="350139"/>
                </a:lnTo>
                <a:lnTo>
                  <a:pt x="2404110" y="348234"/>
                </a:lnTo>
                <a:lnTo>
                  <a:pt x="2400681" y="349377"/>
                </a:lnTo>
                <a:lnTo>
                  <a:pt x="2361057" y="361823"/>
                </a:lnTo>
                <a:lnTo>
                  <a:pt x="2359152" y="365379"/>
                </a:lnTo>
                <a:lnTo>
                  <a:pt x="2360295" y="368808"/>
                </a:lnTo>
                <a:lnTo>
                  <a:pt x="2361311" y="372110"/>
                </a:lnTo>
                <a:lnTo>
                  <a:pt x="2364867" y="374015"/>
                </a:lnTo>
                <a:lnTo>
                  <a:pt x="2368169" y="372872"/>
                </a:lnTo>
                <a:lnTo>
                  <a:pt x="2404491" y="361442"/>
                </a:lnTo>
                <a:lnTo>
                  <a:pt x="2407920" y="360426"/>
                </a:lnTo>
                <a:lnTo>
                  <a:pt x="2409698" y="356870"/>
                </a:lnTo>
                <a:close/>
              </a:path>
              <a:path w="3512184" h="692785">
                <a:moveTo>
                  <a:pt x="2462898" y="207518"/>
                </a:moveTo>
                <a:lnTo>
                  <a:pt x="2461641" y="200533"/>
                </a:lnTo>
                <a:lnTo>
                  <a:pt x="2458339" y="198247"/>
                </a:lnTo>
                <a:lnTo>
                  <a:pt x="2454910" y="199009"/>
                </a:lnTo>
                <a:lnTo>
                  <a:pt x="2414016" y="206629"/>
                </a:lnTo>
                <a:lnTo>
                  <a:pt x="2411730" y="209931"/>
                </a:lnTo>
                <a:lnTo>
                  <a:pt x="2413000" y="216916"/>
                </a:lnTo>
                <a:lnTo>
                  <a:pt x="2416302" y="219202"/>
                </a:lnTo>
                <a:lnTo>
                  <a:pt x="2419731" y="218440"/>
                </a:lnTo>
                <a:lnTo>
                  <a:pt x="2460625" y="210820"/>
                </a:lnTo>
                <a:lnTo>
                  <a:pt x="2462898" y="207518"/>
                </a:lnTo>
                <a:close/>
              </a:path>
              <a:path w="3512184" h="692785">
                <a:moveTo>
                  <a:pt x="2494521" y="330073"/>
                </a:moveTo>
                <a:lnTo>
                  <a:pt x="2493518" y="326644"/>
                </a:lnTo>
                <a:lnTo>
                  <a:pt x="2492375" y="323342"/>
                </a:lnTo>
                <a:lnTo>
                  <a:pt x="2488819" y="321437"/>
                </a:lnTo>
                <a:lnTo>
                  <a:pt x="2485517" y="322580"/>
                </a:lnTo>
                <a:lnTo>
                  <a:pt x="2449195" y="334010"/>
                </a:lnTo>
                <a:lnTo>
                  <a:pt x="2445766" y="335153"/>
                </a:lnTo>
                <a:lnTo>
                  <a:pt x="2443988" y="338709"/>
                </a:lnTo>
                <a:lnTo>
                  <a:pt x="2446020" y="345313"/>
                </a:lnTo>
                <a:lnTo>
                  <a:pt x="2449703" y="347218"/>
                </a:lnTo>
                <a:lnTo>
                  <a:pt x="2453005" y="346202"/>
                </a:lnTo>
                <a:lnTo>
                  <a:pt x="2489327" y="334645"/>
                </a:lnTo>
                <a:lnTo>
                  <a:pt x="2492629" y="333629"/>
                </a:lnTo>
                <a:lnTo>
                  <a:pt x="2494521" y="330073"/>
                </a:lnTo>
                <a:close/>
              </a:path>
              <a:path w="3512184" h="692785">
                <a:moveTo>
                  <a:pt x="2550274" y="191008"/>
                </a:moveTo>
                <a:lnTo>
                  <a:pt x="2549017" y="184023"/>
                </a:lnTo>
                <a:lnTo>
                  <a:pt x="2545715" y="181864"/>
                </a:lnTo>
                <a:lnTo>
                  <a:pt x="2501392" y="190119"/>
                </a:lnTo>
                <a:lnTo>
                  <a:pt x="2499106" y="193548"/>
                </a:lnTo>
                <a:lnTo>
                  <a:pt x="2500376" y="200406"/>
                </a:lnTo>
                <a:lnTo>
                  <a:pt x="2503678" y="202692"/>
                </a:lnTo>
                <a:lnTo>
                  <a:pt x="2548001" y="194310"/>
                </a:lnTo>
                <a:lnTo>
                  <a:pt x="2550274" y="191008"/>
                </a:lnTo>
                <a:close/>
              </a:path>
              <a:path w="3512184" h="692785">
                <a:moveTo>
                  <a:pt x="2579243" y="303276"/>
                </a:moveTo>
                <a:lnTo>
                  <a:pt x="2578227" y="299974"/>
                </a:lnTo>
                <a:lnTo>
                  <a:pt x="2577198" y="296545"/>
                </a:lnTo>
                <a:lnTo>
                  <a:pt x="2573655" y="294767"/>
                </a:lnTo>
                <a:lnTo>
                  <a:pt x="2570226" y="295783"/>
                </a:lnTo>
                <a:lnTo>
                  <a:pt x="2533904" y="307213"/>
                </a:lnTo>
                <a:lnTo>
                  <a:pt x="2530602" y="308356"/>
                </a:lnTo>
                <a:lnTo>
                  <a:pt x="2528697" y="311912"/>
                </a:lnTo>
                <a:lnTo>
                  <a:pt x="2529840" y="315214"/>
                </a:lnTo>
                <a:lnTo>
                  <a:pt x="2530856" y="318516"/>
                </a:lnTo>
                <a:lnTo>
                  <a:pt x="2534399" y="320421"/>
                </a:lnTo>
                <a:lnTo>
                  <a:pt x="2537714" y="319405"/>
                </a:lnTo>
                <a:lnTo>
                  <a:pt x="2574023" y="307848"/>
                </a:lnTo>
                <a:lnTo>
                  <a:pt x="2577465" y="306832"/>
                </a:lnTo>
                <a:lnTo>
                  <a:pt x="2579243" y="303276"/>
                </a:lnTo>
                <a:close/>
              </a:path>
              <a:path w="3512184" h="692785">
                <a:moveTo>
                  <a:pt x="2637663" y="174498"/>
                </a:moveTo>
                <a:lnTo>
                  <a:pt x="2636393" y="167513"/>
                </a:lnTo>
                <a:lnTo>
                  <a:pt x="2633091" y="165354"/>
                </a:lnTo>
                <a:lnTo>
                  <a:pt x="2592197" y="172974"/>
                </a:lnTo>
                <a:lnTo>
                  <a:pt x="2588641" y="173736"/>
                </a:lnTo>
                <a:lnTo>
                  <a:pt x="2586482" y="177038"/>
                </a:lnTo>
                <a:lnTo>
                  <a:pt x="2587752" y="183896"/>
                </a:lnTo>
                <a:lnTo>
                  <a:pt x="2591054" y="186182"/>
                </a:lnTo>
                <a:lnTo>
                  <a:pt x="2635377" y="177800"/>
                </a:lnTo>
                <a:lnTo>
                  <a:pt x="2637663" y="174498"/>
                </a:lnTo>
                <a:close/>
              </a:path>
              <a:path w="3512184" h="692785">
                <a:moveTo>
                  <a:pt x="2664079" y="276479"/>
                </a:moveTo>
                <a:lnTo>
                  <a:pt x="2663063" y="273177"/>
                </a:lnTo>
                <a:lnTo>
                  <a:pt x="2661920" y="269748"/>
                </a:lnTo>
                <a:lnTo>
                  <a:pt x="2658364" y="267970"/>
                </a:lnTo>
                <a:lnTo>
                  <a:pt x="2618740" y="280416"/>
                </a:lnTo>
                <a:lnTo>
                  <a:pt x="2615298" y="281559"/>
                </a:lnTo>
                <a:lnTo>
                  <a:pt x="2613520" y="285115"/>
                </a:lnTo>
                <a:lnTo>
                  <a:pt x="2614549" y="288417"/>
                </a:lnTo>
                <a:lnTo>
                  <a:pt x="2615565" y="291846"/>
                </a:lnTo>
                <a:lnTo>
                  <a:pt x="2619248" y="293624"/>
                </a:lnTo>
                <a:lnTo>
                  <a:pt x="2622550" y="292608"/>
                </a:lnTo>
                <a:lnTo>
                  <a:pt x="2658872" y="281051"/>
                </a:lnTo>
                <a:lnTo>
                  <a:pt x="2662174" y="280035"/>
                </a:lnTo>
                <a:lnTo>
                  <a:pt x="2664079" y="276479"/>
                </a:lnTo>
                <a:close/>
              </a:path>
              <a:path w="3512184" h="692785">
                <a:moveTo>
                  <a:pt x="2725039" y="157988"/>
                </a:moveTo>
                <a:lnTo>
                  <a:pt x="2723769" y="151130"/>
                </a:lnTo>
                <a:lnTo>
                  <a:pt x="2720340" y="148844"/>
                </a:lnTo>
                <a:lnTo>
                  <a:pt x="2676017" y="157226"/>
                </a:lnTo>
                <a:lnTo>
                  <a:pt x="2673731" y="160528"/>
                </a:lnTo>
                <a:lnTo>
                  <a:pt x="2674493" y="163957"/>
                </a:lnTo>
                <a:lnTo>
                  <a:pt x="2675128" y="167386"/>
                </a:lnTo>
                <a:lnTo>
                  <a:pt x="2678430" y="169672"/>
                </a:lnTo>
                <a:lnTo>
                  <a:pt x="2722753" y="161290"/>
                </a:lnTo>
                <a:lnTo>
                  <a:pt x="2725039" y="157988"/>
                </a:lnTo>
                <a:close/>
              </a:path>
              <a:path w="3512184" h="692785">
                <a:moveTo>
                  <a:pt x="2748788" y="249682"/>
                </a:moveTo>
                <a:lnTo>
                  <a:pt x="2747772" y="246380"/>
                </a:lnTo>
                <a:lnTo>
                  <a:pt x="2746756" y="242951"/>
                </a:lnTo>
                <a:lnTo>
                  <a:pt x="2743200" y="241173"/>
                </a:lnTo>
                <a:lnTo>
                  <a:pt x="2739771" y="242189"/>
                </a:lnTo>
                <a:lnTo>
                  <a:pt x="2703449" y="253746"/>
                </a:lnTo>
                <a:lnTo>
                  <a:pt x="2700147" y="254762"/>
                </a:lnTo>
                <a:lnTo>
                  <a:pt x="2698242" y="258318"/>
                </a:lnTo>
                <a:lnTo>
                  <a:pt x="2699385" y="261620"/>
                </a:lnTo>
                <a:lnTo>
                  <a:pt x="2700401" y="265049"/>
                </a:lnTo>
                <a:lnTo>
                  <a:pt x="2703957" y="266827"/>
                </a:lnTo>
                <a:lnTo>
                  <a:pt x="2743581" y="254381"/>
                </a:lnTo>
                <a:lnTo>
                  <a:pt x="2747010" y="253238"/>
                </a:lnTo>
                <a:lnTo>
                  <a:pt x="2748788" y="249682"/>
                </a:lnTo>
                <a:close/>
              </a:path>
              <a:path w="3512184" h="692785">
                <a:moveTo>
                  <a:pt x="2812415" y="141478"/>
                </a:moveTo>
                <a:lnTo>
                  <a:pt x="2811653" y="138049"/>
                </a:lnTo>
                <a:lnTo>
                  <a:pt x="2811018" y="134620"/>
                </a:lnTo>
                <a:lnTo>
                  <a:pt x="2807716" y="132334"/>
                </a:lnTo>
                <a:lnTo>
                  <a:pt x="2763393" y="140716"/>
                </a:lnTo>
                <a:lnTo>
                  <a:pt x="2761107" y="144018"/>
                </a:lnTo>
                <a:lnTo>
                  <a:pt x="2761742" y="147447"/>
                </a:lnTo>
                <a:lnTo>
                  <a:pt x="2762504" y="150876"/>
                </a:lnTo>
                <a:lnTo>
                  <a:pt x="2765806" y="153162"/>
                </a:lnTo>
                <a:lnTo>
                  <a:pt x="2810129" y="144780"/>
                </a:lnTo>
                <a:lnTo>
                  <a:pt x="2812415" y="141478"/>
                </a:lnTo>
                <a:close/>
              </a:path>
              <a:path w="3512184" h="692785">
                <a:moveTo>
                  <a:pt x="2833624" y="222885"/>
                </a:moveTo>
                <a:lnTo>
                  <a:pt x="2832481" y="219583"/>
                </a:lnTo>
                <a:lnTo>
                  <a:pt x="2831465" y="216281"/>
                </a:lnTo>
                <a:lnTo>
                  <a:pt x="2827909" y="214376"/>
                </a:lnTo>
                <a:lnTo>
                  <a:pt x="2824607" y="215392"/>
                </a:lnTo>
                <a:lnTo>
                  <a:pt x="2788285" y="226949"/>
                </a:lnTo>
                <a:lnTo>
                  <a:pt x="2784856" y="227965"/>
                </a:lnTo>
                <a:lnTo>
                  <a:pt x="2783078" y="231521"/>
                </a:lnTo>
                <a:lnTo>
                  <a:pt x="2784094" y="234823"/>
                </a:lnTo>
                <a:lnTo>
                  <a:pt x="2785110" y="238252"/>
                </a:lnTo>
                <a:lnTo>
                  <a:pt x="2788666" y="240030"/>
                </a:lnTo>
                <a:lnTo>
                  <a:pt x="2792095" y="239014"/>
                </a:lnTo>
                <a:lnTo>
                  <a:pt x="2828417" y="227584"/>
                </a:lnTo>
                <a:lnTo>
                  <a:pt x="2831719" y="226441"/>
                </a:lnTo>
                <a:lnTo>
                  <a:pt x="2833624" y="222885"/>
                </a:lnTo>
                <a:close/>
              </a:path>
              <a:path w="3512184" h="692785">
                <a:moveTo>
                  <a:pt x="2899664" y="124968"/>
                </a:moveTo>
                <a:lnTo>
                  <a:pt x="2898394" y="118110"/>
                </a:lnTo>
                <a:lnTo>
                  <a:pt x="2895092" y="115824"/>
                </a:lnTo>
                <a:lnTo>
                  <a:pt x="2850769" y="124206"/>
                </a:lnTo>
                <a:lnTo>
                  <a:pt x="2848483" y="127508"/>
                </a:lnTo>
                <a:lnTo>
                  <a:pt x="2849753" y="134366"/>
                </a:lnTo>
                <a:lnTo>
                  <a:pt x="2853182" y="136652"/>
                </a:lnTo>
                <a:lnTo>
                  <a:pt x="2893949" y="128905"/>
                </a:lnTo>
                <a:lnTo>
                  <a:pt x="2897505" y="128270"/>
                </a:lnTo>
                <a:lnTo>
                  <a:pt x="2899664" y="124968"/>
                </a:lnTo>
                <a:close/>
              </a:path>
              <a:path w="3512184" h="692785">
                <a:moveTo>
                  <a:pt x="2918333" y="196088"/>
                </a:moveTo>
                <a:lnTo>
                  <a:pt x="2916301" y="189484"/>
                </a:lnTo>
                <a:lnTo>
                  <a:pt x="2912745" y="187579"/>
                </a:lnTo>
                <a:lnTo>
                  <a:pt x="2909316" y="188595"/>
                </a:lnTo>
                <a:lnTo>
                  <a:pt x="2872994" y="200152"/>
                </a:lnTo>
                <a:lnTo>
                  <a:pt x="2869692" y="201168"/>
                </a:lnTo>
                <a:lnTo>
                  <a:pt x="2867787" y="204724"/>
                </a:lnTo>
                <a:lnTo>
                  <a:pt x="2868930" y="208153"/>
                </a:lnTo>
                <a:lnTo>
                  <a:pt x="2869946" y="211455"/>
                </a:lnTo>
                <a:lnTo>
                  <a:pt x="2873502" y="213233"/>
                </a:lnTo>
                <a:lnTo>
                  <a:pt x="2913126" y="200787"/>
                </a:lnTo>
                <a:lnTo>
                  <a:pt x="2916555" y="199644"/>
                </a:lnTo>
                <a:lnTo>
                  <a:pt x="2918333" y="196088"/>
                </a:lnTo>
                <a:close/>
              </a:path>
              <a:path w="3512184" h="692785">
                <a:moveTo>
                  <a:pt x="2987040" y="108458"/>
                </a:moveTo>
                <a:lnTo>
                  <a:pt x="2985770" y="101600"/>
                </a:lnTo>
                <a:lnTo>
                  <a:pt x="2982468" y="99314"/>
                </a:lnTo>
                <a:lnTo>
                  <a:pt x="2938145" y="107696"/>
                </a:lnTo>
                <a:lnTo>
                  <a:pt x="2935859" y="110998"/>
                </a:lnTo>
                <a:lnTo>
                  <a:pt x="2937129" y="117856"/>
                </a:lnTo>
                <a:lnTo>
                  <a:pt x="2940431" y="120142"/>
                </a:lnTo>
                <a:lnTo>
                  <a:pt x="2943987" y="119507"/>
                </a:lnTo>
                <a:lnTo>
                  <a:pt x="2984754" y="111760"/>
                </a:lnTo>
                <a:lnTo>
                  <a:pt x="2987040" y="108458"/>
                </a:lnTo>
                <a:close/>
              </a:path>
              <a:path w="3512184" h="692785">
                <a:moveTo>
                  <a:pt x="3003169" y="169418"/>
                </a:moveTo>
                <a:lnTo>
                  <a:pt x="3002026" y="165989"/>
                </a:lnTo>
                <a:lnTo>
                  <a:pt x="3001010" y="162687"/>
                </a:lnTo>
                <a:lnTo>
                  <a:pt x="2997454" y="160782"/>
                </a:lnTo>
                <a:lnTo>
                  <a:pt x="2994152" y="161925"/>
                </a:lnTo>
                <a:lnTo>
                  <a:pt x="2957830" y="173355"/>
                </a:lnTo>
                <a:lnTo>
                  <a:pt x="2954401" y="174371"/>
                </a:lnTo>
                <a:lnTo>
                  <a:pt x="2952623" y="177927"/>
                </a:lnTo>
                <a:lnTo>
                  <a:pt x="2953639" y="181356"/>
                </a:lnTo>
                <a:lnTo>
                  <a:pt x="2954655" y="184658"/>
                </a:lnTo>
                <a:lnTo>
                  <a:pt x="2958211" y="186563"/>
                </a:lnTo>
                <a:lnTo>
                  <a:pt x="2961640" y="185420"/>
                </a:lnTo>
                <a:lnTo>
                  <a:pt x="3001264" y="172974"/>
                </a:lnTo>
                <a:lnTo>
                  <a:pt x="3003169" y="169418"/>
                </a:lnTo>
                <a:close/>
              </a:path>
              <a:path w="3512184" h="692785">
                <a:moveTo>
                  <a:pt x="3074416" y="91948"/>
                </a:moveTo>
                <a:lnTo>
                  <a:pt x="3073146" y="85090"/>
                </a:lnTo>
                <a:lnTo>
                  <a:pt x="3069844" y="82804"/>
                </a:lnTo>
                <a:lnTo>
                  <a:pt x="3025521" y="91186"/>
                </a:lnTo>
                <a:lnTo>
                  <a:pt x="3023235" y="94488"/>
                </a:lnTo>
                <a:lnTo>
                  <a:pt x="3024505" y="101473"/>
                </a:lnTo>
                <a:lnTo>
                  <a:pt x="3027807" y="103632"/>
                </a:lnTo>
                <a:lnTo>
                  <a:pt x="3068701" y="96012"/>
                </a:lnTo>
                <a:lnTo>
                  <a:pt x="3072130" y="95250"/>
                </a:lnTo>
                <a:lnTo>
                  <a:pt x="3074416" y="91948"/>
                </a:lnTo>
                <a:close/>
              </a:path>
              <a:path w="3512184" h="692785">
                <a:moveTo>
                  <a:pt x="3087878" y="142621"/>
                </a:moveTo>
                <a:lnTo>
                  <a:pt x="3086862" y="139192"/>
                </a:lnTo>
                <a:lnTo>
                  <a:pt x="3085846" y="135890"/>
                </a:lnTo>
                <a:lnTo>
                  <a:pt x="3082290" y="133985"/>
                </a:lnTo>
                <a:lnTo>
                  <a:pt x="3078861" y="135128"/>
                </a:lnTo>
                <a:lnTo>
                  <a:pt x="3039237" y="147574"/>
                </a:lnTo>
                <a:lnTo>
                  <a:pt x="3037332" y="151130"/>
                </a:lnTo>
                <a:lnTo>
                  <a:pt x="3038475" y="154559"/>
                </a:lnTo>
                <a:lnTo>
                  <a:pt x="3039491" y="157861"/>
                </a:lnTo>
                <a:lnTo>
                  <a:pt x="3043047" y="159766"/>
                </a:lnTo>
                <a:lnTo>
                  <a:pt x="3046349" y="158623"/>
                </a:lnTo>
                <a:lnTo>
                  <a:pt x="3082671" y="147193"/>
                </a:lnTo>
                <a:lnTo>
                  <a:pt x="3086100" y="146177"/>
                </a:lnTo>
                <a:lnTo>
                  <a:pt x="3087878" y="142621"/>
                </a:lnTo>
                <a:close/>
              </a:path>
              <a:path w="3512184" h="692785">
                <a:moveTo>
                  <a:pt x="3161792" y="75438"/>
                </a:moveTo>
                <a:lnTo>
                  <a:pt x="3160522" y="68580"/>
                </a:lnTo>
                <a:lnTo>
                  <a:pt x="3157220" y="66294"/>
                </a:lnTo>
                <a:lnTo>
                  <a:pt x="3153664" y="66929"/>
                </a:lnTo>
                <a:lnTo>
                  <a:pt x="3112897" y="74676"/>
                </a:lnTo>
                <a:lnTo>
                  <a:pt x="3110611" y="77978"/>
                </a:lnTo>
                <a:lnTo>
                  <a:pt x="3111881" y="84963"/>
                </a:lnTo>
                <a:lnTo>
                  <a:pt x="3115183" y="87122"/>
                </a:lnTo>
                <a:lnTo>
                  <a:pt x="3159506" y="78867"/>
                </a:lnTo>
                <a:lnTo>
                  <a:pt x="3161792" y="75438"/>
                </a:lnTo>
                <a:close/>
              </a:path>
              <a:path w="3512184" h="692785">
                <a:moveTo>
                  <a:pt x="3172714" y="115824"/>
                </a:moveTo>
                <a:lnTo>
                  <a:pt x="3171571" y="112395"/>
                </a:lnTo>
                <a:lnTo>
                  <a:pt x="3170555" y="109093"/>
                </a:lnTo>
                <a:lnTo>
                  <a:pt x="3166999" y="107188"/>
                </a:lnTo>
                <a:lnTo>
                  <a:pt x="3163697" y="108331"/>
                </a:lnTo>
                <a:lnTo>
                  <a:pt x="3127375" y="119761"/>
                </a:lnTo>
                <a:lnTo>
                  <a:pt x="3123946" y="120904"/>
                </a:lnTo>
                <a:lnTo>
                  <a:pt x="3122168" y="124460"/>
                </a:lnTo>
                <a:lnTo>
                  <a:pt x="3124200" y="131064"/>
                </a:lnTo>
                <a:lnTo>
                  <a:pt x="3127756" y="132969"/>
                </a:lnTo>
                <a:lnTo>
                  <a:pt x="3131185" y="131953"/>
                </a:lnTo>
                <a:lnTo>
                  <a:pt x="3167507" y="120396"/>
                </a:lnTo>
                <a:lnTo>
                  <a:pt x="3170809" y="119380"/>
                </a:lnTo>
                <a:lnTo>
                  <a:pt x="3172714" y="115824"/>
                </a:lnTo>
                <a:close/>
              </a:path>
              <a:path w="3512184" h="692785">
                <a:moveTo>
                  <a:pt x="3239770" y="533146"/>
                </a:moveTo>
                <a:lnTo>
                  <a:pt x="3173984" y="494665"/>
                </a:lnTo>
                <a:lnTo>
                  <a:pt x="3168396" y="579628"/>
                </a:lnTo>
                <a:lnTo>
                  <a:pt x="3239770" y="533146"/>
                </a:lnTo>
                <a:close/>
              </a:path>
              <a:path w="3512184" h="692785">
                <a:moveTo>
                  <a:pt x="3241294" y="467741"/>
                </a:moveTo>
                <a:lnTo>
                  <a:pt x="3240278" y="463804"/>
                </a:lnTo>
                <a:lnTo>
                  <a:pt x="3237357" y="462026"/>
                </a:lnTo>
                <a:lnTo>
                  <a:pt x="3234309" y="460248"/>
                </a:lnTo>
                <a:lnTo>
                  <a:pt x="3230372" y="461264"/>
                </a:lnTo>
                <a:lnTo>
                  <a:pt x="3209290" y="497205"/>
                </a:lnTo>
                <a:lnTo>
                  <a:pt x="3207639" y="500126"/>
                </a:lnTo>
                <a:lnTo>
                  <a:pt x="3208655" y="504063"/>
                </a:lnTo>
                <a:lnTo>
                  <a:pt x="3211576" y="505841"/>
                </a:lnTo>
                <a:lnTo>
                  <a:pt x="3214624" y="507619"/>
                </a:lnTo>
                <a:lnTo>
                  <a:pt x="3218561" y="506603"/>
                </a:lnTo>
                <a:lnTo>
                  <a:pt x="3239516" y="470662"/>
                </a:lnTo>
                <a:lnTo>
                  <a:pt x="3241294" y="467741"/>
                </a:lnTo>
                <a:close/>
              </a:path>
              <a:path w="3512184" h="692785">
                <a:moveTo>
                  <a:pt x="3249168" y="59055"/>
                </a:moveTo>
                <a:lnTo>
                  <a:pt x="3247898" y="52070"/>
                </a:lnTo>
                <a:lnTo>
                  <a:pt x="3244469" y="49784"/>
                </a:lnTo>
                <a:lnTo>
                  <a:pt x="3241040" y="50546"/>
                </a:lnTo>
                <a:lnTo>
                  <a:pt x="3200146" y="58166"/>
                </a:lnTo>
                <a:lnTo>
                  <a:pt x="3197987" y="61468"/>
                </a:lnTo>
                <a:lnTo>
                  <a:pt x="3199257" y="68453"/>
                </a:lnTo>
                <a:lnTo>
                  <a:pt x="3202559" y="70739"/>
                </a:lnTo>
                <a:lnTo>
                  <a:pt x="3205988" y="69977"/>
                </a:lnTo>
                <a:lnTo>
                  <a:pt x="3246882" y="62357"/>
                </a:lnTo>
                <a:lnTo>
                  <a:pt x="3249168" y="59055"/>
                </a:lnTo>
                <a:close/>
              </a:path>
              <a:path w="3512184" h="692785">
                <a:moveTo>
                  <a:pt x="3257423" y="89027"/>
                </a:moveTo>
                <a:lnTo>
                  <a:pt x="3256407" y="85725"/>
                </a:lnTo>
                <a:lnTo>
                  <a:pt x="3255391" y="82296"/>
                </a:lnTo>
                <a:lnTo>
                  <a:pt x="3251708" y="80518"/>
                </a:lnTo>
                <a:lnTo>
                  <a:pt x="3212084" y="92964"/>
                </a:lnTo>
                <a:lnTo>
                  <a:pt x="3208782" y="94107"/>
                </a:lnTo>
                <a:lnTo>
                  <a:pt x="3206877" y="97663"/>
                </a:lnTo>
                <a:lnTo>
                  <a:pt x="3207893" y="100965"/>
                </a:lnTo>
                <a:lnTo>
                  <a:pt x="3209036" y="104267"/>
                </a:lnTo>
                <a:lnTo>
                  <a:pt x="3212592" y="106172"/>
                </a:lnTo>
                <a:lnTo>
                  <a:pt x="3215894" y="105156"/>
                </a:lnTo>
                <a:lnTo>
                  <a:pt x="3252216" y="93599"/>
                </a:lnTo>
                <a:lnTo>
                  <a:pt x="3255645" y="92583"/>
                </a:lnTo>
                <a:lnTo>
                  <a:pt x="3257423" y="89027"/>
                </a:lnTo>
                <a:close/>
              </a:path>
              <a:path w="3512184" h="692785">
                <a:moveTo>
                  <a:pt x="3286252" y="390906"/>
                </a:moveTo>
                <a:lnTo>
                  <a:pt x="3285236" y="387096"/>
                </a:lnTo>
                <a:lnTo>
                  <a:pt x="3279140" y="383540"/>
                </a:lnTo>
                <a:lnTo>
                  <a:pt x="3275330" y="384556"/>
                </a:lnTo>
                <a:lnTo>
                  <a:pt x="3254248" y="420497"/>
                </a:lnTo>
                <a:lnTo>
                  <a:pt x="3252470" y="423418"/>
                </a:lnTo>
                <a:lnTo>
                  <a:pt x="3253486" y="427355"/>
                </a:lnTo>
                <a:lnTo>
                  <a:pt x="3259582" y="430911"/>
                </a:lnTo>
                <a:lnTo>
                  <a:pt x="3263519" y="429895"/>
                </a:lnTo>
                <a:lnTo>
                  <a:pt x="3286252" y="390906"/>
                </a:lnTo>
                <a:close/>
              </a:path>
              <a:path w="3512184" h="692785">
                <a:moveTo>
                  <a:pt x="3331210" y="314198"/>
                </a:moveTo>
                <a:lnTo>
                  <a:pt x="3330194" y="310388"/>
                </a:lnTo>
                <a:lnTo>
                  <a:pt x="3324098" y="306832"/>
                </a:lnTo>
                <a:lnTo>
                  <a:pt x="3320288" y="307848"/>
                </a:lnTo>
                <a:lnTo>
                  <a:pt x="3299206" y="343789"/>
                </a:lnTo>
                <a:lnTo>
                  <a:pt x="3297428" y="346710"/>
                </a:lnTo>
                <a:lnTo>
                  <a:pt x="3298444" y="350647"/>
                </a:lnTo>
                <a:lnTo>
                  <a:pt x="3304540" y="354203"/>
                </a:lnTo>
                <a:lnTo>
                  <a:pt x="3308350" y="353187"/>
                </a:lnTo>
                <a:lnTo>
                  <a:pt x="3331210" y="314198"/>
                </a:lnTo>
                <a:close/>
              </a:path>
              <a:path w="3512184" h="692785">
                <a:moveTo>
                  <a:pt x="3336544" y="42545"/>
                </a:moveTo>
                <a:lnTo>
                  <a:pt x="3335909" y="38989"/>
                </a:lnTo>
                <a:lnTo>
                  <a:pt x="3335147" y="35560"/>
                </a:lnTo>
                <a:lnTo>
                  <a:pt x="3331845" y="33401"/>
                </a:lnTo>
                <a:lnTo>
                  <a:pt x="3287522" y="41656"/>
                </a:lnTo>
                <a:lnTo>
                  <a:pt x="3285236" y="45085"/>
                </a:lnTo>
                <a:lnTo>
                  <a:pt x="3285998" y="48514"/>
                </a:lnTo>
                <a:lnTo>
                  <a:pt x="3286633" y="51943"/>
                </a:lnTo>
                <a:lnTo>
                  <a:pt x="3289935" y="54229"/>
                </a:lnTo>
                <a:lnTo>
                  <a:pt x="3334258" y="45847"/>
                </a:lnTo>
                <a:lnTo>
                  <a:pt x="3336544" y="42545"/>
                </a:lnTo>
                <a:close/>
              </a:path>
              <a:path w="3512184" h="692785">
                <a:moveTo>
                  <a:pt x="3342259" y="62230"/>
                </a:moveTo>
                <a:lnTo>
                  <a:pt x="3341116" y="58928"/>
                </a:lnTo>
                <a:lnTo>
                  <a:pt x="3340100" y="55499"/>
                </a:lnTo>
                <a:lnTo>
                  <a:pt x="3336544" y="53721"/>
                </a:lnTo>
                <a:lnTo>
                  <a:pt x="3296920" y="66167"/>
                </a:lnTo>
                <a:lnTo>
                  <a:pt x="3293491" y="67310"/>
                </a:lnTo>
                <a:lnTo>
                  <a:pt x="3291713" y="70866"/>
                </a:lnTo>
                <a:lnTo>
                  <a:pt x="3292729" y="74168"/>
                </a:lnTo>
                <a:lnTo>
                  <a:pt x="3293745" y="77597"/>
                </a:lnTo>
                <a:lnTo>
                  <a:pt x="3297301" y="79375"/>
                </a:lnTo>
                <a:lnTo>
                  <a:pt x="3300730" y="78359"/>
                </a:lnTo>
                <a:lnTo>
                  <a:pt x="3337052" y="66802"/>
                </a:lnTo>
                <a:lnTo>
                  <a:pt x="3340354" y="65786"/>
                </a:lnTo>
                <a:lnTo>
                  <a:pt x="3342259" y="62230"/>
                </a:lnTo>
                <a:close/>
              </a:path>
              <a:path w="3512184" h="692785">
                <a:moveTo>
                  <a:pt x="3376168" y="237490"/>
                </a:moveTo>
                <a:lnTo>
                  <a:pt x="3375152" y="233680"/>
                </a:lnTo>
                <a:lnTo>
                  <a:pt x="3369056" y="230124"/>
                </a:lnTo>
                <a:lnTo>
                  <a:pt x="3365119" y="231140"/>
                </a:lnTo>
                <a:lnTo>
                  <a:pt x="3344164" y="267081"/>
                </a:lnTo>
                <a:lnTo>
                  <a:pt x="3342386" y="270002"/>
                </a:lnTo>
                <a:lnTo>
                  <a:pt x="3343402" y="273939"/>
                </a:lnTo>
                <a:lnTo>
                  <a:pt x="3349498" y="277495"/>
                </a:lnTo>
                <a:lnTo>
                  <a:pt x="3353308" y="276479"/>
                </a:lnTo>
                <a:lnTo>
                  <a:pt x="3376168" y="237490"/>
                </a:lnTo>
                <a:close/>
              </a:path>
              <a:path w="3512184" h="692785">
                <a:moveTo>
                  <a:pt x="3421126" y="160782"/>
                </a:moveTo>
                <a:lnTo>
                  <a:pt x="3420110" y="156972"/>
                </a:lnTo>
                <a:lnTo>
                  <a:pt x="3414014" y="153416"/>
                </a:lnTo>
                <a:lnTo>
                  <a:pt x="3410077" y="154432"/>
                </a:lnTo>
                <a:lnTo>
                  <a:pt x="3389122" y="190373"/>
                </a:lnTo>
                <a:lnTo>
                  <a:pt x="3387344" y="193294"/>
                </a:lnTo>
                <a:lnTo>
                  <a:pt x="3388360" y="197231"/>
                </a:lnTo>
                <a:lnTo>
                  <a:pt x="3391408" y="199009"/>
                </a:lnTo>
                <a:lnTo>
                  <a:pt x="3394329" y="200787"/>
                </a:lnTo>
                <a:lnTo>
                  <a:pt x="3398266" y="199771"/>
                </a:lnTo>
                <a:lnTo>
                  <a:pt x="3421126" y="160782"/>
                </a:lnTo>
                <a:close/>
              </a:path>
              <a:path w="3512184" h="692785">
                <a:moveTo>
                  <a:pt x="3426968" y="35433"/>
                </a:moveTo>
                <a:lnTo>
                  <a:pt x="3425952" y="32131"/>
                </a:lnTo>
                <a:lnTo>
                  <a:pt x="3424936" y="28702"/>
                </a:lnTo>
                <a:lnTo>
                  <a:pt x="3422789" y="27673"/>
                </a:lnTo>
                <a:lnTo>
                  <a:pt x="3423920" y="26035"/>
                </a:lnTo>
                <a:lnTo>
                  <a:pt x="3423158" y="22606"/>
                </a:lnTo>
                <a:lnTo>
                  <a:pt x="3422523" y="19050"/>
                </a:lnTo>
                <a:lnTo>
                  <a:pt x="3419221" y="16891"/>
                </a:lnTo>
                <a:lnTo>
                  <a:pt x="3378327" y="24511"/>
                </a:lnTo>
                <a:lnTo>
                  <a:pt x="3374898" y="25273"/>
                </a:lnTo>
                <a:lnTo>
                  <a:pt x="3372612" y="28575"/>
                </a:lnTo>
                <a:lnTo>
                  <a:pt x="3373882" y="35433"/>
                </a:lnTo>
                <a:lnTo>
                  <a:pt x="3377311" y="37719"/>
                </a:lnTo>
                <a:lnTo>
                  <a:pt x="3401720" y="33108"/>
                </a:lnTo>
                <a:lnTo>
                  <a:pt x="3381629" y="39497"/>
                </a:lnTo>
                <a:lnTo>
                  <a:pt x="3378327" y="40513"/>
                </a:lnTo>
                <a:lnTo>
                  <a:pt x="3376422" y="44069"/>
                </a:lnTo>
                <a:lnTo>
                  <a:pt x="3377438" y="47371"/>
                </a:lnTo>
                <a:lnTo>
                  <a:pt x="3378581" y="50800"/>
                </a:lnTo>
                <a:lnTo>
                  <a:pt x="3382137" y="52578"/>
                </a:lnTo>
                <a:lnTo>
                  <a:pt x="3421761" y="40132"/>
                </a:lnTo>
                <a:lnTo>
                  <a:pt x="3425190" y="38989"/>
                </a:lnTo>
                <a:lnTo>
                  <a:pt x="3426968" y="35433"/>
                </a:lnTo>
                <a:close/>
              </a:path>
              <a:path w="3512184" h="692785">
                <a:moveTo>
                  <a:pt x="3465957" y="84074"/>
                </a:moveTo>
                <a:lnTo>
                  <a:pt x="3464941" y="80264"/>
                </a:lnTo>
                <a:lnTo>
                  <a:pt x="3461893" y="78486"/>
                </a:lnTo>
                <a:lnTo>
                  <a:pt x="3458972" y="76708"/>
                </a:lnTo>
                <a:lnTo>
                  <a:pt x="3455035" y="77724"/>
                </a:lnTo>
                <a:lnTo>
                  <a:pt x="3433953" y="113665"/>
                </a:lnTo>
                <a:lnTo>
                  <a:pt x="3432175" y="116586"/>
                </a:lnTo>
                <a:lnTo>
                  <a:pt x="3433191" y="120523"/>
                </a:lnTo>
                <a:lnTo>
                  <a:pt x="3439287" y="124079"/>
                </a:lnTo>
                <a:lnTo>
                  <a:pt x="3443224" y="123063"/>
                </a:lnTo>
                <a:lnTo>
                  <a:pt x="3465957" y="84074"/>
                </a:lnTo>
                <a:close/>
              </a:path>
              <a:path w="3512184" h="692785">
                <a:moveTo>
                  <a:pt x="3511804" y="8636"/>
                </a:moveTo>
                <a:lnTo>
                  <a:pt x="3510661" y="5334"/>
                </a:lnTo>
                <a:lnTo>
                  <a:pt x="3509975" y="3149"/>
                </a:lnTo>
                <a:lnTo>
                  <a:pt x="3509899" y="2667"/>
                </a:lnTo>
                <a:lnTo>
                  <a:pt x="3509645" y="2032"/>
                </a:lnTo>
                <a:lnTo>
                  <a:pt x="3506711" y="469"/>
                </a:lnTo>
                <a:lnTo>
                  <a:pt x="3506571" y="393"/>
                </a:lnTo>
                <a:lnTo>
                  <a:pt x="3506089" y="127"/>
                </a:lnTo>
                <a:lnTo>
                  <a:pt x="3504730" y="546"/>
                </a:lnTo>
                <a:lnTo>
                  <a:pt x="3503803" y="0"/>
                </a:lnTo>
                <a:lnTo>
                  <a:pt x="3499993" y="1016"/>
                </a:lnTo>
                <a:lnTo>
                  <a:pt x="3499574" y="1714"/>
                </a:lnTo>
                <a:lnTo>
                  <a:pt x="3462274" y="8763"/>
                </a:lnTo>
                <a:lnTo>
                  <a:pt x="3459988" y="12065"/>
                </a:lnTo>
                <a:lnTo>
                  <a:pt x="3461258" y="18923"/>
                </a:lnTo>
                <a:lnTo>
                  <a:pt x="3461893" y="19380"/>
                </a:lnTo>
                <a:lnTo>
                  <a:pt x="3462274" y="20574"/>
                </a:lnTo>
                <a:lnTo>
                  <a:pt x="3463290" y="24003"/>
                </a:lnTo>
                <a:lnTo>
                  <a:pt x="3466846" y="25781"/>
                </a:lnTo>
                <a:lnTo>
                  <a:pt x="3470275" y="24765"/>
                </a:lnTo>
                <a:lnTo>
                  <a:pt x="3489629" y="18681"/>
                </a:lnTo>
                <a:lnTo>
                  <a:pt x="3478911" y="36957"/>
                </a:lnTo>
                <a:lnTo>
                  <a:pt x="3477133" y="39878"/>
                </a:lnTo>
                <a:lnTo>
                  <a:pt x="3478149" y="43815"/>
                </a:lnTo>
                <a:lnTo>
                  <a:pt x="3484245" y="47371"/>
                </a:lnTo>
                <a:lnTo>
                  <a:pt x="3488182" y="46355"/>
                </a:lnTo>
                <a:lnTo>
                  <a:pt x="3507575" y="13093"/>
                </a:lnTo>
                <a:lnTo>
                  <a:pt x="3509010" y="12827"/>
                </a:lnTo>
                <a:lnTo>
                  <a:pt x="3509276" y="12407"/>
                </a:lnTo>
                <a:lnTo>
                  <a:pt x="3509899" y="12192"/>
                </a:lnTo>
                <a:lnTo>
                  <a:pt x="3511804" y="863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288530" y="5367629"/>
            <a:ext cx="2331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9 </a:t>
            </a:r>
            <a:r>
              <a:rPr sz="1800" spc="-120" dirty="0">
                <a:latin typeface="Trebuchet MS"/>
                <a:cs typeface="Trebuchet MS"/>
              </a:rPr>
              <a:t>and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10 </a:t>
            </a:r>
            <a:r>
              <a:rPr sz="1800" spc="-95" dirty="0">
                <a:latin typeface="Trebuchet MS"/>
                <a:cs typeface="Trebuchet MS"/>
              </a:rPr>
              <a:t>a</a:t>
            </a:r>
            <a:r>
              <a:rPr sz="1800" spc="-110" dirty="0">
                <a:latin typeface="Trebuchet MS"/>
                <a:cs typeface="Trebuchet MS"/>
              </a:rPr>
              <a:t>r</a:t>
            </a:r>
            <a:r>
              <a:rPr sz="1800" spc="-120" dirty="0">
                <a:latin typeface="Trebuchet MS"/>
                <a:cs typeface="Trebuchet MS"/>
              </a:rPr>
              <a:t>e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180" dirty="0">
                <a:latin typeface="Trebuchet MS"/>
                <a:cs typeface="Trebuchet MS"/>
              </a:rPr>
              <a:t>a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b="1" spc="-40" dirty="0">
                <a:solidFill>
                  <a:srgbClr val="FF0000"/>
                </a:solidFill>
                <a:latin typeface="Trebuchet MS"/>
                <a:cs typeface="Trebuchet MS"/>
              </a:rPr>
              <a:t>chi</a:t>
            </a:r>
            <a:r>
              <a:rPr sz="1800" b="1" spc="-20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800" b="1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of</a:t>
            </a:r>
            <a:r>
              <a:rPr sz="1800" spc="-45" dirty="0">
                <a:latin typeface="Trebuchet MS"/>
                <a:cs typeface="Trebuchet MS"/>
              </a:rPr>
              <a:t> 8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88530" y="5912002"/>
            <a:ext cx="2376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8 </a:t>
            </a:r>
            <a:r>
              <a:rPr sz="1800" spc="-120" dirty="0">
                <a:latin typeface="Trebuchet MS"/>
                <a:cs typeface="Trebuchet MS"/>
              </a:rPr>
              <a:t>i</a:t>
            </a:r>
            <a:r>
              <a:rPr sz="1800" spc="-40" dirty="0">
                <a:latin typeface="Trebuchet MS"/>
                <a:cs typeface="Trebuchet MS"/>
              </a:rPr>
              <a:t>s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180" dirty="0">
                <a:latin typeface="Trebuchet MS"/>
                <a:cs typeface="Trebuchet MS"/>
              </a:rPr>
              <a:t>a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rebuchet MS"/>
                <a:cs typeface="Trebuchet MS"/>
              </a:rPr>
              <a:t>p</a:t>
            </a:r>
            <a:r>
              <a:rPr sz="1800" b="1" spc="15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800" b="1" spc="-20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800" b="1" spc="-15" dirty="0">
                <a:solidFill>
                  <a:srgbClr val="FF0000"/>
                </a:solidFill>
                <a:latin typeface="Trebuchet MS"/>
                <a:cs typeface="Trebuchet MS"/>
              </a:rPr>
              <a:t>ent</a:t>
            </a:r>
            <a:r>
              <a:rPr sz="1800" b="1" spc="-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of</a:t>
            </a:r>
            <a:r>
              <a:rPr sz="1800" spc="-45" dirty="0">
                <a:latin typeface="Trebuchet MS"/>
                <a:cs typeface="Trebuchet MS"/>
              </a:rPr>
              <a:t> 9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120" dirty="0">
                <a:latin typeface="Trebuchet MS"/>
                <a:cs typeface="Trebuchet MS"/>
              </a:rPr>
              <a:t>and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10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380232" y="1711451"/>
            <a:ext cx="4756785" cy="4100829"/>
            <a:chOff x="3380232" y="1711451"/>
            <a:chExt cx="4756785" cy="4100829"/>
          </a:xfrm>
        </p:grpSpPr>
        <p:sp>
          <p:nvSpPr>
            <p:cNvPr id="11" name="object 11"/>
            <p:cNvSpPr/>
            <p:nvPr/>
          </p:nvSpPr>
          <p:spPr>
            <a:xfrm>
              <a:off x="4043553" y="3924807"/>
              <a:ext cx="3650615" cy="1887220"/>
            </a:xfrm>
            <a:custGeom>
              <a:avLst/>
              <a:gdLst/>
              <a:ahLst/>
              <a:cxnLst/>
              <a:rect l="l" t="t" r="r" b="b"/>
              <a:pathLst>
                <a:path w="3650615" h="1887220">
                  <a:moveTo>
                    <a:pt x="50800" y="581660"/>
                  </a:moveTo>
                  <a:lnTo>
                    <a:pt x="49860" y="578612"/>
                  </a:lnTo>
                  <a:lnTo>
                    <a:pt x="49911" y="578485"/>
                  </a:lnTo>
                  <a:lnTo>
                    <a:pt x="49530" y="577405"/>
                  </a:lnTo>
                  <a:lnTo>
                    <a:pt x="48895" y="574929"/>
                  </a:lnTo>
                  <a:lnTo>
                    <a:pt x="48602" y="574789"/>
                  </a:lnTo>
                  <a:lnTo>
                    <a:pt x="47498" y="571881"/>
                  </a:lnTo>
                  <a:lnTo>
                    <a:pt x="43815" y="570230"/>
                  </a:lnTo>
                  <a:lnTo>
                    <a:pt x="27749" y="576427"/>
                  </a:lnTo>
                  <a:lnTo>
                    <a:pt x="36576" y="565912"/>
                  </a:lnTo>
                  <a:lnTo>
                    <a:pt x="38862" y="563245"/>
                  </a:lnTo>
                  <a:lnTo>
                    <a:pt x="38608" y="559308"/>
                  </a:lnTo>
                  <a:lnTo>
                    <a:pt x="35814" y="557022"/>
                  </a:lnTo>
                  <a:lnTo>
                    <a:pt x="33147" y="554736"/>
                  </a:lnTo>
                  <a:lnTo>
                    <a:pt x="29210" y="555117"/>
                  </a:lnTo>
                  <a:lnTo>
                    <a:pt x="26924" y="557784"/>
                  </a:lnTo>
                  <a:lnTo>
                    <a:pt x="3543" y="585533"/>
                  </a:lnTo>
                  <a:lnTo>
                    <a:pt x="2032" y="585978"/>
                  </a:lnTo>
                  <a:lnTo>
                    <a:pt x="1765" y="586447"/>
                  </a:lnTo>
                  <a:lnTo>
                    <a:pt x="1219" y="587425"/>
                  </a:lnTo>
                  <a:lnTo>
                    <a:pt x="127" y="589407"/>
                  </a:lnTo>
                  <a:lnTo>
                    <a:pt x="177" y="589597"/>
                  </a:lnTo>
                  <a:lnTo>
                    <a:pt x="139" y="589851"/>
                  </a:lnTo>
                  <a:lnTo>
                    <a:pt x="0" y="590169"/>
                  </a:lnTo>
                  <a:lnTo>
                    <a:pt x="228" y="590791"/>
                  </a:lnTo>
                  <a:lnTo>
                    <a:pt x="508" y="593598"/>
                  </a:lnTo>
                  <a:lnTo>
                    <a:pt x="1689" y="594626"/>
                  </a:lnTo>
                  <a:lnTo>
                    <a:pt x="2159" y="596138"/>
                  </a:lnTo>
                  <a:lnTo>
                    <a:pt x="2324" y="596239"/>
                  </a:lnTo>
                  <a:lnTo>
                    <a:pt x="2540" y="596773"/>
                  </a:lnTo>
                  <a:lnTo>
                    <a:pt x="6223" y="598424"/>
                  </a:lnTo>
                  <a:lnTo>
                    <a:pt x="7226" y="598043"/>
                  </a:lnTo>
                  <a:lnTo>
                    <a:pt x="9779" y="597789"/>
                  </a:lnTo>
                  <a:lnTo>
                    <a:pt x="10718" y="596696"/>
                  </a:lnTo>
                  <a:lnTo>
                    <a:pt x="11315" y="596468"/>
                  </a:lnTo>
                  <a:lnTo>
                    <a:pt x="48895" y="585216"/>
                  </a:lnTo>
                  <a:lnTo>
                    <a:pt x="50800" y="581660"/>
                  </a:lnTo>
                  <a:close/>
                </a:path>
                <a:path w="3650615" h="1887220">
                  <a:moveTo>
                    <a:pt x="96139" y="495300"/>
                  </a:moveTo>
                  <a:lnTo>
                    <a:pt x="95758" y="491236"/>
                  </a:lnTo>
                  <a:lnTo>
                    <a:pt x="93091" y="488950"/>
                  </a:lnTo>
                  <a:lnTo>
                    <a:pt x="90424" y="486791"/>
                  </a:lnTo>
                  <a:lnTo>
                    <a:pt x="86487" y="487045"/>
                  </a:lnTo>
                  <a:lnTo>
                    <a:pt x="84201" y="489839"/>
                  </a:lnTo>
                  <a:lnTo>
                    <a:pt x="59690" y="518922"/>
                  </a:lnTo>
                  <a:lnTo>
                    <a:pt x="57404" y="521589"/>
                  </a:lnTo>
                  <a:lnTo>
                    <a:pt x="57658" y="525653"/>
                  </a:lnTo>
                  <a:lnTo>
                    <a:pt x="60452" y="527812"/>
                  </a:lnTo>
                  <a:lnTo>
                    <a:pt x="63119" y="530098"/>
                  </a:lnTo>
                  <a:lnTo>
                    <a:pt x="67056" y="529844"/>
                  </a:lnTo>
                  <a:lnTo>
                    <a:pt x="69342" y="527050"/>
                  </a:lnTo>
                  <a:lnTo>
                    <a:pt x="93853" y="497967"/>
                  </a:lnTo>
                  <a:lnTo>
                    <a:pt x="96139" y="495300"/>
                  </a:lnTo>
                  <a:close/>
                </a:path>
                <a:path w="3650615" h="1887220">
                  <a:moveTo>
                    <a:pt x="136017" y="556387"/>
                  </a:moveTo>
                  <a:lnTo>
                    <a:pt x="135001" y="552958"/>
                  </a:lnTo>
                  <a:lnTo>
                    <a:pt x="134112" y="549656"/>
                  </a:lnTo>
                  <a:lnTo>
                    <a:pt x="131991" y="548525"/>
                  </a:lnTo>
                  <a:lnTo>
                    <a:pt x="132842" y="546481"/>
                  </a:lnTo>
                  <a:lnTo>
                    <a:pt x="131699" y="543179"/>
                  </a:lnTo>
                  <a:lnTo>
                    <a:pt x="130429" y="539877"/>
                  </a:lnTo>
                  <a:lnTo>
                    <a:pt x="126746" y="538226"/>
                  </a:lnTo>
                  <a:lnTo>
                    <a:pt x="84582" y="554482"/>
                  </a:lnTo>
                  <a:lnTo>
                    <a:pt x="82931" y="558165"/>
                  </a:lnTo>
                  <a:lnTo>
                    <a:pt x="85471" y="564769"/>
                  </a:lnTo>
                  <a:lnTo>
                    <a:pt x="86360" y="567436"/>
                  </a:lnTo>
                  <a:lnTo>
                    <a:pt x="87376" y="570865"/>
                  </a:lnTo>
                  <a:lnTo>
                    <a:pt x="90932" y="572770"/>
                  </a:lnTo>
                  <a:lnTo>
                    <a:pt x="130810" y="560832"/>
                  </a:lnTo>
                  <a:lnTo>
                    <a:pt x="134112" y="559943"/>
                  </a:lnTo>
                  <a:lnTo>
                    <a:pt x="136017" y="556387"/>
                  </a:lnTo>
                  <a:close/>
                </a:path>
                <a:path w="3650615" h="1887220">
                  <a:moveTo>
                    <a:pt x="153416" y="427228"/>
                  </a:moveTo>
                  <a:lnTo>
                    <a:pt x="153035" y="423291"/>
                  </a:lnTo>
                  <a:lnTo>
                    <a:pt x="147701" y="418719"/>
                  </a:lnTo>
                  <a:lnTo>
                    <a:pt x="143637" y="419100"/>
                  </a:lnTo>
                  <a:lnTo>
                    <a:pt x="141478" y="421767"/>
                  </a:lnTo>
                  <a:lnTo>
                    <a:pt x="116840" y="450977"/>
                  </a:lnTo>
                  <a:lnTo>
                    <a:pt x="114681" y="453644"/>
                  </a:lnTo>
                  <a:lnTo>
                    <a:pt x="114935" y="457581"/>
                  </a:lnTo>
                  <a:lnTo>
                    <a:pt x="117602" y="459867"/>
                  </a:lnTo>
                  <a:lnTo>
                    <a:pt x="120396" y="462153"/>
                  </a:lnTo>
                  <a:lnTo>
                    <a:pt x="124333" y="461772"/>
                  </a:lnTo>
                  <a:lnTo>
                    <a:pt x="126619" y="459105"/>
                  </a:lnTo>
                  <a:lnTo>
                    <a:pt x="151130" y="429895"/>
                  </a:lnTo>
                  <a:lnTo>
                    <a:pt x="153416" y="427228"/>
                  </a:lnTo>
                  <a:close/>
                </a:path>
                <a:path w="3650615" h="1887220">
                  <a:moveTo>
                    <a:pt x="210693" y="359283"/>
                  </a:moveTo>
                  <a:lnTo>
                    <a:pt x="210312" y="355219"/>
                  </a:lnTo>
                  <a:lnTo>
                    <a:pt x="207645" y="352933"/>
                  </a:lnTo>
                  <a:lnTo>
                    <a:pt x="204978" y="350774"/>
                  </a:lnTo>
                  <a:lnTo>
                    <a:pt x="200914" y="351028"/>
                  </a:lnTo>
                  <a:lnTo>
                    <a:pt x="198628" y="353822"/>
                  </a:lnTo>
                  <a:lnTo>
                    <a:pt x="174117" y="382905"/>
                  </a:lnTo>
                  <a:lnTo>
                    <a:pt x="171831" y="385572"/>
                  </a:lnTo>
                  <a:lnTo>
                    <a:pt x="172212" y="389636"/>
                  </a:lnTo>
                  <a:lnTo>
                    <a:pt x="174879" y="391795"/>
                  </a:lnTo>
                  <a:lnTo>
                    <a:pt x="177546" y="394081"/>
                  </a:lnTo>
                  <a:lnTo>
                    <a:pt x="181610" y="393827"/>
                  </a:lnTo>
                  <a:lnTo>
                    <a:pt x="183896" y="391033"/>
                  </a:lnTo>
                  <a:lnTo>
                    <a:pt x="208407" y="361950"/>
                  </a:lnTo>
                  <a:lnTo>
                    <a:pt x="210693" y="359283"/>
                  </a:lnTo>
                  <a:close/>
                </a:path>
                <a:path w="3650615" h="1887220">
                  <a:moveTo>
                    <a:pt x="215900" y="514477"/>
                  </a:moveTo>
                  <a:lnTo>
                    <a:pt x="213360" y="507873"/>
                  </a:lnTo>
                  <a:lnTo>
                    <a:pt x="209677" y="506222"/>
                  </a:lnTo>
                  <a:lnTo>
                    <a:pt x="167513" y="522478"/>
                  </a:lnTo>
                  <a:lnTo>
                    <a:pt x="165862" y="526161"/>
                  </a:lnTo>
                  <a:lnTo>
                    <a:pt x="168402" y="532765"/>
                  </a:lnTo>
                  <a:lnTo>
                    <a:pt x="172085" y="534416"/>
                  </a:lnTo>
                  <a:lnTo>
                    <a:pt x="214249" y="518160"/>
                  </a:lnTo>
                  <a:lnTo>
                    <a:pt x="215900" y="514477"/>
                  </a:lnTo>
                  <a:close/>
                </a:path>
                <a:path w="3650615" h="1887220">
                  <a:moveTo>
                    <a:pt x="221234" y="530987"/>
                  </a:moveTo>
                  <a:lnTo>
                    <a:pt x="220218" y="527685"/>
                  </a:lnTo>
                  <a:lnTo>
                    <a:pt x="219202" y="524256"/>
                  </a:lnTo>
                  <a:lnTo>
                    <a:pt x="215773" y="522351"/>
                  </a:lnTo>
                  <a:lnTo>
                    <a:pt x="175895" y="534289"/>
                  </a:lnTo>
                  <a:lnTo>
                    <a:pt x="172466" y="535178"/>
                  </a:lnTo>
                  <a:lnTo>
                    <a:pt x="170561" y="538734"/>
                  </a:lnTo>
                  <a:lnTo>
                    <a:pt x="171577" y="542163"/>
                  </a:lnTo>
                  <a:lnTo>
                    <a:pt x="172593" y="545465"/>
                  </a:lnTo>
                  <a:lnTo>
                    <a:pt x="176149" y="547370"/>
                  </a:lnTo>
                  <a:lnTo>
                    <a:pt x="179451" y="546354"/>
                  </a:lnTo>
                  <a:lnTo>
                    <a:pt x="216027" y="535559"/>
                  </a:lnTo>
                  <a:lnTo>
                    <a:pt x="219329" y="534543"/>
                  </a:lnTo>
                  <a:lnTo>
                    <a:pt x="221234" y="530987"/>
                  </a:lnTo>
                  <a:close/>
                </a:path>
                <a:path w="3650615" h="1887220">
                  <a:moveTo>
                    <a:pt x="267970" y="291211"/>
                  </a:moveTo>
                  <a:lnTo>
                    <a:pt x="267589" y="287274"/>
                  </a:lnTo>
                  <a:lnTo>
                    <a:pt x="262255" y="282702"/>
                  </a:lnTo>
                  <a:lnTo>
                    <a:pt x="258191" y="283083"/>
                  </a:lnTo>
                  <a:lnTo>
                    <a:pt x="255905" y="285750"/>
                  </a:lnTo>
                  <a:lnTo>
                    <a:pt x="231394" y="314960"/>
                  </a:lnTo>
                  <a:lnTo>
                    <a:pt x="229108" y="317627"/>
                  </a:lnTo>
                  <a:lnTo>
                    <a:pt x="229489" y="321564"/>
                  </a:lnTo>
                  <a:lnTo>
                    <a:pt x="234823" y="326136"/>
                  </a:lnTo>
                  <a:lnTo>
                    <a:pt x="238887" y="325755"/>
                  </a:lnTo>
                  <a:lnTo>
                    <a:pt x="241173" y="323088"/>
                  </a:lnTo>
                  <a:lnTo>
                    <a:pt x="265684" y="293878"/>
                  </a:lnTo>
                  <a:lnTo>
                    <a:pt x="267970" y="291211"/>
                  </a:lnTo>
                  <a:close/>
                </a:path>
                <a:path w="3650615" h="1887220">
                  <a:moveTo>
                    <a:pt x="298831" y="482473"/>
                  </a:moveTo>
                  <a:lnTo>
                    <a:pt x="296291" y="475869"/>
                  </a:lnTo>
                  <a:lnTo>
                    <a:pt x="292608" y="474218"/>
                  </a:lnTo>
                  <a:lnTo>
                    <a:pt x="250444" y="490474"/>
                  </a:lnTo>
                  <a:lnTo>
                    <a:pt x="248920" y="494157"/>
                  </a:lnTo>
                  <a:lnTo>
                    <a:pt x="250063" y="497459"/>
                  </a:lnTo>
                  <a:lnTo>
                    <a:pt x="251333" y="500761"/>
                  </a:lnTo>
                  <a:lnTo>
                    <a:pt x="255016" y="502412"/>
                  </a:lnTo>
                  <a:lnTo>
                    <a:pt x="297180" y="486156"/>
                  </a:lnTo>
                  <a:lnTo>
                    <a:pt x="298831" y="482473"/>
                  </a:lnTo>
                  <a:close/>
                </a:path>
                <a:path w="3650615" h="1887220">
                  <a:moveTo>
                    <a:pt x="306451" y="505714"/>
                  </a:moveTo>
                  <a:lnTo>
                    <a:pt x="305435" y="502285"/>
                  </a:lnTo>
                  <a:lnTo>
                    <a:pt x="304419" y="498983"/>
                  </a:lnTo>
                  <a:lnTo>
                    <a:pt x="300990" y="497078"/>
                  </a:lnTo>
                  <a:lnTo>
                    <a:pt x="297561" y="497967"/>
                  </a:lnTo>
                  <a:lnTo>
                    <a:pt x="257683" y="509905"/>
                  </a:lnTo>
                  <a:lnTo>
                    <a:pt x="255778" y="513461"/>
                  </a:lnTo>
                  <a:lnTo>
                    <a:pt x="256794" y="516763"/>
                  </a:lnTo>
                  <a:lnTo>
                    <a:pt x="257810" y="520192"/>
                  </a:lnTo>
                  <a:lnTo>
                    <a:pt x="261366" y="522097"/>
                  </a:lnTo>
                  <a:lnTo>
                    <a:pt x="304546" y="509143"/>
                  </a:lnTo>
                  <a:lnTo>
                    <a:pt x="306451" y="505714"/>
                  </a:lnTo>
                  <a:close/>
                </a:path>
                <a:path w="3650615" h="1887220">
                  <a:moveTo>
                    <a:pt x="325120" y="223266"/>
                  </a:moveTo>
                  <a:lnTo>
                    <a:pt x="324866" y="219202"/>
                  </a:lnTo>
                  <a:lnTo>
                    <a:pt x="322199" y="216916"/>
                  </a:lnTo>
                  <a:lnTo>
                    <a:pt x="319405" y="214757"/>
                  </a:lnTo>
                  <a:lnTo>
                    <a:pt x="315468" y="215011"/>
                  </a:lnTo>
                  <a:lnTo>
                    <a:pt x="313182" y="217805"/>
                  </a:lnTo>
                  <a:lnTo>
                    <a:pt x="288671" y="246888"/>
                  </a:lnTo>
                  <a:lnTo>
                    <a:pt x="286385" y="249555"/>
                  </a:lnTo>
                  <a:lnTo>
                    <a:pt x="286766" y="253619"/>
                  </a:lnTo>
                  <a:lnTo>
                    <a:pt x="289433" y="255778"/>
                  </a:lnTo>
                  <a:lnTo>
                    <a:pt x="292100" y="258064"/>
                  </a:lnTo>
                  <a:lnTo>
                    <a:pt x="296164" y="257810"/>
                  </a:lnTo>
                  <a:lnTo>
                    <a:pt x="298323" y="255016"/>
                  </a:lnTo>
                  <a:lnTo>
                    <a:pt x="322961" y="225933"/>
                  </a:lnTo>
                  <a:lnTo>
                    <a:pt x="325120" y="223266"/>
                  </a:lnTo>
                  <a:close/>
                </a:path>
                <a:path w="3650615" h="1887220">
                  <a:moveTo>
                    <a:pt x="381762" y="450469"/>
                  </a:moveTo>
                  <a:lnTo>
                    <a:pt x="379222" y="443865"/>
                  </a:lnTo>
                  <a:lnTo>
                    <a:pt x="375539" y="442214"/>
                  </a:lnTo>
                  <a:lnTo>
                    <a:pt x="333375" y="458470"/>
                  </a:lnTo>
                  <a:lnTo>
                    <a:pt x="331851" y="462153"/>
                  </a:lnTo>
                  <a:lnTo>
                    <a:pt x="333121" y="465455"/>
                  </a:lnTo>
                  <a:lnTo>
                    <a:pt x="334264" y="468757"/>
                  </a:lnTo>
                  <a:lnTo>
                    <a:pt x="337947" y="470281"/>
                  </a:lnTo>
                  <a:lnTo>
                    <a:pt x="341249" y="469138"/>
                  </a:lnTo>
                  <a:lnTo>
                    <a:pt x="376809" y="455295"/>
                  </a:lnTo>
                  <a:lnTo>
                    <a:pt x="380111" y="454152"/>
                  </a:lnTo>
                  <a:lnTo>
                    <a:pt x="381762" y="450469"/>
                  </a:lnTo>
                  <a:close/>
                </a:path>
                <a:path w="3650615" h="1887220">
                  <a:moveTo>
                    <a:pt x="382397" y="155194"/>
                  </a:moveTo>
                  <a:lnTo>
                    <a:pt x="382143" y="151257"/>
                  </a:lnTo>
                  <a:lnTo>
                    <a:pt x="379349" y="148971"/>
                  </a:lnTo>
                  <a:lnTo>
                    <a:pt x="376682" y="146685"/>
                  </a:lnTo>
                  <a:lnTo>
                    <a:pt x="372745" y="147066"/>
                  </a:lnTo>
                  <a:lnTo>
                    <a:pt x="370459" y="149733"/>
                  </a:lnTo>
                  <a:lnTo>
                    <a:pt x="345948" y="178943"/>
                  </a:lnTo>
                  <a:lnTo>
                    <a:pt x="343662" y="181610"/>
                  </a:lnTo>
                  <a:lnTo>
                    <a:pt x="344043" y="185547"/>
                  </a:lnTo>
                  <a:lnTo>
                    <a:pt x="349377" y="190119"/>
                  </a:lnTo>
                  <a:lnTo>
                    <a:pt x="353314" y="189738"/>
                  </a:lnTo>
                  <a:lnTo>
                    <a:pt x="355600" y="187071"/>
                  </a:lnTo>
                  <a:lnTo>
                    <a:pt x="380111" y="157861"/>
                  </a:lnTo>
                  <a:lnTo>
                    <a:pt x="382397" y="155194"/>
                  </a:lnTo>
                  <a:close/>
                </a:path>
                <a:path w="3650615" h="1887220">
                  <a:moveTo>
                    <a:pt x="391668" y="480314"/>
                  </a:moveTo>
                  <a:lnTo>
                    <a:pt x="390652" y="476885"/>
                  </a:lnTo>
                  <a:lnTo>
                    <a:pt x="389636" y="473583"/>
                  </a:lnTo>
                  <a:lnTo>
                    <a:pt x="386080" y="471678"/>
                  </a:lnTo>
                  <a:lnTo>
                    <a:pt x="382778" y="472694"/>
                  </a:lnTo>
                  <a:lnTo>
                    <a:pt x="346202" y="483489"/>
                  </a:lnTo>
                  <a:lnTo>
                    <a:pt x="342900" y="484505"/>
                  </a:lnTo>
                  <a:lnTo>
                    <a:pt x="340995" y="488061"/>
                  </a:lnTo>
                  <a:lnTo>
                    <a:pt x="342011" y="491490"/>
                  </a:lnTo>
                  <a:lnTo>
                    <a:pt x="343027" y="494792"/>
                  </a:lnTo>
                  <a:lnTo>
                    <a:pt x="346583" y="496697"/>
                  </a:lnTo>
                  <a:lnTo>
                    <a:pt x="349885" y="495681"/>
                  </a:lnTo>
                  <a:lnTo>
                    <a:pt x="386461" y="484886"/>
                  </a:lnTo>
                  <a:lnTo>
                    <a:pt x="389763" y="483870"/>
                  </a:lnTo>
                  <a:lnTo>
                    <a:pt x="391668" y="480314"/>
                  </a:lnTo>
                  <a:close/>
                </a:path>
                <a:path w="3650615" h="1887220">
                  <a:moveTo>
                    <a:pt x="439674" y="87249"/>
                  </a:moveTo>
                  <a:lnTo>
                    <a:pt x="439293" y="83185"/>
                  </a:lnTo>
                  <a:lnTo>
                    <a:pt x="436626" y="81026"/>
                  </a:lnTo>
                  <a:lnTo>
                    <a:pt x="433959" y="78740"/>
                  </a:lnTo>
                  <a:lnTo>
                    <a:pt x="430022" y="78994"/>
                  </a:lnTo>
                  <a:lnTo>
                    <a:pt x="427736" y="81788"/>
                  </a:lnTo>
                  <a:lnTo>
                    <a:pt x="403225" y="110871"/>
                  </a:lnTo>
                  <a:lnTo>
                    <a:pt x="400939" y="113538"/>
                  </a:lnTo>
                  <a:lnTo>
                    <a:pt x="401193" y="117602"/>
                  </a:lnTo>
                  <a:lnTo>
                    <a:pt x="406654" y="122047"/>
                  </a:lnTo>
                  <a:lnTo>
                    <a:pt x="410591" y="121793"/>
                  </a:lnTo>
                  <a:lnTo>
                    <a:pt x="412877" y="118999"/>
                  </a:lnTo>
                  <a:lnTo>
                    <a:pt x="437388" y="89916"/>
                  </a:lnTo>
                  <a:lnTo>
                    <a:pt x="439674" y="87249"/>
                  </a:lnTo>
                  <a:close/>
                </a:path>
                <a:path w="3650615" h="1887220">
                  <a:moveTo>
                    <a:pt x="464693" y="418465"/>
                  </a:moveTo>
                  <a:lnTo>
                    <a:pt x="462153" y="411861"/>
                  </a:lnTo>
                  <a:lnTo>
                    <a:pt x="458470" y="410210"/>
                  </a:lnTo>
                  <a:lnTo>
                    <a:pt x="416306" y="426466"/>
                  </a:lnTo>
                  <a:lnTo>
                    <a:pt x="414782" y="430149"/>
                  </a:lnTo>
                  <a:lnTo>
                    <a:pt x="417322" y="436753"/>
                  </a:lnTo>
                  <a:lnTo>
                    <a:pt x="420878" y="438277"/>
                  </a:lnTo>
                  <a:lnTo>
                    <a:pt x="463042" y="422021"/>
                  </a:lnTo>
                  <a:lnTo>
                    <a:pt x="464693" y="418465"/>
                  </a:lnTo>
                  <a:close/>
                </a:path>
                <a:path w="3650615" h="1887220">
                  <a:moveTo>
                    <a:pt x="476885" y="454914"/>
                  </a:moveTo>
                  <a:lnTo>
                    <a:pt x="475869" y="451612"/>
                  </a:lnTo>
                  <a:lnTo>
                    <a:pt x="474853" y="448183"/>
                  </a:lnTo>
                  <a:lnTo>
                    <a:pt x="471297" y="446278"/>
                  </a:lnTo>
                  <a:lnTo>
                    <a:pt x="428117" y="459232"/>
                  </a:lnTo>
                  <a:lnTo>
                    <a:pt x="426212" y="462661"/>
                  </a:lnTo>
                  <a:lnTo>
                    <a:pt x="427228" y="466090"/>
                  </a:lnTo>
                  <a:lnTo>
                    <a:pt x="428244" y="469392"/>
                  </a:lnTo>
                  <a:lnTo>
                    <a:pt x="431673" y="471297"/>
                  </a:lnTo>
                  <a:lnTo>
                    <a:pt x="435102" y="470408"/>
                  </a:lnTo>
                  <a:lnTo>
                    <a:pt x="474980" y="458470"/>
                  </a:lnTo>
                  <a:lnTo>
                    <a:pt x="476885" y="454914"/>
                  </a:lnTo>
                  <a:close/>
                </a:path>
                <a:path w="3650615" h="1887220">
                  <a:moveTo>
                    <a:pt x="492379" y="14732"/>
                  </a:moveTo>
                  <a:lnTo>
                    <a:pt x="414147" y="48514"/>
                  </a:lnTo>
                  <a:lnTo>
                    <a:pt x="472440" y="97536"/>
                  </a:lnTo>
                  <a:lnTo>
                    <a:pt x="492379" y="14732"/>
                  </a:lnTo>
                  <a:close/>
                </a:path>
                <a:path w="3650615" h="1887220">
                  <a:moveTo>
                    <a:pt x="547624" y="386334"/>
                  </a:moveTo>
                  <a:lnTo>
                    <a:pt x="546354" y="383159"/>
                  </a:lnTo>
                  <a:lnTo>
                    <a:pt x="545084" y="379857"/>
                  </a:lnTo>
                  <a:lnTo>
                    <a:pt x="541401" y="378206"/>
                  </a:lnTo>
                  <a:lnTo>
                    <a:pt x="499237" y="394462"/>
                  </a:lnTo>
                  <a:lnTo>
                    <a:pt x="497713" y="398145"/>
                  </a:lnTo>
                  <a:lnTo>
                    <a:pt x="500253" y="404749"/>
                  </a:lnTo>
                  <a:lnTo>
                    <a:pt x="503936" y="406273"/>
                  </a:lnTo>
                  <a:lnTo>
                    <a:pt x="507111" y="405003"/>
                  </a:lnTo>
                  <a:lnTo>
                    <a:pt x="545973" y="390017"/>
                  </a:lnTo>
                  <a:lnTo>
                    <a:pt x="547624" y="386334"/>
                  </a:lnTo>
                  <a:close/>
                </a:path>
                <a:path w="3650615" h="1887220">
                  <a:moveTo>
                    <a:pt x="562102" y="429641"/>
                  </a:moveTo>
                  <a:lnTo>
                    <a:pt x="561086" y="426212"/>
                  </a:lnTo>
                  <a:lnTo>
                    <a:pt x="560070" y="422910"/>
                  </a:lnTo>
                  <a:lnTo>
                    <a:pt x="556514" y="421005"/>
                  </a:lnTo>
                  <a:lnTo>
                    <a:pt x="553212" y="422021"/>
                  </a:lnTo>
                  <a:lnTo>
                    <a:pt x="516636" y="432816"/>
                  </a:lnTo>
                  <a:lnTo>
                    <a:pt x="513334" y="433832"/>
                  </a:lnTo>
                  <a:lnTo>
                    <a:pt x="511429" y="437388"/>
                  </a:lnTo>
                  <a:lnTo>
                    <a:pt x="512445" y="440690"/>
                  </a:lnTo>
                  <a:lnTo>
                    <a:pt x="513461" y="444119"/>
                  </a:lnTo>
                  <a:lnTo>
                    <a:pt x="516890" y="446024"/>
                  </a:lnTo>
                  <a:lnTo>
                    <a:pt x="556768" y="434086"/>
                  </a:lnTo>
                  <a:lnTo>
                    <a:pt x="560197" y="433197"/>
                  </a:lnTo>
                  <a:lnTo>
                    <a:pt x="562102" y="429641"/>
                  </a:lnTo>
                  <a:close/>
                </a:path>
                <a:path w="3650615" h="1887220">
                  <a:moveTo>
                    <a:pt x="630555" y="354330"/>
                  </a:moveTo>
                  <a:lnTo>
                    <a:pt x="629285" y="351155"/>
                  </a:lnTo>
                  <a:lnTo>
                    <a:pt x="628015" y="347853"/>
                  </a:lnTo>
                  <a:lnTo>
                    <a:pt x="624332" y="346202"/>
                  </a:lnTo>
                  <a:lnTo>
                    <a:pt x="585470" y="361188"/>
                  </a:lnTo>
                  <a:lnTo>
                    <a:pt x="582295" y="362458"/>
                  </a:lnTo>
                  <a:lnTo>
                    <a:pt x="580644" y="366141"/>
                  </a:lnTo>
                  <a:lnTo>
                    <a:pt x="581914" y="369443"/>
                  </a:lnTo>
                  <a:lnTo>
                    <a:pt x="583184" y="372618"/>
                  </a:lnTo>
                  <a:lnTo>
                    <a:pt x="586867" y="374269"/>
                  </a:lnTo>
                  <a:lnTo>
                    <a:pt x="590042" y="372999"/>
                  </a:lnTo>
                  <a:lnTo>
                    <a:pt x="628904" y="358013"/>
                  </a:lnTo>
                  <a:lnTo>
                    <a:pt x="630555" y="354330"/>
                  </a:lnTo>
                  <a:close/>
                </a:path>
                <a:path w="3650615" h="1887220">
                  <a:moveTo>
                    <a:pt x="647319" y="404241"/>
                  </a:moveTo>
                  <a:lnTo>
                    <a:pt x="646303" y="400939"/>
                  </a:lnTo>
                  <a:lnTo>
                    <a:pt x="645287" y="397510"/>
                  </a:lnTo>
                  <a:lnTo>
                    <a:pt x="641731" y="395605"/>
                  </a:lnTo>
                  <a:lnTo>
                    <a:pt x="601853" y="407543"/>
                  </a:lnTo>
                  <a:lnTo>
                    <a:pt x="598551" y="408432"/>
                  </a:lnTo>
                  <a:lnTo>
                    <a:pt x="596646" y="411988"/>
                  </a:lnTo>
                  <a:lnTo>
                    <a:pt x="597662" y="415417"/>
                  </a:lnTo>
                  <a:lnTo>
                    <a:pt x="598678" y="418719"/>
                  </a:lnTo>
                  <a:lnTo>
                    <a:pt x="602107" y="420624"/>
                  </a:lnTo>
                  <a:lnTo>
                    <a:pt x="645414" y="407797"/>
                  </a:lnTo>
                  <a:lnTo>
                    <a:pt x="647319" y="404241"/>
                  </a:lnTo>
                  <a:close/>
                </a:path>
                <a:path w="3650615" h="1887220">
                  <a:moveTo>
                    <a:pt x="713486" y="322326"/>
                  </a:moveTo>
                  <a:lnTo>
                    <a:pt x="712216" y="319151"/>
                  </a:lnTo>
                  <a:lnTo>
                    <a:pt x="710946" y="315849"/>
                  </a:lnTo>
                  <a:lnTo>
                    <a:pt x="707263" y="314198"/>
                  </a:lnTo>
                  <a:lnTo>
                    <a:pt x="668401" y="329184"/>
                  </a:lnTo>
                  <a:lnTo>
                    <a:pt x="665226" y="330454"/>
                  </a:lnTo>
                  <a:lnTo>
                    <a:pt x="663575" y="334137"/>
                  </a:lnTo>
                  <a:lnTo>
                    <a:pt x="664845" y="337439"/>
                  </a:lnTo>
                  <a:lnTo>
                    <a:pt x="666115" y="340614"/>
                  </a:lnTo>
                  <a:lnTo>
                    <a:pt x="669798" y="342265"/>
                  </a:lnTo>
                  <a:lnTo>
                    <a:pt x="672973" y="340995"/>
                  </a:lnTo>
                  <a:lnTo>
                    <a:pt x="711835" y="326009"/>
                  </a:lnTo>
                  <a:lnTo>
                    <a:pt x="713486" y="322326"/>
                  </a:lnTo>
                  <a:close/>
                </a:path>
                <a:path w="3650615" h="1887220">
                  <a:moveTo>
                    <a:pt x="732536" y="378968"/>
                  </a:moveTo>
                  <a:lnTo>
                    <a:pt x="731520" y="375539"/>
                  </a:lnTo>
                  <a:lnTo>
                    <a:pt x="730504" y="372237"/>
                  </a:lnTo>
                  <a:lnTo>
                    <a:pt x="726948" y="370332"/>
                  </a:lnTo>
                  <a:lnTo>
                    <a:pt x="723646" y="371221"/>
                  </a:lnTo>
                  <a:lnTo>
                    <a:pt x="683768" y="383159"/>
                  </a:lnTo>
                  <a:lnTo>
                    <a:pt x="681863" y="386715"/>
                  </a:lnTo>
                  <a:lnTo>
                    <a:pt x="682879" y="390017"/>
                  </a:lnTo>
                  <a:lnTo>
                    <a:pt x="683768" y="393446"/>
                  </a:lnTo>
                  <a:lnTo>
                    <a:pt x="687324" y="395351"/>
                  </a:lnTo>
                  <a:lnTo>
                    <a:pt x="730631" y="382397"/>
                  </a:lnTo>
                  <a:lnTo>
                    <a:pt x="732536" y="378968"/>
                  </a:lnTo>
                  <a:close/>
                </a:path>
                <a:path w="3650615" h="1887220">
                  <a:moveTo>
                    <a:pt x="796417" y="290322"/>
                  </a:moveTo>
                  <a:lnTo>
                    <a:pt x="795147" y="287147"/>
                  </a:lnTo>
                  <a:lnTo>
                    <a:pt x="793877" y="283845"/>
                  </a:lnTo>
                  <a:lnTo>
                    <a:pt x="790194" y="282194"/>
                  </a:lnTo>
                  <a:lnTo>
                    <a:pt x="751332" y="297180"/>
                  </a:lnTo>
                  <a:lnTo>
                    <a:pt x="748157" y="298450"/>
                  </a:lnTo>
                  <a:lnTo>
                    <a:pt x="746506" y="302133"/>
                  </a:lnTo>
                  <a:lnTo>
                    <a:pt x="747776" y="305435"/>
                  </a:lnTo>
                  <a:lnTo>
                    <a:pt x="749046" y="308610"/>
                  </a:lnTo>
                  <a:lnTo>
                    <a:pt x="752729" y="310261"/>
                  </a:lnTo>
                  <a:lnTo>
                    <a:pt x="755904" y="308991"/>
                  </a:lnTo>
                  <a:lnTo>
                    <a:pt x="794766" y="294005"/>
                  </a:lnTo>
                  <a:lnTo>
                    <a:pt x="796417" y="290322"/>
                  </a:lnTo>
                  <a:close/>
                </a:path>
                <a:path w="3650615" h="1887220">
                  <a:moveTo>
                    <a:pt x="817753" y="353568"/>
                  </a:moveTo>
                  <a:lnTo>
                    <a:pt x="816737" y="350139"/>
                  </a:lnTo>
                  <a:lnTo>
                    <a:pt x="815721" y="346837"/>
                  </a:lnTo>
                  <a:lnTo>
                    <a:pt x="812165" y="344932"/>
                  </a:lnTo>
                  <a:lnTo>
                    <a:pt x="808863" y="345948"/>
                  </a:lnTo>
                  <a:lnTo>
                    <a:pt x="772287" y="356743"/>
                  </a:lnTo>
                  <a:lnTo>
                    <a:pt x="768985" y="357759"/>
                  </a:lnTo>
                  <a:lnTo>
                    <a:pt x="767080" y="361315"/>
                  </a:lnTo>
                  <a:lnTo>
                    <a:pt x="768096" y="364744"/>
                  </a:lnTo>
                  <a:lnTo>
                    <a:pt x="768985" y="368046"/>
                  </a:lnTo>
                  <a:lnTo>
                    <a:pt x="772541" y="369951"/>
                  </a:lnTo>
                  <a:lnTo>
                    <a:pt x="815848" y="357124"/>
                  </a:lnTo>
                  <a:lnTo>
                    <a:pt x="817753" y="353568"/>
                  </a:lnTo>
                  <a:close/>
                </a:path>
                <a:path w="3650615" h="1887220">
                  <a:moveTo>
                    <a:pt x="879348" y="258318"/>
                  </a:moveTo>
                  <a:lnTo>
                    <a:pt x="878078" y="255143"/>
                  </a:lnTo>
                  <a:lnTo>
                    <a:pt x="876808" y="251841"/>
                  </a:lnTo>
                  <a:lnTo>
                    <a:pt x="873125" y="250190"/>
                  </a:lnTo>
                  <a:lnTo>
                    <a:pt x="834263" y="265176"/>
                  </a:lnTo>
                  <a:lnTo>
                    <a:pt x="831088" y="266446"/>
                  </a:lnTo>
                  <a:lnTo>
                    <a:pt x="829437" y="270129"/>
                  </a:lnTo>
                  <a:lnTo>
                    <a:pt x="830707" y="273431"/>
                  </a:lnTo>
                  <a:lnTo>
                    <a:pt x="831977" y="276606"/>
                  </a:lnTo>
                  <a:lnTo>
                    <a:pt x="835660" y="278257"/>
                  </a:lnTo>
                  <a:lnTo>
                    <a:pt x="838835" y="276987"/>
                  </a:lnTo>
                  <a:lnTo>
                    <a:pt x="877697" y="262001"/>
                  </a:lnTo>
                  <a:lnTo>
                    <a:pt x="879348" y="258318"/>
                  </a:lnTo>
                  <a:close/>
                </a:path>
                <a:path w="3650615" h="1887220">
                  <a:moveTo>
                    <a:pt x="902970" y="328168"/>
                  </a:moveTo>
                  <a:lnTo>
                    <a:pt x="901954" y="324866"/>
                  </a:lnTo>
                  <a:lnTo>
                    <a:pt x="900938" y="321437"/>
                  </a:lnTo>
                  <a:lnTo>
                    <a:pt x="897382" y="319532"/>
                  </a:lnTo>
                  <a:lnTo>
                    <a:pt x="854202" y="332486"/>
                  </a:lnTo>
                  <a:lnTo>
                    <a:pt x="852297" y="335915"/>
                  </a:lnTo>
                  <a:lnTo>
                    <a:pt x="853186" y="339344"/>
                  </a:lnTo>
                  <a:lnTo>
                    <a:pt x="854202" y="342646"/>
                  </a:lnTo>
                  <a:lnTo>
                    <a:pt x="857758" y="344551"/>
                  </a:lnTo>
                  <a:lnTo>
                    <a:pt x="861187" y="343662"/>
                  </a:lnTo>
                  <a:lnTo>
                    <a:pt x="901065" y="331724"/>
                  </a:lnTo>
                  <a:lnTo>
                    <a:pt x="902970" y="328168"/>
                  </a:lnTo>
                  <a:close/>
                </a:path>
                <a:path w="3650615" h="1887220">
                  <a:moveTo>
                    <a:pt x="962279" y="226314"/>
                  </a:moveTo>
                  <a:lnTo>
                    <a:pt x="961009" y="223012"/>
                  </a:lnTo>
                  <a:lnTo>
                    <a:pt x="959739" y="219837"/>
                  </a:lnTo>
                  <a:lnTo>
                    <a:pt x="956056" y="218186"/>
                  </a:lnTo>
                  <a:lnTo>
                    <a:pt x="917194" y="233172"/>
                  </a:lnTo>
                  <a:lnTo>
                    <a:pt x="914019" y="234442"/>
                  </a:lnTo>
                  <a:lnTo>
                    <a:pt x="912368" y="238125"/>
                  </a:lnTo>
                  <a:lnTo>
                    <a:pt x="913638" y="241300"/>
                  </a:lnTo>
                  <a:lnTo>
                    <a:pt x="914908" y="244602"/>
                  </a:lnTo>
                  <a:lnTo>
                    <a:pt x="918591" y="246253"/>
                  </a:lnTo>
                  <a:lnTo>
                    <a:pt x="921766" y="244983"/>
                  </a:lnTo>
                  <a:lnTo>
                    <a:pt x="960628" y="229997"/>
                  </a:lnTo>
                  <a:lnTo>
                    <a:pt x="962279" y="226314"/>
                  </a:lnTo>
                  <a:close/>
                </a:path>
                <a:path w="3650615" h="1887220">
                  <a:moveTo>
                    <a:pt x="988187" y="302895"/>
                  </a:moveTo>
                  <a:lnTo>
                    <a:pt x="987171" y="299466"/>
                  </a:lnTo>
                  <a:lnTo>
                    <a:pt x="986155" y="296164"/>
                  </a:lnTo>
                  <a:lnTo>
                    <a:pt x="982599" y="294259"/>
                  </a:lnTo>
                  <a:lnTo>
                    <a:pt x="979297" y="295275"/>
                  </a:lnTo>
                  <a:lnTo>
                    <a:pt x="942721" y="306070"/>
                  </a:lnTo>
                  <a:lnTo>
                    <a:pt x="939419" y="307086"/>
                  </a:lnTo>
                  <a:lnTo>
                    <a:pt x="937514" y="310642"/>
                  </a:lnTo>
                  <a:lnTo>
                    <a:pt x="938403" y="313944"/>
                  </a:lnTo>
                  <a:lnTo>
                    <a:pt x="939419" y="317373"/>
                  </a:lnTo>
                  <a:lnTo>
                    <a:pt x="942975" y="319278"/>
                  </a:lnTo>
                  <a:lnTo>
                    <a:pt x="982853" y="307340"/>
                  </a:lnTo>
                  <a:lnTo>
                    <a:pt x="986282" y="306451"/>
                  </a:lnTo>
                  <a:lnTo>
                    <a:pt x="988187" y="302895"/>
                  </a:lnTo>
                  <a:close/>
                </a:path>
                <a:path w="3650615" h="1887220">
                  <a:moveTo>
                    <a:pt x="1045210" y="194310"/>
                  </a:moveTo>
                  <a:lnTo>
                    <a:pt x="1043940" y="191008"/>
                  </a:lnTo>
                  <a:lnTo>
                    <a:pt x="1042670" y="187833"/>
                  </a:lnTo>
                  <a:lnTo>
                    <a:pt x="1038987" y="186182"/>
                  </a:lnTo>
                  <a:lnTo>
                    <a:pt x="996950" y="202438"/>
                  </a:lnTo>
                  <a:lnTo>
                    <a:pt x="995299" y="206121"/>
                  </a:lnTo>
                  <a:lnTo>
                    <a:pt x="996569" y="209296"/>
                  </a:lnTo>
                  <a:lnTo>
                    <a:pt x="997839" y="212598"/>
                  </a:lnTo>
                  <a:lnTo>
                    <a:pt x="1001522" y="214249"/>
                  </a:lnTo>
                  <a:lnTo>
                    <a:pt x="1043559" y="197993"/>
                  </a:lnTo>
                  <a:lnTo>
                    <a:pt x="1045210" y="194310"/>
                  </a:lnTo>
                  <a:close/>
                </a:path>
                <a:path w="3650615" h="1887220">
                  <a:moveTo>
                    <a:pt x="1073404" y="277495"/>
                  </a:moveTo>
                  <a:lnTo>
                    <a:pt x="1072388" y="274193"/>
                  </a:lnTo>
                  <a:lnTo>
                    <a:pt x="1071372" y="270764"/>
                  </a:lnTo>
                  <a:lnTo>
                    <a:pt x="1067816" y="268859"/>
                  </a:lnTo>
                  <a:lnTo>
                    <a:pt x="1027938" y="280797"/>
                  </a:lnTo>
                  <a:lnTo>
                    <a:pt x="1024636" y="281686"/>
                  </a:lnTo>
                  <a:lnTo>
                    <a:pt x="1022604" y="285242"/>
                  </a:lnTo>
                  <a:lnTo>
                    <a:pt x="1023620" y="288671"/>
                  </a:lnTo>
                  <a:lnTo>
                    <a:pt x="1024636" y="291973"/>
                  </a:lnTo>
                  <a:lnTo>
                    <a:pt x="1028192" y="293878"/>
                  </a:lnTo>
                  <a:lnTo>
                    <a:pt x="1071499" y="281051"/>
                  </a:lnTo>
                  <a:lnTo>
                    <a:pt x="1073404" y="277495"/>
                  </a:lnTo>
                  <a:close/>
                </a:path>
                <a:path w="3650615" h="1887220">
                  <a:moveTo>
                    <a:pt x="1128141" y="162306"/>
                  </a:moveTo>
                  <a:lnTo>
                    <a:pt x="1126871" y="159004"/>
                  </a:lnTo>
                  <a:lnTo>
                    <a:pt x="1125601" y="155829"/>
                  </a:lnTo>
                  <a:lnTo>
                    <a:pt x="1121918" y="154178"/>
                  </a:lnTo>
                  <a:lnTo>
                    <a:pt x="1079881" y="170434"/>
                  </a:lnTo>
                  <a:lnTo>
                    <a:pt x="1078230" y="174117"/>
                  </a:lnTo>
                  <a:lnTo>
                    <a:pt x="1079500" y="177292"/>
                  </a:lnTo>
                  <a:lnTo>
                    <a:pt x="1080770" y="180594"/>
                  </a:lnTo>
                  <a:lnTo>
                    <a:pt x="1084453" y="182245"/>
                  </a:lnTo>
                  <a:lnTo>
                    <a:pt x="1126490" y="165989"/>
                  </a:lnTo>
                  <a:lnTo>
                    <a:pt x="1128141" y="162306"/>
                  </a:lnTo>
                  <a:close/>
                </a:path>
                <a:path w="3650615" h="1887220">
                  <a:moveTo>
                    <a:pt x="1158621" y="252222"/>
                  </a:moveTo>
                  <a:lnTo>
                    <a:pt x="1157605" y="248793"/>
                  </a:lnTo>
                  <a:lnTo>
                    <a:pt x="1156589" y="245491"/>
                  </a:lnTo>
                  <a:lnTo>
                    <a:pt x="1153033" y="243586"/>
                  </a:lnTo>
                  <a:lnTo>
                    <a:pt x="1149604" y="244475"/>
                  </a:lnTo>
                  <a:lnTo>
                    <a:pt x="1109726" y="256413"/>
                  </a:lnTo>
                  <a:lnTo>
                    <a:pt x="1107821" y="259969"/>
                  </a:lnTo>
                  <a:lnTo>
                    <a:pt x="1108837" y="263271"/>
                  </a:lnTo>
                  <a:lnTo>
                    <a:pt x="1109853" y="266700"/>
                  </a:lnTo>
                  <a:lnTo>
                    <a:pt x="1113409" y="268605"/>
                  </a:lnTo>
                  <a:lnTo>
                    <a:pt x="1156589" y="255651"/>
                  </a:lnTo>
                  <a:lnTo>
                    <a:pt x="1158621" y="252222"/>
                  </a:lnTo>
                  <a:close/>
                </a:path>
                <a:path w="3650615" h="1887220">
                  <a:moveTo>
                    <a:pt x="1228344" y="119888"/>
                  </a:moveTo>
                  <a:lnTo>
                    <a:pt x="1143508" y="111760"/>
                  </a:lnTo>
                  <a:lnTo>
                    <a:pt x="1170940" y="182880"/>
                  </a:lnTo>
                  <a:lnTo>
                    <a:pt x="1200683" y="150241"/>
                  </a:lnTo>
                  <a:lnTo>
                    <a:pt x="1214107" y="135509"/>
                  </a:lnTo>
                  <a:lnTo>
                    <a:pt x="1228344" y="119888"/>
                  </a:lnTo>
                  <a:close/>
                </a:path>
                <a:path w="3650615" h="1887220">
                  <a:moveTo>
                    <a:pt x="1243711" y="226822"/>
                  </a:moveTo>
                  <a:lnTo>
                    <a:pt x="1242822" y="223393"/>
                  </a:lnTo>
                  <a:lnTo>
                    <a:pt x="1241806" y="220091"/>
                  </a:lnTo>
                  <a:lnTo>
                    <a:pt x="1238250" y="218186"/>
                  </a:lnTo>
                  <a:lnTo>
                    <a:pt x="1194943" y="231013"/>
                  </a:lnTo>
                  <a:lnTo>
                    <a:pt x="1193038" y="234569"/>
                  </a:lnTo>
                  <a:lnTo>
                    <a:pt x="1194054" y="237998"/>
                  </a:lnTo>
                  <a:lnTo>
                    <a:pt x="1195070" y="241300"/>
                  </a:lnTo>
                  <a:lnTo>
                    <a:pt x="1198626" y="243205"/>
                  </a:lnTo>
                  <a:lnTo>
                    <a:pt x="1201928" y="242189"/>
                  </a:lnTo>
                  <a:lnTo>
                    <a:pt x="1238504" y="231394"/>
                  </a:lnTo>
                  <a:lnTo>
                    <a:pt x="1241806" y="230378"/>
                  </a:lnTo>
                  <a:lnTo>
                    <a:pt x="1243711" y="226822"/>
                  </a:lnTo>
                  <a:close/>
                </a:path>
                <a:path w="3650615" h="1887220">
                  <a:moveTo>
                    <a:pt x="1328928" y="201422"/>
                  </a:moveTo>
                  <a:lnTo>
                    <a:pt x="1328039" y="198120"/>
                  </a:lnTo>
                  <a:lnTo>
                    <a:pt x="1327023" y="194691"/>
                  </a:lnTo>
                  <a:lnTo>
                    <a:pt x="1323467" y="192786"/>
                  </a:lnTo>
                  <a:lnTo>
                    <a:pt x="1280160" y="205740"/>
                  </a:lnTo>
                  <a:lnTo>
                    <a:pt x="1278255" y="209169"/>
                  </a:lnTo>
                  <a:lnTo>
                    <a:pt x="1279271" y="212598"/>
                  </a:lnTo>
                  <a:lnTo>
                    <a:pt x="1280287" y="215900"/>
                  </a:lnTo>
                  <a:lnTo>
                    <a:pt x="1283843" y="217805"/>
                  </a:lnTo>
                  <a:lnTo>
                    <a:pt x="1287145" y="216916"/>
                  </a:lnTo>
                  <a:lnTo>
                    <a:pt x="1327023" y="204978"/>
                  </a:lnTo>
                  <a:lnTo>
                    <a:pt x="1328928" y="201422"/>
                  </a:lnTo>
                  <a:close/>
                </a:path>
                <a:path w="3650615" h="1887220">
                  <a:moveTo>
                    <a:pt x="1414145" y="176149"/>
                  </a:moveTo>
                  <a:lnTo>
                    <a:pt x="1413129" y="172720"/>
                  </a:lnTo>
                  <a:lnTo>
                    <a:pt x="1412240" y="169418"/>
                  </a:lnTo>
                  <a:lnTo>
                    <a:pt x="1408684" y="167513"/>
                  </a:lnTo>
                  <a:lnTo>
                    <a:pt x="1365377" y="180340"/>
                  </a:lnTo>
                  <a:lnTo>
                    <a:pt x="1363472" y="183896"/>
                  </a:lnTo>
                  <a:lnTo>
                    <a:pt x="1364488" y="187198"/>
                  </a:lnTo>
                  <a:lnTo>
                    <a:pt x="1365504" y="190627"/>
                  </a:lnTo>
                  <a:lnTo>
                    <a:pt x="1369060" y="192532"/>
                  </a:lnTo>
                  <a:lnTo>
                    <a:pt x="1408938" y="180594"/>
                  </a:lnTo>
                  <a:lnTo>
                    <a:pt x="1412240" y="179705"/>
                  </a:lnTo>
                  <a:lnTo>
                    <a:pt x="1414145" y="176149"/>
                  </a:lnTo>
                  <a:close/>
                </a:path>
                <a:path w="3650615" h="1887220">
                  <a:moveTo>
                    <a:pt x="1499362" y="150749"/>
                  </a:moveTo>
                  <a:lnTo>
                    <a:pt x="1498346" y="147447"/>
                  </a:lnTo>
                  <a:lnTo>
                    <a:pt x="1497457" y="144018"/>
                  </a:lnTo>
                  <a:lnTo>
                    <a:pt x="1493901" y="142113"/>
                  </a:lnTo>
                  <a:lnTo>
                    <a:pt x="1454023" y="154051"/>
                  </a:lnTo>
                  <a:lnTo>
                    <a:pt x="1450594" y="154940"/>
                  </a:lnTo>
                  <a:lnTo>
                    <a:pt x="1448689" y="158496"/>
                  </a:lnTo>
                  <a:lnTo>
                    <a:pt x="1449705" y="161925"/>
                  </a:lnTo>
                  <a:lnTo>
                    <a:pt x="1450721" y="165227"/>
                  </a:lnTo>
                  <a:lnTo>
                    <a:pt x="1454277" y="167132"/>
                  </a:lnTo>
                  <a:lnTo>
                    <a:pt x="1457579" y="166116"/>
                  </a:lnTo>
                  <a:lnTo>
                    <a:pt x="1494155" y="155321"/>
                  </a:lnTo>
                  <a:lnTo>
                    <a:pt x="1497457" y="154305"/>
                  </a:lnTo>
                  <a:lnTo>
                    <a:pt x="1499362" y="150749"/>
                  </a:lnTo>
                  <a:close/>
                </a:path>
                <a:path w="3650615" h="1887220">
                  <a:moveTo>
                    <a:pt x="1584579" y="125349"/>
                  </a:moveTo>
                  <a:lnTo>
                    <a:pt x="1582547" y="118745"/>
                  </a:lnTo>
                  <a:lnTo>
                    <a:pt x="1579118" y="116713"/>
                  </a:lnTo>
                  <a:lnTo>
                    <a:pt x="1535811" y="129667"/>
                  </a:lnTo>
                  <a:lnTo>
                    <a:pt x="1533906" y="133223"/>
                  </a:lnTo>
                  <a:lnTo>
                    <a:pt x="1534922" y="136525"/>
                  </a:lnTo>
                  <a:lnTo>
                    <a:pt x="1535938" y="139954"/>
                  </a:lnTo>
                  <a:lnTo>
                    <a:pt x="1539494" y="141859"/>
                  </a:lnTo>
                  <a:lnTo>
                    <a:pt x="1582674" y="128905"/>
                  </a:lnTo>
                  <a:lnTo>
                    <a:pt x="1584579" y="125349"/>
                  </a:lnTo>
                  <a:close/>
                </a:path>
                <a:path w="3650615" h="1887220">
                  <a:moveTo>
                    <a:pt x="1669796" y="100076"/>
                  </a:moveTo>
                  <a:lnTo>
                    <a:pt x="1668780" y="96647"/>
                  </a:lnTo>
                  <a:lnTo>
                    <a:pt x="1667764" y="93345"/>
                  </a:lnTo>
                  <a:lnTo>
                    <a:pt x="1664335" y="91440"/>
                  </a:lnTo>
                  <a:lnTo>
                    <a:pt x="1621028" y="104267"/>
                  </a:lnTo>
                  <a:lnTo>
                    <a:pt x="1619123" y="107823"/>
                  </a:lnTo>
                  <a:lnTo>
                    <a:pt x="1620139" y="111125"/>
                  </a:lnTo>
                  <a:lnTo>
                    <a:pt x="1621155" y="114554"/>
                  </a:lnTo>
                  <a:lnTo>
                    <a:pt x="1624711" y="116459"/>
                  </a:lnTo>
                  <a:lnTo>
                    <a:pt x="1628013" y="115443"/>
                  </a:lnTo>
                  <a:lnTo>
                    <a:pt x="1664589" y="104648"/>
                  </a:lnTo>
                  <a:lnTo>
                    <a:pt x="1667891" y="103632"/>
                  </a:lnTo>
                  <a:lnTo>
                    <a:pt x="1669796" y="100076"/>
                  </a:lnTo>
                  <a:close/>
                </a:path>
                <a:path w="3650615" h="1887220">
                  <a:moveTo>
                    <a:pt x="1755013" y="74676"/>
                  </a:moveTo>
                  <a:lnTo>
                    <a:pt x="1753997" y="71374"/>
                  </a:lnTo>
                  <a:lnTo>
                    <a:pt x="1752981" y="67945"/>
                  </a:lnTo>
                  <a:lnTo>
                    <a:pt x="1749552" y="66040"/>
                  </a:lnTo>
                  <a:lnTo>
                    <a:pt x="1706245" y="78994"/>
                  </a:lnTo>
                  <a:lnTo>
                    <a:pt x="1704340" y="82423"/>
                  </a:lnTo>
                  <a:lnTo>
                    <a:pt x="1705356" y="85852"/>
                  </a:lnTo>
                  <a:lnTo>
                    <a:pt x="1706372" y="89154"/>
                  </a:lnTo>
                  <a:lnTo>
                    <a:pt x="1709928" y="91059"/>
                  </a:lnTo>
                  <a:lnTo>
                    <a:pt x="1713230" y="90170"/>
                  </a:lnTo>
                  <a:lnTo>
                    <a:pt x="1753108" y="78232"/>
                  </a:lnTo>
                  <a:lnTo>
                    <a:pt x="1755013" y="74676"/>
                  </a:lnTo>
                  <a:close/>
                </a:path>
                <a:path w="3650615" h="1887220">
                  <a:moveTo>
                    <a:pt x="1840230" y="49403"/>
                  </a:moveTo>
                  <a:lnTo>
                    <a:pt x="1839214" y="45974"/>
                  </a:lnTo>
                  <a:lnTo>
                    <a:pt x="1838198" y="42672"/>
                  </a:lnTo>
                  <a:lnTo>
                    <a:pt x="1834642" y="40767"/>
                  </a:lnTo>
                  <a:lnTo>
                    <a:pt x="1831340" y="41783"/>
                  </a:lnTo>
                  <a:lnTo>
                    <a:pt x="1794764" y="52578"/>
                  </a:lnTo>
                  <a:lnTo>
                    <a:pt x="1791462" y="53594"/>
                  </a:lnTo>
                  <a:lnTo>
                    <a:pt x="1789557" y="57150"/>
                  </a:lnTo>
                  <a:lnTo>
                    <a:pt x="1790573" y="60452"/>
                  </a:lnTo>
                  <a:lnTo>
                    <a:pt x="1791589" y="63881"/>
                  </a:lnTo>
                  <a:lnTo>
                    <a:pt x="1795018" y="65786"/>
                  </a:lnTo>
                  <a:lnTo>
                    <a:pt x="1834896" y="53848"/>
                  </a:lnTo>
                  <a:lnTo>
                    <a:pt x="1838325" y="52959"/>
                  </a:lnTo>
                  <a:lnTo>
                    <a:pt x="1840230" y="49403"/>
                  </a:lnTo>
                  <a:close/>
                </a:path>
                <a:path w="3650615" h="1887220">
                  <a:moveTo>
                    <a:pt x="1944370" y="14732"/>
                  </a:moveTo>
                  <a:lnTo>
                    <a:pt x="1860423" y="0"/>
                  </a:lnTo>
                  <a:lnTo>
                    <a:pt x="1882140" y="73025"/>
                  </a:lnTo>
                  <a:lnTo>
                    <a:pt x="1916976" y="40386"/>
                  </a:lnTo>
                  <a:lnTo>
                    <a:pt x="1932571" y="25781"/>
                  </a:lnTo>
                  <a:lnTo>
                    <a:pt x="1944370" y="14732"/>
                  </a:lnTo>
                  <a:close/>
                </a:path>
                <a:path w="3650615" h="1887220">
                  <a:moveTo>
                    <a:pt x="2766822" y="1117600"/>
                  </a:moveTo>
                  <a:lnTo>
                    <a:pt x="2695575" y="1070864"/>
                  </a:lnTo>
                  <a:lnTo>
                    <a:pt x="2700909" y="1155827"/>
                  </a:lnTo>
                  <a:lnTo>
                    <a:pt x="2766822" y="1117600"/>
                  </a:lnTo>
                  <a:close/>
                </a:path>
                <a:path w="3650615" h="1887220">
                  <a:moveTo>
                    <a:pt x="2770886" y="1187704"/>
                  </a:moveTo>
                  <a:lnTo>
                    <a:pt x="2748153" y="1148715"/>
                  </a:lnTo>
                  <a:lnTo>
                    <a:pt x="2744343" y="1147699"/>
                  </a:lnTo>
                  <a:lnTo>
                    <a:pt x="2741295" y="1149477"/>
                  </a:lnTo>
                  <a:lnTo>
                    <a:pt x="2738247" y="1151128"/>
                  </a:lnTo>
                  <a:lnTo>
                    <a:pt x="2737231" y="1155065"/>
                  </a:lnTo>
                  <a:lnTo>
                    <a:pt x="2759837" y="1194054"/>
                  </a:lnTo>
                  <a:lnTo>
                    <a:pt x="2763774" y="1195070"/>
                  </a:lnTo>
                  <a:lnTo>
                    <a:pt x="2769870" y="1191514"/>
                  </a:lnTo>
                  <a:lnTo>
                    <a:pt x="2770886" y="1187704"/>
                  </a:lnTo>
                  <a:close/>
                </a:path>
                <a:path w="3650615" h="1887220">
                  <a:moveTo>
                    <a:pt x="2815590" y="1264539"/>
                  </a:moveTo>
                  <a:lnTo>
                    <a:pt x="2792857" y="1225550"/>
                  </a:lnTo>
                  <a:lnTo>
                    <a:pt x="2788920" y="1224534"/>
                  </a:lnTo>
                  <a:lnTo>
                    <a:pt x="2785999" y="1226312"/>
                  </a:lnTo>
                  <a:lnTo>
                    <a:pt x="2782951" y="1228090"/>
                  </a:lnTo>
                  <a:lnTo>
                    <a:pt x="2781935" y="1231900"/>
                  </a:lnTo>
                  <a:lnTo>
                    <a:pt x="2804541" y="1270901"/>
                  </a:lnTo>
                  <a:lnTo>
                    <a:pt x="2808478" y="1271905"/>
                  </a:lnTo>
                  <a:lnTo>
                    <a:pt x="2811526" y="1270139"/>
                  </a:lnTo>
                  <a:lnTo>
                    <a:pt x="2814574" y="1268476"/>
                  </a:lnTo>
                  <a:lnTo>
                    <a:pt x="2815590" y="1264539"/>
                  </a:lnTo>
                  <a:close/>
                </a:path>
                <a:path w="3650615" h="1887220">
                  <a:moveTo>
                    <a:pt x="2860294" y="1341374"/>
                  </a:moveTo>
                  <a:lnTo>
                    <a:pt x="2837561" y="1302385"/>
                  </a:lnTo>
                  <a:lnTo>
                    <a:pt x="2833624" y="1301369"/>
                  </a:lnTo>
                  <a:lnTo>
                    <a:pt x="2830703" y="1303147"/>
                  </a:lnTo>
                  <a:lnTo>
                    <a:pt x="2827655" y="1304925"/>
                  </a:lnTo>
                  <a:lnTo>
                    <a:pt x="2826639" y="1308735"/>
                  </a:lnTo>
                  <a:lnTo>
                    <a:pt x="2828290" y="1311783"/>
                  </a:lnTo>
                  <a:lnTo>
                    <a:pt x="2849245" y="1347724"/>
                  </a:lnTo>
                  <a:lnTo>
                    <a:pt x="2853182" y="1348740"/>
                  </a:lnTo>
                  <a:lnTo>
                    <a:pt x="2856230" y="1347089"/>
                  </a:lnTo>
                  <a:lnTo>
                    <a:pt x="2859151" y="1345311"/>
                  </a:lnTo>
                  <a:lnTo>
                    <a:pt x="2860294" y="1341374"/>
                  </a:lnTo>
                  <a:close/>
                </a:path>
                <a:path w="3650615" h="1887220">
                  <a:moveTo>
                    <a:pt x="2904871" y="1418209"/>
                  </a:moveTo>
                  <a:lnTo>
                    <a:pt x="2903220" y="1415161"/>
                  </a:lnTo>
                  <a:lnTo>
                    <a:pt x="2882265" y="1379220"/>
                  </a:lnTo>
                  <a:lnTo>
                    <a:pt x="2878328" y="1378204"/>
                  </a:lnTo>
                  <a:lnTo>
                    <a:pt x="2875280" y="1379982"/>
                  </a:lnTo>
                  <a:lnTo>
                    <a:pt x="2872359" y="1381760"/>
                  </a:lnTo>
                  <a:lnTo>
                    <a:pt x="2871216" y="1385570"/>
                  </a:lnTo>
                  <a:lnTo>
                    <a:pt x="2892171" y="1421638"/>
                  </a:lnTo>
                  <a:lnTo>
                    <a:pt x="2893949" y="1424559"/>
                  </a:lnTo>
                  <a:lnTo>
                    <a:pt x="2897886" y="1425575"/>
                  </a:lnTo>
                  <a:lnTo>
                    <a:pt x="2900934" y="1423924"/>
                  </a:lnTo>
                  <a:lnTo>
                    <a:pt x="2903855" y="1422146"/>
                  </a:lnTo>
                  <a:lnTo>
                    <a:pt x="2904871" y="1418209"/>
                  </a:lnTo>
                  <a:close/>
                </a:path>
                <a:path w="3650615" h="1887220">
                  <a:moveTo>
                    <a:pt x="2949575" y="1495044"/>
                  </a:moveTo>
                  <a:lnTo>
                    <a:pt x="2947924" y="1491996"/>
                  </a:lnTo>
                  <a:lnTo>
                    <a:pt x="2926969" y="1456055"/>
                  </a:lnTo>
                  <a:lnTo>
                    <a:pt x="2923032" y="1455039"/>
                  </a:lnTo>
                  <a:lnTo>
                    <a:pt x="2916936" y="1458595"/>
                  </a:lnTo>
                  <a:lnTo>
                    <a:pt x="2915920" y="1462405"/>
                  </a:lnTo>
                  <a:lnTo>
                    <a:pt x="2938653" y="1501521"/>
                  </a:lnTo>
                  <a:lnTo>
                    <a:pt x="2942590" y="1502537"/>
                  </a:lnTo>
                  <a:lnTo>
                    <a:pt x="2945511" y="1500759"/>
                  </a:lnTo>
                  <a:lnTo>
                    <a:pt x="2948559" y="1498981"/>
                  </a:lnTo>
                  <a:lnTo>
                    <a:pt x="2949575" y="1495044"/>
                  </a:lnTo>
                  <a:close/>
                </a:path>
                <a:path w="3650615" h="1887220">
                  <a:moveTo>
                    <a:pt x="2994279" y="1571879"/>
                  </a:moveTo>
                  <a:lnTo>
                    <a:pt x="2971673" y="1532890"/>
                  </a:lnTo>
                  <a:lnTo>
                    <a:pt x="2967736" y="1531874"/>
                  </a:lnTo>
                  <a:lnTo>
                    <a:pt x="2961640" y="1535430"/>
                  </a:lnTo>
                  <a:lnTo>
                    <a:pt x="2960624" y="1539367"/>
                  </a:lnTo>
                  <a:lnTo>
                    <a:pt x="2962402" y="1542288"/>
                  </a:lnTo>
                  <a:lnTo>
                    <a:pt x="2983357" y="1578356"/>
                  </a:lnTo>
                  <a:lnTo>
                    <a:pt x="2987167" y="1579372"/>
                  </a:lnTo>
                  <a:lnTo>
                    <a:pt x="2993263" y="1575816"/>
                  </a:lnTo>
                  <a:lnTo>
                    <a:pt x="2994279" y="1571879"/>
                  </a:lnTo>
                  <a:close/>
                </a:path>
                <a:path w="3650615" h="1887220">
                  <a:moveTo>
                    <a:pt x="3038983" y="1648714"/>
                  </a:moveTo>
                  <a:lnTo>
                    <a:pt x="3037205" y="1645793"/>
                  </a:lnTo>
                  <a:lnTo>
                    <a:pt x="3018155" y="1612773"/>
                  </a:lnTo>
                  <a:lnTo>
                    <a:pt x="3016377" y="1609725"/>
                  </a:lnTo>
                  <a:lnTo>
                    <a:pt x="3012440" y="1608709"/>
                  </a:lnTo>
                  <a:lnTo>
                    <a:pt x="3006344" y="1612265"/>
                  </a:lnTo>
                  <a:lnTo>
                    <a:pt x="3005328" y="1616202"/>
                  </a:lnTo>
                  <a:lnTo>
                    <a:pt x="3028061" y="1655191"/>
                  </a:lnTo>
                  <a:lnTo>
                    <a:pt x="3031871" y="1656207"/>
                  </a:lnTo>
                  <a:lnTo>
                    <a:pt x="3037967" y="1652651"/>
                  </a:lnTo>
                  <a:lnTo>
                    <a:pt x="3038983" y="1648714"/>
                  </a:lnTo>
                  <a:close/>
                </a:path>
                <a:path w="3650615" h="1887220">
                  <a:moveTo>
                    <a:pt x="3083687" y="1725625"/>
                  </a:moveTo>
                  <a:lnTo>
                    <a:pt x="3062732" y="1689658"/>
                  </a:lnTo>
                  <a:lnTo>
                    <a:pt x="3061081" y="1686623"/>
                  </a:lnTo>
                  <a:lnTo>
                    <a:pt x="3057144" y="1685594"/>
                  </a:lnTo>
                  <a:lnTo>
                    <a:pt x="3051048" y="1689125"/>
                  </a:lnTo>
                  <a:lnTo>
                    <a:pt x="3050032" y="1693011"/>
                  </a:lnTo>
                  <a:lnTo>
                    <a:pt x="3051810" y="1696034"/>
                  </a:lnTo>
                  <a:lnTo>
                    <a:pt x="3070987" y="1728978"/>
                  </a:lnTo>
                  <a:lnTo>
                    <a:pt x="3072765" y="1732000"/>
                  </a:lnTo>
                  <a:lnTo>
                    <a:pt x="3076575" y="1733029"/>
                  </a:lnTo>
                  <a:lnTo>
                    <a:pt x="3082671" y="1729511"/>
                  </a:lnTo>
                  <a:lnTo>
                    <a:pt x="3083687" y="1725625"/>
                  </a:lnTo>
                  <a:close/>
                </a:path>
                <a:path w="3650615" h="1887220">
                  <a:moveTo>
                    <a:pt x="3128391" y="1802472"/>
                  </a:moveTo>
                  <a:lnTo>
                    <a:pt x="3105658" y="1763471"/>
                  </a:lnTo>
                  <a:lnTo>
                    <a:pt x="3101848" y="1762442"/>
                  </a:lnTo>
                  <a:lnTo>
                    <a:pt x="3095752" y="1765973"/>
                  </a:lnTo>
                  <a:lnTo>
                    <a:pt x="3094736" y="1769859"/>
                  </a:lnTo>
                  <a:lnTo>
                    <a:pt x="3117469" y="1808861"/>
                  </a:lnTo>
                  <a:lnTo>
                    <a:pt x="3121279" y="1809889"/>
                  </a:lnTo>
                  <a:lnTo>
                    <a:pt x="3127375" y="1806359"/>
                  </a:lnTo>
                  <a:lnTo>
                    <a:pt x="3128391" y="1802472"/>
                  </a:lnTo>
                  <a:close/>
                </a:path>
                <a:path w="3650615" h="1887220">
                  <a:moveTo>
                    <a:pt x="3191002" y="1846922"/>
                  </a:moveTo>
                  <a:lnTo>
                    <a:pt x="3189986" y="1843049"/>
                  </a:lnTo>
                  <a:lnTo>
                    <a:pt x="3183890" y="1839582"/>
                  </a:lnTo>
                  <a:lnTo>
                    <a:pt x="3179953" y="1840649"/>
                  </a:lnTo>
                  <a:lnTo>
                    <a:pt x="3178302" y="1843697"/>
                  </a:lnTo>
                  <a:lnTo>
                    <a:pt x="3165487" y="1866277"/>
                  </a:lnTo>
                  <a:lnTo>
                    <a:pt x="3150362" y="1840318"/>
                  </a:lnTo>
                  <a:lnTo>
                    <a:pt x="3146552" y="1839290"/>
                  </a:lnTo>
                  <a:lnTo>
                    <a:pt x="3140456" y="1842820"/>
                  </a:lnTo>
                  <a:lnTo>
                    <a:pt x="3139440" y="1846707"/>
                  </a:lnTo>
                  <a:lnTo>
                    <a:pt x="3158236" y="1878990"/>
                  </a:lnTo>
                  <a:lnTo>
                    <a:pt x="3157728" y="1879866"/>
                  </a:lnTo>
                  <a:lnTo>
                    <a:pt x="3158744" y="1883740"/>
                  </a:lnTo>
                  <a:lnTo>
                    <a:pt x="3161969" y="1885581"/>
                  </a:lnTo>
                  <a:lnTo>
                    <a:pt x="3162046" y="1885708"/>
                  </a:lnTo>
                  <a:lnTo>
                    <a:pt x="3162338" y="1885797"/>
                  </a:lnTo>
                  <a:lnTo>
                    <a:pt x="3164840" y="1887207"/>
                  </a:lnTo>
                  <a:lnTo>
                    <a:pt x="3168777" y="1886140"/>
                  </a:lnTo>
                  <a:lnTo>
                    <a:pt x="3169577" y="1884654"/>
                  </a:lnTo>
                  <a:lnTo>
                    <a:pt x="3172079" y="1883206"/>
                  </a:lnTo>
                  <a:lnTo>
                    <a:pt x="3173095" y="1879320"/>
                  </a:lnTo>
                  <a:lnTo>
                    <a:pt x="3172828" y="1878888"/>
                  </a:lnTo>
                  <a:lnTo>
                    <a:pt x="3189351" y="1849970"/>
                  </a:lnTo>
                  <a:lnTo>
                    <a:pt x="3191002" y="1846922"/>
                  </a:lnTo>
                  <a:close/>
                </a:path>
                <a:path w="3650615" h="1887220">
                  <a:moveTo>
                    <a:pt x="3234944" y="1769643"/>
                  </a:moveTo>
                  <a:lnTo>
                    <a:pt x="3233928" y="1765769"/>
                  </a:lnTo>
                  <a:lnTo>
                    <a:pt x="3227832" y="1762302"/>
                  </a:lnTo>
                  <a:lnTo>
                    <a:pt x="3223895" y="1763369"/>
                  </a:lnTo>
                  <a:lnTo>
                    <a:pt x="3222244" y="1766417"/>
                  </a:lnTo>
                  <a:lnTo>
                    <a:pt x="3203448" y="1799539"/>
                  </a:lnTo>
                  <a:lnTo>
                    <a:pt x="3201670" y="1802587"/>
                  </a:lnTo>
                  <a:lnTo>
                    <a:pt x="3202686" y="1806460"/>
                  </a:lnTo>
                  <a:lnTo>
                    <a:pt x="3208782" y="1809927"/>
                  </a:lnTo>
                  <a:lnTo>
                    <a:pt x="3212719" y="1808861"/>
                  </a:lnTo>
                  <a:lnTo>
                    <a:pt x="3214370" y="1805813"/>
                  </a:lnTo>
                  <a:lnTo>
                    <a:pt x="3233293" y="1772691"/>
                  </a:lnTo>
                  <a:lnTo>
                    <a:pt x="3234944" y="1769643"/>
                  </a:lnTo>
                  <a:close/>
                </a:path>
                <a:path w="3650615" h="1887220">
                  <a:moveTo>
                    <a:pt x="3278886" y="1692363"/>
                  </a:moveTo>
                  <a:lnTo>
                    <a:pt x="3277870" y="1688490"/>
                  </a:lnTo>
                  <a:lnTo>
                    <a:pt x="3271774" y="1685023"/>
                  </a:lnTo>
                  <a:lnTo>
                    <a:pt x="3267837" y="1686090"/>
                  </a:lnTo>
                  <a:lnTo>
                    <a:pt x="3266186" y="1689138"/>
                  </a:lnTo>
                  <a:lnTo>
                    <a:pt x="3247390" y="1722259"/>
                  </a:lnTo>
                  <a:lnTo>
                    <a:pt x="3245612" y="1725307"/>
                  </a:lnTo>
                  <a:lnTo>
                    <a:pt x="3246628" y="1729181"/>
                  </a:lnTo>
                  <a:lnTo>
                    <a:pt x="3252724" y="1732648"/>
                  </a:lnTo>
                  <a:lnTo>
                    <a:pt x="3256661" y="1731581"/>
                  </a:lnTo>
                  <a:lnTo>
                    <a:pt x="3258312" y="1728533"/>
                  </a:lnTo>
                  <a:lnTo>
                    <a:pt x="3277235" y="1695411"/>
                  </a:lnTo>
                  <a:lnTo>
                    <a:pt x="3278886" y="1692363"/>
                  </a:lnTo>
                  <a:close/>
                </a:path>
                <a:path w="3650615" h="1887220">
                  <a:moveTo>
                    <a:pt x="3322828" y="1615059"/>
                  </a:moveTo>
                  <a:lnTo>
                    <a:pt x="3321812" y="1611249"/>
                  </a:lnTo>
                  <a:lnTo>
                    <a:pt x="3315716" y="1607693"/>
                  </a:lnTo>
                  <a:lnTo>
                    <a:pt x="3311779" y="1608836"/>
                  </a:lnTo>
                  <a:lnTo>
                    <a:pt x="3310128" y="1611884"/>
                  </a:lnTo>
                  <a:lnTo>
                    <a:pt x="3291332" y="1645031"/>
                  </a:lnTo>
                  <a:lnTo>
                    <a:pt x="3289554" y="1648079"/>
                  </a:lnTo>
                  <a:lnTo>
                    <a:pt x="3290570" y="1651889"/>
                  </a:lnTo>
                  <a:lnTo>
                    <a:pt x="3293618" y="1653667"/>
                  </a:lnTo>
                  <a:lnTo>
                    <a:pt x="3296666" y="1655318"/>
                  </a:lnTo>
                  <a:lnTo>
                    <a:pt x="3300603" y="1654302"/>
                  </a:lnTo>
                  <a:lnTo>
                    <a:pt x="3302254" y="1651254"/>
                  </a:lnTo>
                  <a:lnTo>
                    <a:pt x="3321177" y="1618107"/>
                  </a:lnTo>
                  <a:lnTo>
                    <a:pt x="3322828" y="1615059"/>
                  </a:lnTo>
                  <a:close/>
                </a:path>
                <a:path w="3650615" h="1887220">
                  <a:moveTo>
                    <a:pt x="3366770" y="1537843"/>
                  </a:moveTo>
                  <a:lnTo>
                    <a:pt x="3365754" y="1533906"/>
                  </a:lnTo>
                  <a:lnTo>
                    <a:pt x="3362706" y="1532128"/>
                  </a:lnTo>
                  <a:lnTo>
                    <a:pt x="3359658" y="1530477"/>
                  </a:lnTo>
                  <a:lnTo>
                    <a:pt x="3355721" y="1531493"/>
                  </a:lnTo>
                  <a:lnTo>
                    <a:pt x="3354070" y="1534541"/>
                  </a:lnTo>
                  <a:lnTo>
                    <a:pt x="3335274" y="1567688"/>
                  </a:lnTo>
                  <a:lnTo>
                    <a:pt x="3333496" y="1570736"/>
                  </a:lnTo>
                  <a:lnTo>
                    <a:pt x="3334512" y="1574673"/>
                  </a:lnTo>
                  <a:lnTo>
                    <a:pt x="3337560" y="1576324"/>
                  </a:lnTo>
                  <a:lnTo>
                    <a:pt x="3340608" y="1578102"/>
                  </a:lnTo>
                  <a:lnTo>
                    <a:pt x="3344545" y="1576959"/>
                  </a:lnTo>
                  <a:lnTo>
                    <a:pt x="3346196" y="1573911"/>
                  </a:lnTo>
                  <a:lnTo>
                    <a:pt x="3365119" y="1540891"/>
                  </a:lnTo>
                  <a:lnTo>
                    <a:pt x="3366770" y="1537843"/>
                  </a:lnTo>
                  <a:close/>
                </a:path>
                <a:path w="3650615" h="1887220">
                  <a:moveTo>
                    <a:pt x="3410712" y="1460500"/>
                  </a:moveTo>
                  <a:lnTo>
                    <a:pt x="3409696" y="1456690"/>
                  </a:lnTo>
                  <a:lnTo>
                    <a:pt x="3403600" y="1453134"/>
                  </a:lnTo>
                  <a:lnTo>
                    <a:pt x="3399663" y="1454277"/>
                  </a:lnTo>
                  <a:lnTo>
                    <a:pt x="3398012" y="1457325"/>
                  </a:lnTo>
                  <a:lnTo>
                    <a:pt x="3379216" y="1490472"/>
                  </a:lnTo>
                  <a:lnTo>
                    <a:pt x="3377438" y="1493520"/>
                  </a:lnTo>
                  <a:lnTo>
                    <a:pt x="3378454" y="1497330"/>
                  </a:lnTo>
                  <a:lnTo>
                    <a:pt x="3381502" y="1499108"/>
                  </a:lnTo>
                  <a:lnTo>
                    <a:pt x="3384550" y="1500759"/>
                  </a:lnTo>
                  <a:lnTo>
                    <a:pt x="3388487" y="1499743"/>
                  </a:lnTo>
                  <a:lnTo>
                    <a:pt x="3390138" y="1496695"/>
                  </a:lnTo>
                  <a:lnTo>
                    <a:pt x="3409061" y="1463548"/>
                  </a:lnTo>
                  <a:lnTo>
                    <a:pt x="3410712" y="1460500"/>
                  </a:lnTo>
                  <a:close/>
                </a:path>
                <a:path w="3650615" h="1887220">
                  <a:moveTo>
                    <a:pt x="3454654" y="1383284"/>
                  </a:moveTo>
                  <a:lnTo>
                    <a:pt x="3453638" y="1379347"/>
                  </a:lnTo>
                  <a:lnTo>
                    <a:pt x="3450590" y="1377569"/>
                  </a:lnTo>
                  <a:lnTo>
                    <a:pt x="3447542" y="1375918"/>
                  </a:lnTo>
                  <a:lnTo>
                    <a:pt x="3443605" y="1376934"/>
                  </a:lnTo>
                  <a:lnTo>
                    <a:pt x="3441954" y="1379982"/>
                  </a:lnTo>
                  <a:lnTo>
                    <a:pt x="3423158" y="1413129"/>
                  </a:lnTo>
                  <a:lnTo>
                    <a:pt x="3421380" y="1416177"/>
                  </a:lnTo>
                  <a:lnTo>
                    <a:pt x="3422396" y="1420114"/>
                  </a:lnTo>
                  <a:lnTo>
                    <a:pt x="3425444" y="1421765"/>
                  </a:lnTo>
                  <a:lnTo>
                    <a:pt x="3428492" y="1423543"/>
                  </a:lnTo>
                  <a:lnTo>
                    <a:pt x="3432429" y="1422400"/>
                  </a:lnTo>
                  <a:lnTo>
                    <a:pt x="3434080" y="1419352"/>
                  </a:lnTo>
                  <a:lnTo>
                    <a:pt x="3453003" y="1386332"/>
                  </a:lnTo>
                  <a:lnTo>
                    <a:pt x="3454654" y="1383284"/>
                  </a:lnTo>
                  <a:close/>
                </a:path>
                <a:path w="3650615" h="1887220">
                  <a:moveTo>
                    <a:pt x="3498596" y="1305941"/>
                  </a:moveTo>
                  <a:lnTo>
                    <a:pt x="3497580" y="1302131"/>
                  </a:lnTo>
                  <a:lnTo>
                    <a:pt x="3491484" y="1298575"/>
                  </a:lnTo>
                  <a:lnTo>
                    <a:pt x="3487547" y="1299718"/>
                  </a:lnTo>
                  <a:lnTo>
                    <a:pt x="3485896" y="1302766"/>
                  </a:lnTo>
                  <a:lnTo>
                    <a:pt x="3467100" y="1335913"/>
                  </a:lnTo>
                  <a:lnTo>
                    <a:pt x="3465322" y="1338961"/>
                  </a:lnTo>
                  <a:lnTo>
                    <a:pt x="3466338" y="1342771"/>
                  </a:lnTo>
                  <a:lnTo>
                    <a:pt x="3469386" y="1344549"/>
                  </a:lnTo>
                  <a:lnTo>
                    <a:pt x="3472434" y="1346200"/>
                  </a:lnTo>
                  <a:lnTo>
                    <a:pt x="3476371" y="1345184"/>
                  </a:lnTo>
                  <a:lnTo>
                    <a:pt x="3478022" y="1342136"/>
                  </a:lnTo>
                  <a:lnTo>
                    <a:pt x="3496945" y="1308989"/>
                  </a:lnTo>
                  <a:lnTo>
                    <a:pt x="3498596" y="1305941"/>
                  </a:lnTo>
                  <a:close/>
                </a:path>
                <a:path w="3650615" h="1887220">
                  <a:moveTo>
                    <a:pt x="3542538" y="1228725"/>
                  </a:moveTo>
                  <a:lnTo>
                    <a:pt x="3541522" y="1224788"/>
                  </a:lnTo>
                  <a:lnTo>
                    <a:pt x="3538474" y="1223010"/>
                  </a:lnTo>
                  <a:lnTo>
                    <a:pt x="3535426" y="1221359"/>
                  </a:lnTo>
                  <a:lnTo>
                    <a:pt x="3531489" y="1222375"/>
                  </a:lnTo>
                  <a:lnTo>
                    <a:pt x="3529838" y="1225423"/>
                  </a:lnTo>
                  <a:lnTo>
                    <a:pt x="3511042" y="1258570"/>
                  </a:lnTo>
                  <a:lnTo>
                    <a:pt x="3509264" y="1261618"/>
                  </a:lnTo>
                  <a:lnTo>
                    <a:pt x="3510280" y="1265555"/>
                  </a:lnTo>
                  <a:lnTo>
                    <a:pt x="3513328" y="1267206"/>
                  </a:lnTo>
                  <a:lnTo>
                    <a:pt x="3516376" y="1268996"/>
                  </a:lnTo>
                  <a:lnTo>
                    <a:pt x="3520313" y="1267841"/>
                  </a:lnTo>
                  <a:lnTo>
                    <a:pt x="3521964" y="1264793"/>
                  </a:lnTo>
                  <a:lnTo>
                    <a:pt x="3540887" y="1231773"/>
                  </a:lnTo>
                  <a:lnTo>
                    <a:pt x="3542538" y="1228725"/>
                  </a:lnTo>
                  <a:close/>
                </a:path>
                <a:path w="3650615" h="1887220">
                  <a:moveTo>
                    <a:pt x="3586480" y="1151382"/>
                  </a:moveTo>
                  <a:lnTo>
                    <a:pt x="3585464" y="1147572"/>
                  </a:lnTo>
                  <a:lnTo>
                    <a:pt x="3579368" y="1144016"/>
                  </a:lnTo>
                  <a:lnTo>
                    <a:pt x="3575431" y="1145159"/>
                  </a:lnTo>
                  <a:lnTo>
                    <a:pt x="3573780" y="1148207"/>
                  </a:lnTo>
                  <a:lnTo>
                    <a:pt x="3554984" y="1181227"/>
                  </a:lnTo>
                  <a:lnTo>
                    <a:pt x="3553206" y="1184275"/>
                  </a:lnTo>
                  <a:lnTo>
                    <a:pt x="3554222" y="1188212"/>
                  </a:lnTo>
                  <a:lnTo>
                    <a:pt x="3557270" y="1189990"/>
                  </a:lnTo>
                  <a:lnTo>
                    <a:pt x="3560318" y="1191641"/>
                  </a:lnTo>
                  <a:lnTo>
                    <a:pt x="3564255" y="1190625"/>
                  </a:lnTo>
                  <a:lnTo>
                    <a:pt x="3565906" y="1187577"/>
                  </a:lnTo>
                  <a:lnTo>
                    <a:pt x="3584829" y="1154430"/>
                  </a:lnTo>
                  <a:lnTo>
                    <a:pt x="3586480" y="1151382"/>
                  </a:lnTo>
                  <a:close/>
                </a:path>
                <a:path w="3650615" h="1887220">
                  <a:moveTo>
                    <a:pt x="3650107" y="1026668"/>
                  </a:moveTo>
                  <a:lnTo>
                    <a:pt x="3579368" y="1074039"/>
                  </a:lnTo>
                  <a:lnTo>
                    <a:pt x="3607003" y="1089774"/>
                  </a:lnTo>
                  <a:lnTo>
                    <a:pt x="3598926" y="1104011"/>
                  </a:lnTo>
                  <a:lnTo>
                    <a:pt x="3597148" y="1107059"/>
                  </a:lnTo>
                  <a:lnTo>
                    <a:pt x="3598164" y="1110996"/>
                  </a:lnTo>
                  <a:lnTo>
                    <a:pt x="3601212" y="1112647"/>
                  </a:lnTo>
                  <a:lnTo>
                    <a:pt x="3604260" y="1114425"/>
                  </a:lnTo>
                  <a:lnTo>
                    <a:pt x="3608197" y="1113282"/>
                  </a:lnTo>
                  <a:lnTo>
                    <a:pt x="3609848" y="1110234"/>
                  </a:lnTo>
                  <a:lnTo>
                    <a:pt x="3617988" y="1096022"/>
                  </a:lnTo>
                  <a:lnTo>
                    <a:pt x="3645662" y="1111758"/>
                  </a:lnTo>
                  <a:lnTo>
                    <a:pt x="3647592" y="1074674"/>
                  </a:lnTo>
                  <a:lnTo>
                    <a:pt x="3650107" y="102666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09188" y="2645663"/>
              <a:ext cx="4699000" cy="2326005"/>
            </a:xfrm>
            <a:custGeom>
              <a:avLst/>
              <a:gdLst/>
              <a:ahLst/>
              <a:cxnLst/>
              <a:rect l="l" t="t" r="r" b="b"/>
              <a:pathLst>
                <a:path w="4699000" h="2326004">
                  <a:moveTo>
                    <a:pt x="0" y="227837"/>
                  </a:moveTo>
                  <a:lnTo>
                    <a:pt x="4909" y="181913"/>
                  </a:lnTo>
                  <a:lnTo>
                    <a:pt x="18990" y="139142"/>
                  </a:lnTo>
                  <a:lnTo>
                    <a:pt x="41268" y="100440"/>
                  </a:lnTo>
                  <a:lnTo>
                    <a:pt x="70770" y="66722"/>
                  </a:lnTo>
                  <a:lnTo>
                    <a:pt x="106523" y="38904"/>
                  </a:lnTo>
                  <a:lnTo>
                    <a:pt x="147554" y="17901"/>
                  </a:lnTo>
                  <a:lnTo>
                    <a:pt x="192888" y="4627"/>
                  </a:lnTo>
                  <a:lnTo>
                    <a:pt x="241553" y="0"/>
                  </a:lnTo>
                  <a:lnTo>
                    <a:pt x="290219" y="4627"/>
                  </a:lnTo>
                  <a:lnTo>
                    <a:pt x="335553" y="17901"/>
                  </a:lnTo>
                  <a:lnTo>
                    <a:pt x="376584" y="38904"/>
                  </a:lnTo>
                  <a:lnTo>
                    <a:pt x="412337" y="66722"/>
                  </a:lnTo>
                  <a:lnTo>
                    <a:pt x="441839" y="100440"/>
                  </a:lnTo>
                  <a:lnTo>
                    <a:pt x="464117" y="139142"/>
                  </a:lnTo>
                  <a:lnTo>
                    <a:pt x="478198" y="181913"/>
                  </a:lnTo>
                  <a:lnTo>
                    <a:pt x="483108" y="227837"/>
                  </a:lnTo>
                  <a:lnTo>
                    <a:pt x="478198" y="273762"/>
                  </a:lnTo>
                  <a:lnTo>
                    <a:pt x="464117" y="316533"/>
                  </a:lnTo>
                  <a:lnTo>
                    <a:pt x="441839" y="355235"/>
                  </a:lnTo>
                  <a:lnTo>
                    <a:pt x="412337" y="388953"/>
                  </a:lnTo>
                  <a:lnTo>
                    <a:pt x="376584" y="416771"/>
                  </a:lnTo>
                  <a:lnTo>
                    <a:pt x="335553" y="437774"/>
                  </a:lnTo>
                  <a:lnTo>
                    <a:pt x="290219" y="451048"/>
                  </a:lnTo>
                  <a:lnTo>
                    <a:pt x="241553" y="455675"/>
                  </a:lnTo>
                  <a:lnTo>
                    <a:pt x="192888" y="451048"/>
                  </a:lnTo>
                  <a:lnTo>
                    <a:pt x="147554" y="437774"/>
                  </a:lnTo>
                  <a:lnTo>
                    <a:pt x="106523" y="416771"/>
                  </a:lnTo>
                  <a:lnTo>
                    <a:pt x="70770" y="388953"/>
                  </a:lnTo>
                  <a:lnTo>
                    <a:pt x="41268" y="355235"/>
                  </a:lnTo>
                  <a:lnTo>
                    <a:pt x="18990" y="316533"/>
                  </a:lnTo>
                  <a:lnTo>
                    <a:pt x="4909" y="273762"/>
                  </a:lnTo>
                  <a:lnTo>
                    <a:pt x="0" y="227837"/>
                  </a:lnTo>
                  <a:close/>
                </a:path>
                <a:path w="4699000" h="2326004">
                  <a:moveTo>
                    <a:pt x="1060703" y="1119378"/>
                  </a:moveTo>
                  <a:lnTo>
                    <a:pt x="1065366" y="1073453"/>
                  </a:lnTo>
                  <a:lnTo>
                    <a:pt x="1078736" y="1030682"/>
                  </a:lnTo>
                  <a:lnTo>
                    <a:pt x="1099889" y="991980"/>
                  </a:lnTo>
                  <a:lnTo>
                    <a:pt x="1127902" y="958262"/>
                  </a:lnTo>
                  <a:lnTo>
                    <a:pt x="1161851" y="930444"/>
                  </a:lnTo>
                  <a:lnTo>
                    <a:pt x="1200810" y="909441"/>
                  </a:lnTo>
                  <a:lnTo>
                    <a:pt x="1243857" y="896167"/>
                  </a:lnTo>
                  <a:lnTo>
                    <a:pt x="1290065" y="891539"/>
                  </a:lnTo>
                  <a:lnTo>
                    <a:pt x="1336274" y="896167"/>
                  </a:lnTo>
                  <a:lnTo>
                    <a:pt x="1379321" y="909441"/>
                  </a:lnTo>
                  <a:lnTo>
                    <a:pt x="1418280" y="930444"/>
                  </a:lnTo>
                  <a:lnTo>
                    <a:pt x="1452229" y="958262"/>
                  </a:lnTo>
                  <a:lnTo>
                    <a:pt x="1480242" y="991980"/>
                  </a:lnTo>
                  <a:lnTo>
                    <a:pt x="1501395" y="1030682"/>
                  </a:lnTo>
                  <a:lnTo>
                    <a:pt x="1514765" y="1073453"/>
                  </a:lnTo>
                  <a:lnTo>
                    <a:pt x="1519427" y="1119378"/>
                  </a:lnTo>
                  <a:lnTo>
                    <a:pt x="1514765" y="1165302"/>
                  </a:lnTo>
                  <a:lnTo>
                    <a:pt x="1501395" y="1208073"/>
                  </a:lnTo>
                  <a:lnTo>
                    <a:pt x="1480242" y="1246775"/>
                  </a:lnTo>
                  <a:lnTo>
                    <a:pt x="1452229" y="1280493"/>
                  </a:lnTo>
                  <a:lnTo>
                    <a:pt x="1418280" y="1308311"/>
                  </a:lnTo>
                  <a:lnTo>
                    <a:pt x="1379321" y="1329314"/>
                  </a:lnTo>
                  <a:lnTo>
                    <a:pt x="1336274" y="1342588"/>
                  </a:lnTo>
                  <a:lnTo>
                    <a:pt x="1290065" y="1347216"/>
                  </a:lnTo>
                  <a:lnTo>
                    <a:pt x="1243857" y="1342588"/>
                  </a:lnTo>
                  <a:lnTo>
                    <a:pt x="1200810" y="1329314"/>
                  </a:lnTo>
                  <a:lnTo>
                    <a:pt x="1161851" y="1308311"/>
                  </a:lnTo>
                  <a:lnTo>
                    <a:pt x="1127902" y="1280493"/>
                  </a:lnTo>
                  <a:lnTo>
                    <a:pt x="1099889" y="1246775"/>
                  </a:lnTo>
                  <a:lnTo>
                    <a:pt x="1078736" y="1208073"/>
                  </a:lnTo>
                  <a:lnTo>
                    <a:pt x="1065366" y="1165302"/>
                  </a:lnTo>
                  <a:lnTo>
                    <a:pt x="1060703" y="1119378"/>
                  </a:lnTo>
                  <a:close/>
                </a:path>
                <a:path w="4699000" h="2326004">
                  <a:moveTo>
                    <a:pt x="1751076" y="1119378"/>
                  </a:moveTo>
                  <a:lnTo>
                    <a:pt x="1755985" y="1073453"/>
                  </a:lnTo>
                  <a:lnTo>
                    <a:pt x="1770066" y="1030682"/>
                  </a:lnTo>
                  <a:lnTo>
                    <a:pt x="1792344" y="991980"/>
                  </a:lnTo>
                  <a:lnTo>
                    <a:pt x="1821846" y="958262"/>
                  </a:lnTo>
                  <a:lnTo>
                    <a:pt x="1857599" y="930444"/>
                  </a:lnTo>
                  <a:lnTo>
                    <a:pt x="1898630" y="909441"/>
                  </a:lnTo>
                  <a:lnTo>
                    <a:pt x="1943964" y="896167"/>
                  </a:lnTo>
                  <a:lnTo>
                    <a:pt x="1992629" y="891539"/>
                  </a:lnTo>
                  <a:lnTo>
                    <a:pt x="2041295" y="896167"/>
                  </a:lnTo>
                  <a:lnTo>
                    <a:pt x="2086629" y="909441"/>
                  </a:lnTo>
                  <a:lnTo>
                    <a:pt x="2127660" y="930444"/>
                  </a:lnTo>
                  <a:lnTo>
                    <a:pt x="2163413" y="958262"/>
                  </a:lnTo>
                  <a:lnTo>
                    <a:pt x="2192915" y="991980"/>
                  </a:lnTo>
                  <a:lnTo>
                    <a:pt x="2215193" y="1030682"/>
                  </a:lnTo>
                  <a:lnTo>
                    <a:pt x="2229274" y="1073453"/>
                  </a:lnTo>
                  <a:lnTo>
                    <a:pt x="2234184" y="1119378"/>
                  </a:lnTo>
                  <a:lnTo>
                    <a:pt x="2229274" y="1165302"/>
                  </a:lnTo>
                  <a:lnTo>
                    <a:pt x="2215193" y="1208073"/>
                  </a:lnTo>
                  <a:lnTo>
                    <a:pt x="2192915" y="1246775"/>
                  </a:lnTo>
                  <a:lnTo>
                    <a:pt x="2163413" y="1280493"/>
                  </a:lnTo>
                  <a:lnTo>
                    <a:pt x="2127660" y="1308311"/>
                  </a:lnTo>
                  <a:lnTo>
                    <a:pt x="2086629" y="1329314"/>
                  </a:lnTo>
                  <a:lnTo>
                    <a:pt x="2041295" y="1342588"/>
                  </a:lnTo>
                  <a:lnTo>
                    <a:pt x="1992629" y="1347216"/>
                  </a:lnTo>
                  <a:lnTo>
                    <a:pt x="1943964" y="1342588"/>
                  </a:lnTo>
                  <a:lnTo>
                    <a:pt x="1898630" y="1329314"/>
                  </a:lnTo>
                  <a:lnTo>
                    <a:pt x="1857599" y="1308311"/>
                  </a:lnTo>
                  <a:lnTo>
                    <a:pt x="1821846" y="1280493"/>
                  </a:lnTo>
                  <a:lnTo>
                    <a:pt x="1792344" y="1246775"/>
                  </a:lnTo>
                  <a:lnTo>
                    <a:pt x="1770066" y="1208073"/>
                  </a:lnTo>
                  <a:lnTo>
                    <a:pt x="1755985" y="1165302"/>
                  </a:lnTo>
                  <a:lnTo>
                    <a:pt x="1751076" y="1119378"/>
                  </a:lnTo>
                  <a:close/>
                </a:path>
                <a:path w="4699000" h="2326004">
                  <a:moveTo>
                    <a:pt x="2481072" y="1119378"/>
                  </a:moveTo>
                  <a:lnTo>
                    <a:pt x="2485981" y="1073453"/>
                  </a:lnTo>
                  <a:lnTo>
                    <a:pt x="2500062" y="1030682"/>
                  </a:lnTo>
                  <a:lnTo>
                    <a:pt x="2522340" y="991980"/>
                  </a:lnTo>
                  <a:lnTo>
                    <a:pt x="2551842" y="958262"/>
                  </a:lnTo>
                  <a:lnTo>
                    <a:pt x="2587595" y="930444"/>
                  </a:lnTo>
                  <a:lnTo>
                    <a:pt x="2628626" y="909441"/>
                  </a:lnTo>
                  <a:lnTo>
                    <a:pt x="2673960" y="896167"/>
                  </a:lnTo>
                  <a:lnTo>
                    <a:pt x="2722626" y="891539"/>
                  </a:lnTo>
                  <a:lnTo>
                    <a:pt x="2771291" y="896167"/>
                  </a:lnTo>
                  <a:lnTo>
                    <a:pt x="2816625" y="909441"/>
                  </a:lnTo>
                  <a:lnTo>
                    <a:pt x="2857656" y="930444"/>
                  </a:lnTo>
                  <a:lnTo>
                    <a:pt x="2893409" y="958262"/>
                  </a:lnTo>
                  <a:lnTo>
                    <a:pt x="2922911" y="991980"/>
                  </a:lnTo>
                  <a:lnTo>
                    <a:pt x="2945189" y="1030682"/>
                  </a:lnTo>
                  <a:lnTo>
                    <a:pt x="2959270" y="1073453"/>
                  </a:lnTo>
                  <a:lnTo>
                    <a:pt x="2964179" y="1119378"/>
                  </a:lnTo>
                  <a:lnTo>
                    <a:pt x="2959270" y="1165302"/>
                  </a:lnTo>
                  <a:lnTo>
                    <a:pt x="2945189" y="1208073"/>
                  </a:lnTo>
                  <a:lnTo>
                    <a:pt x="2922911" y="1246775"/>
                  </a:lnTo>
                  <a:lnTo>
                    <a:pt x="2893409" y="1280493"/>
                  </a:lnTo>
                  <a:lnTo>
                    <a:pt x="2857656" y="1308311"/>
                  </a:lnTo>
                  <a:lnTo>
                    <a:pt x="2816625" y="1329314"/>
                  </a:lnTo>
                  <a:lnTo>
                    <a:pt x="2771291" y="1342588"/>
                  </a:lnTo>
                  <a:lnTo>
                    <a:pt x="2722626" y="1347216"/>
                  </a:lnTo>
                  <a:lnTo>
                    <a:pt x="2673960" y="1342588"/>
                  </a:lnTo>
                  <a:lnTo>
                    <a:pt x="2628626" y="1329314"/>
                  </a:lnTo>
                  <a:lnTo>
                    <a:pt x="2587595" y="1308311"/>
                  </a:lnTo>
                  <a:lnTo>
                    <a:pt x="2551842" y="1280493"/>
                  </a:lnTo>
                  <a:lnTo>
                    <a:pt x="2522340" y="1246775"/>
                  </a:lnTo>
                  <a:lnTo>
                    <a:pt x="2500062" y="1208073"/>
                  </a:lnTo>
                  <a:lnTo>
                    <a:pt x="2485981" y="1165302"/>
                  </a:lnTo>
                  <a:lnTo>
                    <a:pt x="2481072" y="1119378"/>
                  </a:lnTo>
                  <a:close/>
                </a:path>
                <a:path w="4699000" h="2326004">
                  <a:moveTo>
                    <a:pt x="2897124" y="2071878"/>
                  </a:moveTo>
                  <a:lnTo>
                    <a:pt x="2902045" y="2025953"/>
                  </a:lnTo>
                  <a:lnTo>
                    <a:pt x="2916162" y="1983182"/>
                  </a:lnTo>
                  <a:lnTo>
                    <a:pt x="2938499" y="1944480"/>
                  </a:lnTo>
                  <a:lnTo>
                    <a:pt x="2968085" y="1910762"/>
                  </a:lnTo>
                  <a:lnTo>
                    <a:pt x="3003945" y="1882944"/>
                  </a:lnTo>
                  <a:lnTo>
                    <a:pt x="3045106" y="1861941"/>
                  </a:lnTo>
                  <a:lnTo>
                    <a:pt x="3090596" y="1848667"/>
                  </a:lnTo>
                  <a:lnTo>
                    <a:pt x="3139440" y="1844040"/>
                  </a:lnTo>
                  <a:lnTo>
                    <a:pt x="3188283" y="1848667"/>
                  </a:lnTo>
                  <a:lnTo>
                    <a:pt x="3233773" y="1861941"/>
                  </a:lnTo>
                  <a:lnTo>
                    <a:pt x="3274934" y="1882944"/>
                  </a:lnTo>
                  <a:lnTo>
                    <a:pt x="3310794" y="1910762"/>
                  </a:lnTo>
                  <a:lnTo>
                    <a:pt x="3340380" y="1944480"/>
                  </a:lnTo>
                  <a:lnTo>
                    <a:pt x="3362717" y="1983182"/>
                  </a:lnTo>
                  <a:lnTo>
                    <a:pt x="3376834" y="2025953"/>
                  </a:lnTo>
                  <a:lnTo>
                    <a:pt x="3381756" y="2071878"/>
                  </a:lnTo>
                  <a:lnTo>
                    <a:pt x="3376834" y="2117802"/>
                  </a:lnTo>
                  <a:lnTo>
                    <a:pt x="3362717" y="2160573"/>
                  </a:lnTo>
                  <a:lnTo>
                    <a:pt x="3340380" y="2199275"/>
                  </a:lnTo>
                  <a:lnTo>
                    <a:pt x="3310794" y="2232993"/>
                  </a:lnTo>
                  <a:lnTo>
                    <a:pt x="3274934" y="2260811"/>
                  </a:lnTo>
                  <a:lnTo>
                    <a:pt x="3233773" y="2281814"/>
                  </a:lnTo>
                  <a:lnTo>
                    <a:pt x="3188283" y="2295088"/>
                  </a:lnTo>
                  <a:lnTo>
                    <a:pt x="3139440" y="2299716"/>
                  </a:lnTo>
                  <a:lnTo>
                    <a:pt x="3090596" y="2295088"/>
                  </a:lnTo>
                  <a:lnTo>
                    <a:pt x="3045106" y="2281814"/>
                  </a:lnTo>
                  <a:lnTo>
                    <a:pt x="3003945" y="2260811"/>
                  </a:lnTo>
                  <a:lnTo>
                    <a:pt x="2968085" y="2232993"/>
                  </a:lnTo>
                  <a:lnTo>
                    <a:pt x="2938499" y="2199275"/>
                  </a:lnTo>
                  <a:lnTo>
                    <a:pt x="2916162" y="2160573"/>
                  </a:lnTo>
                  <a:lnTo>
                    <a:pt x="2902045" y="2117802"/>
                  </a:lnTo>
                  <a:lnTo>
                    <a:pt x="2897124" y="2071878"/>
                  </a:lnTo>
                  <a:close/>
                </a:path>
                <a:path w="4699000" h="2326004">
                  <a:moveTo>
                    <a:pt x="4215384" y="2098548"/>
                  </a:moveTo>
                  <a:lnTo>
                    <a:pt x="4220293" y="2052801"/>
                  </a:lnTo>
                  <a:lnTo>
                    <a:pt x="4234374" y="2010185"/>
                  </a:lnTo>
                  <a:lnTo>
                    <a:pt x="4256652" y="1971614"/>
                  </a:lnTo>
                  <a:lnTo>
                    <a:pt x="4286154" y="1938004"/>
                  </a:lnTo>
                  <a:lnTo>
                    <a:pt x="4321907" y="1910269"/>
                  </a:lnTo>
                  <a:lnTo>
                    <a:pt x="4362938" y="1889325"/>
                  </a:lnTo>
                  <a:lnTo>
                    <a:pt x="4408272" y="1876087"/>
                  </a:lnTo>
                  <a:lnTo>
                    <a:pt x="4456938" y="1871472"/>
                  </a:lnTo>
                  <a:lnTo>
                    <a:pt x="4505603" y="1876087"/>
                  </a:lnTo>
                  <a:lnTo>
                    <a:pt x="4550937" y="1889325"/>
                  </a:lnTo>
                  <a:lnTo>
                    <a:pt x="4591968" y="1910269"/>
                  </a:lnTo>
                  <a:lnTo>
                    <a:pt x="4627721" y="1938004"/>
                  </a:lnTo>
                  <a:lnTo>
                    <a:pt x="4657223" y="1971614"/>
                  </a:lnTo>
                  <a:lnTo>
                    <a:pt x="4679501" y="2010185"/>
                  </a:lnTo>
                  <a:lnTo>
                    <a:pt x="4693582" y="2052801"/>
                  </a:lnTo>
                  <a:lnTo>
                    <a:pt x="4698492" y="2098548"/>
                  </a:lnTo>
                  <a:lnTo>
                    <a:pt x="4693582" y="2144294"/>
                  </a:lnTo>
                  <a:lnTo>
                    <a:pt x="4679501" y="2186910"/>
                  </a:lnTo>
                  <a:lnTo>
                    <a:pt x="4657223" y="2225481"/>
                  </a:lnTo>
                  <a:lnTo>
                    <a:pt x="4627721" y="2259091"/>
                  </a:lnTo>
                  <a:lnTo>
                    <a:pt x="4591968" y="2286826"/>
                  </a:lnTo>
                  <a:lnTo>
                    <a:pt x="4550937" y="2307770"/>
                  </a:lnTo>
                  <a:lnTo>
                    <a:pt x="4505603" y="2321008"/>
                  </a:lnTo>
                  <a:lnTo>
                    <a:pt x="4456938" y="2325624"/>
                  </a:lnTo>
                  <a:lnTo>
                    <a:pt x="4408272" y="2321008"/>
                  </a:lnTo>
                  <a:lnTo>
                    <a:pt x="4362938" y="2307770"/>
                  </a:lnTo>
                  <a:lnTo>
                    <a:pt x="4321907" y="2286826"/>
                  </a:lnTo>
                  <a:lnTo>
                    <a:pt x="4286154" y="2259091"/>
                  </a:lnTo>
                  <a:lnTo>
                    <a:pt x="4256652" y="2225481"/>
                  </a:lnTo>
                  <a:lnTo>
                    <a:pt x="4234374" y="2186910"/>
                  </a:lnTo>
                  <a:lnTo>
                    <a:pt x="4220293" y="2144294"/>
                  </a:lnTo>
                  <a:lnTo>
                    <a:pt x="4215384" y="2098548"/>
                  </a:lnTo>
                  <a:close/>
                </a:path>
              </a:pathLst>
            </a:custGeom>
            <a:ln w="57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60264" y="1740407"/>
              <a:ext cx="2216150" cy="2251075"/>
            </a:xfrm>
            <a:custGeom>
              <a:avLst/>
              <a:gdLst/>
              <a:ahLst/>
              <a:cxnLst/>
              <a:rect l="l" t="t" r="r" b="b"/>
              <a:pathLst>
                <a:path w="2216150" h="2251075">
                  <a:moveTo>
                    <a:pt x="0" y="1144524"/>
                  </a:moveTo>
                  <a:lnTo>
                    <a:pt x="4909" y="1098777"/>
                  </a:lnTo>
                  <a:lnTo>
                    <a:pt x="18990" y="1056161"/>
                  </a:lnTo>
                  <a:lnTo>
                    <a:pt x="41268" y="1017590"/>
                  </a:lnTo>
                  <a:lnTo>
                    <a:pt x="70770" y="983980"/>
                  </a:lnTo>
                  <a:lnTo>
                    <a:pt x="106523" y="956245"/>
                  </a:lnTo>
                  <a:lnTo>
                    <a:pt x="147554" y="935301"/>
                  </a:lnTo>
                  <a:lnTo>
                    <a:pt x="192888" y="922063"/>
                  </a:lnTo>
                  <a:lnTo>
                    <a:pt x="241553" y="917447"/>
                  </a:lnTo>
                  <a:lnTo>
                    <a:pt x="290219" y="922063"/>
                  </a:lnTo>
                  <a:lnTo>
                    <a:pt x="335553" y="935301"/>
                  </a:lnTo>
                  <a:lnTo>
                    <a:pt x="376584" y="956245"/>
                  </a:lnTo>
                  <a:lnTo>
                    <a:pt x="412337" y="983980"/>
                  </a:lnTo>
                  <a:lnTo>
                    <a:pt x="441839" y="1017590"/>
                  </a:lnTo>
                  <a:lnTo>
                    <a:pt x="464117" y="1056161"/>
                  </a:lnTo>
                  <a:lnTo>
                    <a:pt x="478198" y="1098777"/>
                  </a:lnTo>
                  <a:lnTo>
                    <a:pt x="483108" y="1144524"/>
                  </a:lnTo>
                  <a:lnTo>
                    <a:pt x="478198" y="1190270"/>
                  </a:lnTo>
                  <a:lnTo>
                    <a:pt x="464117" y="1232886"/>
                  </a:lnTo>
                  <a:lnTo>
                    <a:pt x="441839" y="1271457"/>
                  </a:lnTo>
                  <a:lnTo>
                    <a:pt x="412337" y="1305067"/>
                  </a:lnTo>
                  <a:lnTo>
                    <a:pt x="376584" y="1332802"/>
                  </a:lnTo>
                  <a:lnTo>
                    <a:pt x="335553" y="1353746"/>
                  </a:lnTo>
                  <a:lnTo>
                    <a:pt x="290219" y="1366984"/>
                  </a:lnTo>
                  <a:lnTo>
                    <a:pt x="241553" y="1371600"/>
                  </a:lnTo>
                  <a:lnTo>
                    <a:pt x="192888" y="1366984"/>
                  </a:lnTo>
                  <a:lnTo>
                    <a:pt x="147554" y="1353746"/>
                  </a:lnTo>
                  <a:lnTo>
                    <a:pt x="106523" y="1332802"/>
                  </a:lnTo>
                  <a:lnTo>
                    <a:pt x="70770" y="1305067"/>
                  </a:lnTo>
                  <a:lnTo>
                    <a:pt x="41268" y="1271457"/>
                  </a:lnTo>
                  <a:lnTo>
                    <a:pt x="18990" y="1232886"/>
                  </a:lnTo>
                  <a:lnTo>
                    <a:pt x="4909" y="1190270"/>
                  </a:lnTo>
                  <a:lnTo>
                    <a:pt x="0" y="1144524"/>
                  </a:lnTo>
                  <a:close/>
                </a:path>
                <a:path w="2216150" h="2251075">
                  <a:moveTo>
                    <a:pt x="1732788" y="1133093"/>
                  </a:moveTo>
                  <a:lnTo>
                    <a:pt x="1737697" y="1087169"/>
                  </a:lnTo>
                  <a:lnTo>
                    <a:pt x="1751778" y="1044398"/>
                  </a:lnTo>
                  <a:lnTo>
                    <a:pt x="1774056" y="1005696"/>
                  </a:lnTo>
                  <a:lnTo>
                    <a:pt x="1803558" y="971978"/>
                  </a:lnTo>
                  <a:lnTo>
                    <a:pt x="1839311" y="944160"/>
                  </a:lnTo>
                  <a:lnTo>
                    <a:pt x="1880342" y="923157"/>
                  </a:lnTo>
                  <a:lnTo>
                    <a:pt x="1925676" y="909883"/>
                  </a:lnTo>
                  <a:lnTo>
                    <a:pt x="1974341" y="905255"/>
                  </a:lnTo>
                  <a:lnTo>
                    <a:pt x="2023007" y="909883"/>
                  </a:lnTo>
                  <a:lnTo>
                    <a:pt x="2068341" y="923157"/>
                  </a:lnTo>
                  <a:lnTo>
                    <a:pt x="2109372" y="944160"/>
                  </a:lnTo>
                  <a:lnTo>
                    <a:pt x="2145125" y="971978"/>
                  </a:lnTo>
                  <a:lnTo>
                    <a:pt x="2174627" y="1005696"/>
                  </a:lnTo>
                  <a:lnTo>
                    <a:pt x="2196905" y="1044398"/>
                  </a:lnTo>
                  <a:lnTo>
                    <a:pt x="2210986" y="1087169"/>
                  </a:lnTo>
                  <a:lnTo>
                    <a:pt x="2215895" y="1133093"/>
                  </a:lnTo>
                  <a:lnTo>
                    <a:pt x="2210986" y="1179018"/>
                  </a:lnTo>
                  <a:lnTo>
                    <a:pt x="2196905" y="1221789"/>
                  </a:lnTo>
                  <a:lnTo>
                    <a:pt x="2174627" y="1260491"/>
                  </a:lnTo>
                  <a:lnTo>
                    <a:pt x="2145125" y="1294209"/>
                  </a:lnTo>
                  <a:lnTo>
                    <a:pt x="2109372" y="1322027"/>
                  </a:lnTo>
                  <a:lnTo>
                    <a:pt x="2068341" y="1343030"/>
                  </a:lnTo>
                  <a:lnTo>
                    <a:pt x="2023007" y="1356304"/>
                  </a:lnTo>
                  <a:lnTo>
                    <a:pt x="1974341" y="1360931"/>
                  </a:lnTo>
                  <a:lnTo>
                    <a:pt x="1925676" y="1356304"/>
                  </a:lnTo>
                  <a:lnTo>
                    <a:pt x="1880342" y="1343030"/>
                  </a:lnTo>
                  <a:lnTo>
                    <a:pt x="1839311" y="1322027"/>
                  </a:lnTo>
                  <a:lnTo>
                    <a:pt x="1803558" y="1294209"/>
                  </a:lnTo>
                  <a:lnTo>
                    <a:pt x="1774056" y="1260491"/>
                  </a:lnTo>
                  <a:lnTo>
                    <a:pt x="1751778" y="1221789"/>
                  </a:lnTo>
                  <a:lnTo>
                    <a:pt x="1737697" y="1179018"/>
                  </a:lnTo>
                  <a:lnTo>
                    <a:pt x="1732788" y="1133093"/>
                  </a:lnTo>
                  <a:close/>
                </a:path>
                <a:path w="2216150" h="2251075">
                  <a:moveTo>
                    <a:pt x="1732788" y="2023109"/>
                  </a:moveTo>
                  <a:lnTo>
                    <a:pt x="1737697" y="1977185"/>
                  </a:lnTo>
                  <a:lnTo>
                    <a:pt x="1751778" y="1934414"/>
                  </a:lnTo>
                  <a:lnTo>
                    <a:pt x="1774056" y="1895712"/>
                  </a:lnTo>
                  <a:lnTo>
                    <a:pt x="1803558" y="1861994"/>
                  </a:lnTo>
                  <a:lnTo>
                    <a:pt x="1839311" y="1834176"/>
                  </a:lnTo>
                  <a:lnTo>
                    <a:pt x="1880342" y="1813173"/>
                  </a:lnTo>
                  <a:lnTo>
                    <a:pt x="1925676" y="1799899"/>
                  </a:lnTo>
                  <a:lnTo>
                    <a:pt x="1974341" y="1795271"/>
                  </a:lnTo>
                  <a:lnTo>
                    <a:pt x="2023007" y="1799899"/>
                  </a:lnTo>
                  <a:lnTo>
                    <a:pt x="2068341" y="1813173"/>
                  </a:lnTo>
                  <a:lnTo>
                    <a:pt x="2109372" y="1834176"/>
                  </a:lnTo>
                  <a:lnTo>
                    <a:pt x="2145125" y="1861994"/>
                  </a:lnTo>
                  <a:lnTo>
                    <a:pt x="2174627" y="1895712"/>
                  </a:lnTo>
                  <a:lnTo>
                    <a:pt x="2196905" y="1934414"/>
                  </a:lnTo>
                  <a:lnTo>
                    <a:pt x="2210986" y="1977185"/>
                  </a:lnTo>
                  <a:lnTo>
                    <a:pt x="2215895" y="2023109"/>
                  </a:lnTo>
                  <a:lnTo>
                    <a:pt x="2210986" y="2069034"/>
                  </a:lnTo>
                  <a:lnTo>
                    <a:pt x="2196905" y="2111805"/>
                  </a:lnTo>
                  <a:lnTo>
                    <a:pt x="2174627" y="2150507"/>
                  </a:lnTo>
                  <a:lnTo>
                    <a:pt x="2145125" y="2184225"/>
                  </a:lnTo>
                  <a:lnTo>
                    <a:pt x="2109372" y="2212043"/>
                  </a:lnTo>
                  <a:lnTo>
                    <a:pt x="2068341" y="2233046"/>
                  </a:lnTo>
                  <a:lnTo>
                    <a:pt x="2023007" y="2246320"/>
                  </a:lnTo>
                  <a:lnTo>
                    <a:pt x="1974341" y="2250947"/>
                  </a:lnTo>
                  <a:lnTo>
                    <a:pt x="1925676" y="2246320"/>
                  </a:lnTo>
                  <a:lnTo>
                    <a:pt x="1880342" y="2233046"/>
                  </a:lnTo>
                  <a:lnTo>
                    <a:pt x="1839311" y="2212043"/>
                  </a:lnTo>
                  <a:lnTo>
                    <a:pt x="1803558" y="2184225"/>
                  </a:lnTo>
                  <a:lnTo>
                    <a:pt x="1774056" y="2150507"/>
                  </a:lnTo>
                  <a:lnTo>
                    <a:pt x="1751778" y="2111805"/>
                  </a:lnTo>
                  <a:lnTo>
                    <a:pt x="1737697" y="2069034"/>
                  </a:lnTo>
                  <a:lnTo>
                    <a:pt x="1732788" y="2023109"/>
                  </a:lnTo>
                  <a:close/>
                </a:path>
                <a:path w="2216150" h="2251075">
                  <a:moveTo>
                    <a:pt x="3048" y="227837"/>
                  </a:moveTo>
                  <a:lnTo>
                    <a:pt x="7957" y="181913"/>
                  </a:lnTo>
                  <a:lnTo>
                    <a:pt x="22038" y="139142"/>
                  </a:lnTo>
                  <a:lnTo>
                    <a:pt x="44316" y="100440"/>
                  </a:lnTo>
                  <a:lnTo>
                    <a:pt x="73818" y="66722"/>
                  </a:lnTo>
                  <a:lnTo>
                    <a:pt x="109571" y="38904"/>
                  </a:lnTo>
                  <a:lnTo>
                    <a:pt x="150602" y="17901"/>
                  </a:lnTo>
                  <a:lnTo>
                    <a:pt x="195936" y="4627"/>
                  </a:lnTo>
                  <a:lnTo>
                    <a:pt x="244601" y="0"/>
                  </a:lnTo>
                  <a:lnTo>
                    <a:pt x="293267" y="4627"/>
                  </a:lnTo>
                  <a:lnTo>
                    <a:pt x="338601" y="17901"/>
                  </a:lnTo>
                  <a:lnTo>
                    <a:pt x="379632" y="38904"/>
                  </a:lnTo>
                  <a:lnTo>
                    <a:pt x="415385" y="66722"/>
                  </a:lnTo>
                  <a:lnTo>
                    <a:pt x="444887" y="100440"/>
                  </a:lnTo>
                  <a:lnTo>
                    <a:pt x="467165" y="139142"/>
                  </a:lnTo>
                  <a:lnTo>
                    <a:pt x="481246" y="181913"/>
                  </a:lnTo>
                  <a:lnTo>
                    <a:pt x="486156" y="227837"/>
                  </a:lnTo>
                  <a:lnTo>
                    <a:pt x="481246" y="273762"/>
                  </a:lnTo>
                  <a:lnTo>
                    <a:pt x="467165" y="316533"/>
                  </a:lnTo>
                  <a:lnTo>
                    <a:pt x="444887" y="355235"/>
                  </a:lnTo>
                  <a:lnTo>
                    <a:pt x="415385" y="388953"/>
                  </a:lnTo>
                  <a:lnTo>
                    <a:pt x="379632" y="416771"/>
                  </a:lnTo>
                  <a:lnTo>
                    <a:pt x="338601" y="437774"/>
                  </a:lnTo>
                  <a:lnTo>
                    <a:pt x="293267" y="451048"/>
                  </a:lnTo>
                  <a:lnTo>
                    <a:pt x="244601" y="455675"/>
                  </a:lnTo>
                  <a:lnTo>
                    <a:pt x="195936" y="451048"/>
                  </a:lnTo>
                  <a:lnTo>
                    <a:pt x="150602" y="437774"/>
                  </a:lnTo>
                  <a:lnTo>
                    <a:pt x="109571" y="416771"/>
                  </a:lnTo>
                  <a:lnTo>
                    <a:pt x="73818" y="388953"/>
                  </a:lnTo>
                  <a:lnTo>
                    <a:pt x="44316" y="355235"/>
                  </a:lnTo>
                  <a:lnTo>
                    <a:pt x="22038" y="316533"/>
                  </a:lnTo>
                  <a:lnTo>
                    <a:pt x="7957" y="273762"/>
                  </a:lnTo>
                  <a:lnTo>
                    <a:pt x="3048" y="227837"/>
                  </a:lnTo>
                  <a:close/>
                </a:path>
              </a:pathLst>
            </a:custGeom>
            <a:ln w="5791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70736" y="4498594"/>
            <a:ext cx="2426335" cy="843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latin typeface="Trebuchet MS"/>
                <a:cs typeface="Trebuchet MS"/>
              </a:rPr>
              <a:t>5,</a:t>
            </a:r>
            <a:r>
              <a:rPr sz="1800" spc="-21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6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120" dirty="0">
                <a:latin typeface="Trebuchet MS"/>
                <a:cs typeface="Trebuchet MS"/>
              </a:rPr>
              <a:t>and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7 </a:t>
            </a:r>
            <a:r>
              <a:rPr sz="1800" spc="-95" dirty="0">
                <a:latin typeface="Trebuchet MS"/>
                <a:cs typeface="Trebuchet MS"/>
              </a:rPr>
              <a:t>a</a:t>
            </a:r>
            <a:r>
              <a:rPr sz="1800" spc="-110" dirty="0">
                <a:latin typeface="Trebuchet MS"/>
                <a:cs typeface="Trebuchet MS"/>
              </a:rPr>
              <a:t>r</a:t>
            </a:r>
            <a:r>
              <a:rPr sz="1800" spc="-120" dirty="0">
                <a:latin typeface="Trebuchet MS"/>
                <a:cs typeface="Trebuchet MS"/>
              </a:rPr>
              <a:t>e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180" dirty="0">
                <a:latin typeface="Trebuchet MS"/>
                <a:cs typeface="Trebuchet MS"/>
              </a:rPr>
              <a:t>a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1800" b="1" spc="-35" dirty="0">
                <a:solidFill>
                  <a:srgbClr val="FF0000"/>
                </a:solidFill>
                <a:latin typeface="Trebuchet MS"/>
                <a:cs typeface="Trebuchet MS"/>
              </a:rPr>
              <a:t>h</a:t>
            </a:r>
            <a:r>
              <a:rPr sz="1800" b="1" spc="-50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800" b="1" spc="-45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800" b="1" dirty="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sz="1800" b="1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of</a:t>
            </a:r>
            <a:r>
              <a:rPr sz="1800" spc="-45" dirty="0">
                <a:latin typeface="Trebuchet MS"/>
                <a:cs typeface="Trebuchet MS"/>
              </a:rPr>
              <a:t> 3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-45" dirty="0">
                <a:latin typeface="Trebuchet MS"/>
                <a:cs typeface="Trebuchet MS"/>
              </a:rPr>
              <a:t>3 </a:t>
            </a:r>
            <a:r>
              <a:rPr sz="1800" spc="-120" dirty="0">
                <a:latin typeface="Trebuchet MS"/>
                <a:cs typeface="Trebuchet MS"/>
              </a:rPr>
              <a:t>i</a:t>
            </a:r>
            <a:r>
              <a:rPr sz="1800" spc="-40" dirty="0">
                <a:latin typeface="Trebuchet MS"/>
                <a:cs typeface="Trebuchet MS"/>
              </a:rPr>
              <a:t>s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180" dirty="0">
                <a:latin typeface="Trebuchet MS"/>
                <a:cs typeface="Trebuchet MS"/>
              </a:rPr>
              <a:t>a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rebuchet MS"/>
                <a:cs typeface="Trebuchet MS"/>
              </a:rPr>
              <a:t>p</a:t>
            </a:r>
            <a:r>
              <a:rPr sz="1800" b="1" spc="20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800" b="1" spc="-25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1800" b="1" spc="-3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800" b="1" spc="-35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1800" b="1" spc="15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800" b="1" spc="-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of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120" dirty="0">
                <a:latin typeface="Trebuchet MS"/>
                <a:cs typeface="Trebuchet MS"/>
              </a:rPr>
              <a:t>5,6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114" dirty="0">
                <a:latin typeface="Trebuchet MS"/>
                <a:cs typeface="Trebuchet MS"/>
              </a:rPr>
              <a:t>and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7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8120" y="2220467"/>
            <a:ext cx="2802890" cy="368935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0"/>
              </a:spcBef>
            </a:pPr>
            <a:r>
              <a:rPr sz="1800" spc="-160" dirty="0">
                <a:latin typeface="Trebuchet MS"/>
                <a:cs typeface="Trebuchet MS"/>
              </a:rPr>
              <a:t>2,</a:t>
            </a:r>
            <a:r>
              <a:rPr sz="1800" spc="-225" dirty="0">
                <a:latin typeface="Trebuchet MS"/>
                <a:cs typeface="Trebuchet MS"/>
              </a:rPr>
              <a:t> </a:t>
            </a:r>
            <a:r>
              <a:rPr sz="1800" spc="-160" dirty="0">
                <a:latin typeface="Trebuchet MS"/>
                <a:cs typeface="Trebuchet MS"/>
              </a:rPr>
              <a:t>5,</a:t>
            </a:r>
            <a:r>
              <a:rPr sz="1800" spc="-135" dirty="0">
                <a:latin typeface="Trebuchet MS"/>
                <a:cs typeface="Trebuchet MS"/>
              </a:rPr>
              <a:t>6,7,9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120" dirty="0">
                <a:latin typeface="Trebuchet MS"/>
                <a:cs typeface="Trebuchet MS"/>
              </a:rPr>
              <a:t>and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10 </a:t>
            </a:r>
            <a:r>
              <a:rPr sz="1800" spc="-95" dirty="0">
                <a:latin typeface="Trebuchet MS"/>
                <a:cs typeface="Trebuchet MS"/>
              </a:rPr>
              <a:t>a</a:t>
            </a:r>
            <a:r>
              <a:rPr sz="1800" spc="-110" dirty="0">
                <a:latin typeface="Trebuchet MS"/>
                <a:cs typeface="Trebuchet MS"/>
              </a:rPr>
              <a:t>r</a:t>
            </a:r>
            <a:r>
              <a:rPr sz="1800" spc="-120" dirty="0">
                <a:latin typeface="Trebuchet MS"/>
                <a:cs typeface="Trebuchet MS"/>
              </a:rPr>
              <a:t>e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b="1" spc="-30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800" b="1" spc="-55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800" b="1" spc="-65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800" b="1" spc="-80" dirty="0">
                <a:solidFill>
                  <a:srgbClr val="FF0000"/>
                </a:solidFill>
                <a:latin typeface="Trebuchet MS"/>
                <a:cs typeface="Trebuchet MS"/>
              </a:rPr>
              <a:t>v</a:t>
            </a:r>
            <a:r>
              <a:rPr sz="1800" b="1" spc="-25" dirty="0">
                <a:solidFill>
                  <a:srgbClr val="FF0000"/>
                </a:solidFill>
                <a:latin typeface="Trebuchet MS"/>
                <a:cs typeface="Trebuchet MS"/>
              </a:rPr>
              <a:t>es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35111" y="3101339"/>
            <a:ext cx="2801620" cy="646430"/>
          </a:xfrm>
          <a:prstGeom prst="rect">
            <a:avLst/>
          </a:prstGeom>
          <a:ln w="9144">
            <a:solidFill>
              <a:srgbClr val="006FC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92075" marR="435609">
              <a:lnSpc>
                <a:spcPts val="2120"/>
              </a:lnSpc>
              <a:spcBef>
                <a:spcPts val="400"/>
              </a:spcBef>
            </a:pPr>
            <a:r>
              <a:rPr sz="1800" spc="-135" dirty="0">
                <a:latin typeface="Trebuchet MS"/>
                <a:cs typeface="Trebuchet MS"/>
              </a:rPr>
              <a:t>1,3,4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120" dirty="0">
                <a:latin typeface="Trebuchet MS"/>
                <a:cs typeface="Trebuchet MS"/>
              </a:rPr>
              <a:t>and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8 </a:t>
            </a:r>
            <a:r>
              <a:rPr sz="1800" spc="-185" dirty="0">
                <a:latin typeface="Trebuchet MS"/>
                <a:cs typeface="Trebuchet MS"/>
              </a:rPr>
              <a:t>a</a:t>
            </a:r>
            <a:r>
              <a:rPr sz="1800" spc="-35" dirty="0">
                <a:latin typeface="Trebuchet MS"/>
                <a:cs typeface="Trebuchet MS"/>
              </a:rPr>
              <a:t>r</a:t>
            </a:r>
            <a:r>
              <a:rPr sz="1800" spc="-120" dirty="0">
                <a:latin typeface="Trebuchet MS"/>
                <a:cs typeface="Trebuchet MS"/>
              </a:rPr>
              <a:t>e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Trebuchet MS"/>
                <a:cs typeface="Trebuchet MS"/>
              </a:rPr>
              <a:t>inter</a:t>
            </a:r>
            <a:r>
              <a:rPr sz="1800" b="1" spc="-25" dirty="0">
                <a:solidFill>
                  <a:srgbClr val="006FC0"/>
                </a:solidFill>
                <a:latin typeface="Trebuchet MS"/>
                <a:cs typeface="Trebuchet MS"/>
              </a:rPr>
              <a:t>nal  </a:t>
            </a:r>
            <a:r>
              <a:rPr sz="1800" b="1" spc="-10" dirty="0">
                <a:solidFill>
                  <a:srgbClr val="006FC0"/>
                </a:solidFill>
                <a:latin typeface="Trebuchet MS"/>
                <a:cs typeface="Trebuchet MS"/>
              </a:rPr>
              <a:t>nodes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</a:rPr>
              <a:t>CONT..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65" dirty="0"/>
              <a:t>DATA</a:t>
            </a:r>
            <a:r>
              <a:rPr spc="-40" dirty="0"/>
              <a:t> </a:t>
            </a:r>
            <a:r>
              <a:rPr spc="20" dirty="0"/>
              <a:t>STRUCTURE</a:t>
            </a:r>
            <a:r>
              <a:rPr spc="-40" dirty="0"/>
              <a:t> </a:t>
            </a:r>
            <a:r>
              <a:rPr spc="105" dirty="0"/>
              <a:t>AND</a:t>
            </a:r>
            <a:r>
              <a:rPr spc="-35" dirty="0"/>
              <a:t> </a:t>
            </a:r>
            <a:r>
              <a:rPr spc="40" dirty="0"/>
              <a:t>ALGORITHM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659993" y="2291588"/>
            <a:ext cx="10645140" cy="3465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105"/>
              </a:spcBef>
              <a:buClr>
                <a:srgbClr val="903062"/>
              </a:buClr>
              <a:buSzPct val="9117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7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Siblings</a:t>
            </a:r>
            <a:r>
              <a:rPr sz="1700" spc="-50" dirty="0">
                <a:solidFill>
                  <a:srgbClr val="3C3C3C"/>
                </a:solidFill>
                <a:latin typeface="SimSun"/>
                <a:cs typeface="SimSun"/>
              </a:rPr>
              <a:t>:-</a:t>
            </a:r>
            <a:r>
              <a:rPr sz="1700" spc="-12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70" dirty="0">
                <a:solidFill>
                  <a:srgbClr val="3C3C3C"/>
                </a:solidFill>
                <a:latin typeface="SimSun"/>
                <a:cs typeface="SimSun"/>
              </a:rPr>
              <a:t>Nodes</a:t>
            </a:r>
            <a:r>
              <a:rPr sz="17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5" dirty="0">
                <a:solidFill>
                  <a:srgbClr val="3C3C3C"/>
                </a:solidFill>
                <a:latin typeface="SimSun"/>
                <a:cs typeface="SimSun"/>
              </a:rPr>
              <a:t>with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105" dirty="0">
                <a:solidFill>
                  <a:srgbClr val="3C3C3C"/>
                </a:solidFill>
                <a:latin typeface="SimSun"/>
                <a:cs typeface="SimSun"/>
              </a:rPr>
              <a:t>same</a:t>
            </a:r>
            <a:r>
              <a:rPr sz="17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45" dirty="0">
                <a:solidFill>
                  <a:srgbClr val="3C3C3C"/>
                </a:solidFill>
                <a:latin typeface="SimSun"/>
                <a:cs typeface="SimSun"/>
              </a:rPr>
              <a:t>parent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65" dirty="0">
                <a:solidFill>
                  <a:srgbClr val="3C3C3C"/>
                </a:solidFill>
                <a:latin typeface="SimSun"/>
                <a:cs typeface="SimSun"/>
              </a:rPr>
              <a:t>are</a:t>
            </a:r>
            <a:r>
              <a:rPr sz="17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10" dirty="0">
                <a:solidFill>
                  <a:srgbClr val="3C3C3C"/>
                </a:solidFill>
                <a:latin typeface="SimSun"/>
                <a:cs typeface="SimSun"/>
              </a:rPr>
              <a:t>called</a:t>
            </a:r>
            <a:r>
              <a:rPr sz="17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60" dirty="0">
                <a:solidFill>
                  <a:srgbClr val="3C3C3C"/>
                </a:solidFill>
                <a:latin typeface="SimSun"/>
                <a:cs typeface="SimSun"/>
              </a:rPr>
              <a:t>siblings.</a:t>
            </a:r>
            <a:endParaRPr sz="17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903062"/>
              </a:buClr>
              <a:buFont typeface="Cambria"/>
              <a:buChar char="◾"/>
            </a:pPr>
            <a:endParaRPr sz="14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spcBef>
                <a:spcPts val="5"/>
              </a:spcBef>
              <a:buClr>
                <a:srgbClr val="903062"/>
              </a:buClr>
              <a:buSzPct val="9117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7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Depth</a:t>
            </a:r>
            <a:r>
              <a:rPr sz="1700" b="1" spc="2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700" b="1" spc="3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700" b="1" spc="3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node</a:t>
            </a:r>
            <a:r>
              <a:rPr sz="1700" spc="-65" dirty="0">
                <a:solidFill>
                  <a:srgbClr val="3C3C3C"/>
                </a:solidFill>
                <a:latin typeface="SimSun"/>
                <a:cs typeface="SimSun"/>
              </a:rPr>
              <a:t>:-</a:t>
            </a:r>
            <a:r>
              <a:rPr sz="1700" spc="-12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90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10" dirty="0">
                <a:solidFill>
                  <a:srgbClr val="3C3C3C"/>
                </a:solidFill>
                <a:latin typeface="SimSun"/>
                <a:cs typeface="SimSun"/>
              </a:rPr>
              <a:t>depth</a:t>
            </a:r>
            <a:r>
              <a:rPr sz="17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1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7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65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7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260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7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120" dirty="0">
                <a:solidFill>
                  <a:srgbClr val="FF0000"/>
                </a:solidFill>
                <a:latin typeface="SimSun"/>
                <a:cs typeface="SimSun"/>
              </a:rPr>
              <a:t>number</a:t>
            </a:r>
            <a:r>
              <a:rPr sz="1700" spc="-10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110" dirty="0">
                <a:solidFill>
                  <a:srgbClr val="FF0000"/>
                </a:solidFill>
                <a:latin typeface="SimSun"/>
                <a:cs typeface="SimSun"/>
              </a:rPr>
              <a:t>of</a:t>
            </a:r>
            <a:r>
              <a:rPr sz="1700" spc="-10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15" dirty="0">
                <a:solidFill>
                  <a:srgbClr val="FF0000"/>
                </a:solidFill>
                <a:latin typeface="SimSun"/>
                <a:cs typeface="SimSun"/>
              </a:rPr>
              <a:t>edges</a:t>
            </a:r>
            <a:r>
              <a:rPr sz="1700" spc="-9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45" dirty="0">
                <a:solidFill>
                  <a:srgbClr val="FF0000"/>
                </a:solidFill>
                <a:latin typeface="SimSun"/>
                <a:cs typeface="SimSun"/>
              </a:rPr>
              <a:t>from</a:t>
            </a:r>
            <a:r>
              <a:rPr sz="1700" spc="-10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FF0000"/>
                </a:solidFill>
                <a:latin typeface="SimSun"/>
                <a:cs typeface="SimSun"/>
              </a:rPr>
              <a:t>the</a:t>
            </a:r>
            <a:r>
              <a:rPr sz="1700" spc="-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80" dirty="0">
                <a:solidFill>
                  <a:srgbClr val="FF0000"/>
                </a:solidFill>
                <a:latin typeface="SimSun"/>
                <a:cs typeface="SimSun"/>
              </a:rPr>
              <a:t>root</a:t>
            </a:r>
            <a:r>
              <a:rPr sz="1700" spc="-11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100" dirty="0">
                <a:solidFill>
                  <a:srgbClr val="FF0000"/>
                </a:solidFill>
                <a:latin typeface="SimSun"/>
                <a:cs typeface="SimSun"/>
              </a:rPr>
              <a:t>to</a:t>
            </a:r>
            <a:r>
              <a:rPr sz="1700" spc="-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FF0000"/>
                </a:solidFill>
                <a:latin typeface="SimSun"/>
                <a:cs typeface="SimSun"/>
              </a:rPr>
              <a:t>the</a:t>
            </a:r>
            <a:r>
              <a:rPr sz="1700" spc="-9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5" dirty="0">
                <a:solidFill>
                  <a:srgbClr val="FF0000"/>
                </a:solidFill>
                <a:latin typeface="SimSun"/>
                <a:cs typeface="SimSun"/>
              </a:rPr>
              <a:t>node</a:t>
            </a:r>
            <a:r>
              <a:rPr sz="1700" spc="-5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endParaRPr sz="17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903062"/>
              </a:buClr>
              <a:buFont typeface="Cambria"/>
              <a:buChar char="◾"/>
            </a:pPr>
            <a:endParaRPr sz="14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buClr>
                <a:srgbClr val="903062"/>
              </a:buClr>
              <a:buSzPct val="9117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7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1700" b="1" spc="3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height</a:t>
            </a:r>
            <a:r>
              <a:rPr sz="1700" b="1" spc="2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700" b="1" spc="3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700" b="1" spc="3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node</a:t>
            </a:r>
            <a:r>
              <a:rPr sz="1700" spc="-65" dirty="0">
                <a:solidFill>
                  <a:srgbClr val="585858"/>
                </a:solidFill>
                <a:latin typeface="SimSun"/>
                <a:cs typeface="SimSun"/>
              </a:rPr>
              <a:t>:-</a:t>
            </a:r>
            <a:r>
              <a:rPr sz="1700" spc="-114" dirty="0">
                <a:solidFill>
                  <a:srgbClr val="585858"/>
                </a:solidFill>
                <a:latin typeface="SimSun"/>
                <a:cs typeface="SimSun"/>
              </a:rPr>
              <a:t> </a:t>
            </a:r>
            <a:r>
              <a:rPr sz="1700" spc="-260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7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7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120" dirty="0">
                <a:solidFill>
                  <a:srgbClr val="FF0000"/>
                </a:solidFill>
                <a:latin typeface="SimSun"/>
                <a:cs typeface="SimSun"/>
              </a:rPr>
              <a:t>number</a:t>
            </a:r>
            <a:r>
              <a:rPr sz="1700" spc="-10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110" dirty="0">
                <a:solidFill>
                  <a:srgbClr val="FF0000"/>
                </a:solidFill>
                <a:latin typeface="SimSun"/>
                <a:cs typeface="SimSun"/>
              </a:rPr>
              <a:t>of</a:t>
            </a:r>
            <a:r>
              <a:rPr sz="1700" spc="-10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15" dirty="0">
                <a:solidFill>
                  <a:srgbClr val="FF0000"/>
                </a:solidFill>
                <a:latin typeface="SimSun"/>
                <a:cs typeface="SimSun"/>
              </a:rPr>
              <a:t>edges</a:t>
            </a:r>
            <a:r>
              <a:rPr sz="1700" spc="-10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45" dirty="0">
                <a:solidFill>
                  <a:srgbClr val="FF0000"/>
                </a:solidFill>
                <a:latin typeface="SimSun"/>
                <a:cs typeface="SimSun"/>
              </a:rPr>
              <a:t>from</a:t>
            </a:r>
            <a:r>
              <a:rPr sz="1700" spc="-10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FF0000"/>
                </a:solidFill>
                <a:latin typeface="SimSun"/>
                <a:cs typeface="SimSun"/>
              </a:rPr>
              <a:t>the</a:t>
            </a:r>
            <a:r>
              <a:rPr sz="1700" spc="-9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65" dirty="0">
                <a:solidFill>
                  <a:srgbClr val="FF0000"/>
                </a:solidFill>
                <a:latin typeface="SimSun"/>
                <a:cs typeface="SimSun"/>
              </a:rPr>
              <a:t>node</a:t>
            </a:r>
            <a:r>
              <a:rPr sz="1700" spc="-8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100" dirty="0">
                <a:solidFill>
                  <a:srgbClr val="FF0000"/>
                </a:solidFill>
                <a:latin typeface="SimSun"/>
                <a:cs typeface="SimSun"/>
              </a:rPr>
              <a:t>to</a:t>
            </a:r>
            <a:r>
              <a:rPr sz="1700" spc="-9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FF0000"/>
                </a:solidFill>
                <a:latin typeface="SimSun"/>
                <a:cs typeface="SimSun"/>
              </a:rPr>
              <a:t>the</a:t>
            </a:r>
            <a:r>
              <a:rPr sz="1700" spc="-9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40" dirty="0">
                <a:solidFill>
                  <a:srgbClr val="FF0000"/>
                </a:solidFill>
                <a:latin typeface="SimSun"/>
                <a:cs typeface="SimSun"/>
              </a:rPr>
              <a:t>deepest</a:t>
            </a:r>
            <a:r>
              <a:rPr sz="1700" spc="-10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190" dirty="0">
                <a:solidFill>
                  <a:srgbClr val="FF0000"/>
                </a:solidFill>
                <a:latin typeface="SimSun"/>
                <a:cs typeface="SimSun"/>
              </a:rPr>
              <a:t>leaf.</a:t>
            </a:r>
            <a:endParaRPr sz="17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903062"/>
              </a:buClr>
              <a:buFont typeface="Cambria"/>
              <a:buChar char="◾"/>
            </a:pPr>
            <a:endParaRPr sz="14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buClr>
                <a:srgbClr val="903062"/>
              </a:buClr>
              <a:buSzPct val="9117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7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1700" b="1" spc="3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height</a:t>
            </a:r>
            <a:r>
              <a:rPr sz="1700" b="1" spc="2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700" b="1" spc="3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700" b="1" spc="3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tree</a:t>
            </a:r>
            <a:r>
              <a:rPr sz="1700" spc="-85" dirty="0">
                <a:solidFill>
                  <a:srgbClr val="585858"/>
                </a:solidFill>
                <a:latin typeface="SimSun"/>
                <a:cs typeface="SimSun"/>
              </a:rPr>
              <a:t>:-</a:t>
            </a:r>
            <a:r>
              <a:rPr sz="1700" spc="-135" dirty="0">
                <a:solidFill>
                  <a:srgbClr val="585858"/>
                </a:solidFill>
                <a:latin typeface="SimSun"/>
                <a:cs typeface="SimSun"/>
              </a:rPr>
              <a:t> </a:t>
            </a:r>
            <a:r>
              <a:rPr sz="1700" spc="-260" dirty="0">
                <a:solidFill>
                  <a:srgbClr val="3C3C3C"/>
                </a:solidFill>
                <a:latin typeface="SimSun"/>
                <a:cs typeface="SimSun"/>
              </a:rPr>
              <a:t>is</a:t>
            </a:r>
            <a:r>
              <a:rPr sz="17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1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FF0000"/>
                </a:solidFill>
                <a:latin typeface="SimSun"/>
                <a:cs typeface="SimSun"/>
              </a:rPr>
              <a:t>height</a:t>
            </a:r>
            <a:r>
              <a:rPr sz="1700" spc="-12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110" dirty="0">
                <a:solidFill>
                  <a:srgbClr val="FF0000"/>
                </a:solidFill>
                <a:latin typeface="SimSun"/>
                <a:cs typeface="SimSun"/>
              </a:rPr>
              <a:t>of</a:t>
            </a:r>
            <a:r>
              <a:rPr sz="1700" spc="-10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15" dirty="0">
                <a:solidFill>
                  <a:srgbClr val="FF0000"/>
                </a:solidFill>
                <a:latin typeface="SimSun"/>
                <a:cs typeface="SimSun"/>
              </a:rPr>
              <a:t>a</a:t>
            </a:r>
            <a:r>
              <a:rPr sz="1700" spc="-10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125" dirty="0">
                <a:solidFill>
                  <a:srgbClr val="FF0000"/>
                </a:solidFill>
                <a:latin typeface="SimSun"/>
                <a:cs typeface="SimSun"/>
              </a:rPr>
              <a:t>root</a:t>
            </a:r>
            <a:r>
              <a:rPr sz="1700" spc="-125" dirty="0">
                <a:solidFill>
                  <a:srgbClr val="3C3C3C"/>
                </a:solidFill>
                <a:latin typeface="SimSun"/>
                <a:cs typeface="SimSun"/>
              </a:rPr>
              <a:t>.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105" dirty="0">
                <a:solidFill>
                  <a:srgbClr val="3C3C3C"/>
                </a:solidFill>
                <a:latin typeface="SimSun"/>
                <a:cs typeface="SimSun"/>
              </a:rPr>
              <a:t>Or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14" dirty="0">
                <a:solidFill>
                  <a:srgbClr val="3C3C3C"/>
                </a:solidFill>
                <a:latin typeface="SimSun"/>
                <a:cs typeface="SimSun"/>
              </a:rPr>
              <a:t>(the</a:t>
            </a:r>
            <a:r>
              <a:rPr sz="17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225" dirty="0">
                <a:solidFill>
                  <a:srgbClr val="3C3C3C"/>
                </a:solidFill>
                <a:latin typeface="SimSun"/>
                <a:cs typeface="SimSun"/>
              </a:rPr>
              <a:t>maximum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10" dirty="0">
                <a:solidFill>
                  <a:srgbClr val="3C3C3C"/>
                </a:solidFill>
                <a:latin typeface="SimSun"/>
                <a:cs typeface="SimSun"/>
              </a:rPr>
              <a:t>depth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10" dirty="0">
                <a:solidFill>
                  <a:srgbClr val="3C3C3C"/>
                </a:solidFill>
                <a:latin typeface="SimSun"/>
                <a:cs typeface="SimSun"/>
              </a:rPr>
              <a:t>of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55" dirty="0">
                <a:solidFill>
                  <a:srgbClr val="3C3C3C"/>
                </a:solidFill>
                <a:latin typeface="SimSun"/>
                <a:cs typeface="SimSun"/>
              </a:rPr>
              <a:t>any</a:t>
            </a:r>
            <a:r>
              <a:rPr sz="17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65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7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40" dirty="0">
                <a:solidFill>
                  <a:srgbClr val="3C3C3C"/>
                </a:solidFill>
                <a:latin typeface="SimSun"/>
                <a:cs typeface="SimSun"/>
              </a:rPr>
              <a:t>within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55" dirty="0">
                <a:solidFill>
                  <a:srgbClr val="3C3C3C"/>
                </a:solidFill>
                <a:latin typeface="SimSun"/>
                <a:cs typeface="SimSun"/>
              </a:rPr>
              <a:t>the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55" dirty="0">
                <a:solidFill>
                  <a:srgbClr val="3C3C3C"/>
                </a:solidFill>
                <a:latin typeface="SimSun"/>
                <a:cs typeface="SimSun"/>
              </a:rPr>
              <a:t>tree)</a:t>
            </a:r>
            <a:endParaRPr sz="17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903062"/>
              </a:buClr>
              <a:buFont typeface="Cambria"/>
              <a:buChar char="◾"/>
            </a:pPr>
            <a:endParaRPr sz="14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buClr>
                <a:srgbClr val="903062"/>
              </a:buClr>
              <a:buSzPct val="9117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7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Descendant</a:t>
            </a:r>
            <a:r>
              <a:rPr sz="1700" spc="-10" dirty="0">
                <a:solidFill>
                  <a:srgbClr val="3C3C3C"/>
                </a:solidFill>
                <a:latin typeface="SimSun"/>
                <a:cs typeface="SimSun"/>
              </a:rPr>
              <a:t>:</a:t>
            </a:r>
            <a:r>
              <a:rPr sz="1700" spc="-12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225" dirty="0">
                <a:solidFill>
                  <a:srgbClr val="3C3C3C"/>
                </a:solidFill>
                <a:latin typeface="SimSun"/>
                <a:cs typeface="SimSun"/>
              </a:rPr>
              <a:t>-</a:t>
            </a:r>
            <a:r>
              <a:rPr sz="17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295" dirty="0">
                <a:solidFill>
                  <a:srgbClr val="3C3C3C"/>
                </a:solidFill>
                <a:latin typeface="SimSun"/>
                <a:cs typeface="SimSun"/>
              </a:rPr>
              <a:t>A</a:t>
            </a:r>
            <a:r>
              <a:rPr sz="17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65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7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45" dirty="0">
                <a:solidFill>
                  <a:srgbClr val="3C3C3C"/>
                </a:solidFill>
                <a:latin typeface="SimSun"/>
                <a:cs typeface="SimSun"/>
              </a:rPr>
              <a:t>reachable</a:t>
            </a:r>
            <a:r>
              <a:rPr sz="1700" spc="-114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70" dirty="0">
                <a:solidFill>
                  <a:srgbClr val="3C3C3C"/>
                </a:solidFill>
                <a:latin typeface="SimSun"/>
                <a:cs typeface="SimSun"/>
              </a:rPr>
              <a:t>by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40" dirty="0">
                <a:solidFill>
                  <a:srgbClr val="3C3C3C"/>
                </a:solidFill>
                <a:latin typeface="SimSun"/>
                <a:cs typeface="SimSun"/>
              </a:rPr>
              <a:t>repeated</a:t>
            </a:r>
            <a:r>
              <a:rPr sz="17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20" dirty="0">
                <a:solidFill>
                  <a:srgbClr val="3C3C3C"/>
                </a:solidFill>
                <a:latin typeface="SimSun"/>
                <a:cs typeface="SimSun"/>
              </a:rPr>
              <a:t>proceeding</a:t>
            </a:r>
            <a:r>
              <a:rPr sz="1700" spc="-11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45" dirty="0">
                <a:solidFill>
                  <a:srgbClr val="3C3C3C"/>
                </a:solidFill>
                <a:latin typeface="SimSun"/>
                <a:cs typeface="SimSun"/>
              </a:rPr>
              <a:t>from</a:t>
            </a:r>
            <a:r>
              <a:rPr sz="17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40" dirty="0">
                <a:solidFill>
                  <a:srgbClr val="3C3C3C"/>
                </a:solidFill>
                <a:latin typeface="SimSun"/>
                <a:cs typeface="SimSun"/>
              </a:rPr>
              <a:t>parent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7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45" dirty="0">
                <a:solidFill>
                  <a:srgbClr val="3C3C3C"/>
                </a:solidFill>
                <a:latin typeface="SimSun"/>
                <a:cs typeface="SimSun"/>
              </a:rPr>
              <a:t>child.(</a:t>
            </a:r>
            <a:r>
              <a:rPr sz="1700" spc="-145" dirty="0">
                <a:solidFill>
                  <a:srgbClr val="FF0000"/>
                </a:solidFill>
                <a:latin typeface="SimSun"/>
                <a:cs typeface="SimSun"/>
              </a:rPr>
              <a:t>child,</a:t>
            </a:r>
            <a:r>
              <a:rPr sz="1700" spc="-12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65" dirty="0">
                <a:solidFill>
                  <a:srgbClr val="FF0000"/>
                </a:solidFill>
                <a:latin typeface="SimSun"/>
                <a:cs typeface="SimSun"/>
              </a:rPr>
              <a:t>grandchild,</a:t>
            </a:r>
            <a:r>
              <a:rPr sz="1700" spc="-12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25" dirty="0">
                <a:solidFill>
                  <a:srgbClr val="FF0000"/>
                </a:solidFill>
                <a:latin typeface="SimSun"/>
                <a:cs typeface="SimSun"/>
              </a:rPr>
              <a:t>grand-</a:t>
            </a:r>
            <a:endParaRPr sz="1700">
              <a:latin typeface="SimSun"/>
              <a:cs typeface="SimSun"/>
            </a:endParaRPr>
          </a:p>
          <a:p>
            <a:pPr marL="318770">
              <a:lnSpc>
                <a:spcPct val="100000"/>
              </a:lnSpc>
              <a:spcBef>
                <a:spcPts val="819"/>
              </a:spcBef>
            </a:pPr>
            <a:r>
              <a:rPr sz="1700" spc="40" dirty="0">
                <a:solidFill>
                  <a:srgbClr val="FF0000"/>
                </a:solidFill>
                <a:latin typeface="SimSun"/>
                <a:cs typeface="SimSun"/>
              </a:rPr>
              <a:t>g</a:t>
            </a:r>
            <a:r>
              <a:rPr sz="1700" spc="-185" dirty="0">
                <a:solidFill>
                  <a:srgbClr val="FF0000"/>
                </a:solidFill>
                <a:latin typeface="SimSun"/>
                <a:cs typeface="SimSun"/>
              </a:rPr>
              <a:t>r</a:t>
            </a:r>
            <a:r>
              <a:rPr sz="1700" spc="65" dirty="0">
                <a:solidFill>
                  <a:srgbClr val="FF0000"/>
                </a:solidFill>
                <a:latin typeface="SimSun"/>
                <a:cs typeface="SimSun"/>
              </a:rPr>
              <a:t>a</a:t>
            </a:r>
            <a:r>
              <a:rPr sz="1700" spc="55" dirty="0">
                <a:solidFill>
                  <a:srgbClr val="FF0000"/>
                </a:solidFill>
                <a:latin typeface="SimSun"/>
                <a:cs typeface="SimSun"/>
              </a:rPr>
              <a:t>n</a:t>
            </a:r>
            <a:r>
              <a:rPr sz="1700" spc="-95" dirty="0">
                <a:solidFill>
                  <a:srgbClr val="FF0000"/>
                </a:solidFill>
                <a:latin typeface="SimSun"/>
                <a:cs typeface="SimSun"/>
              </a:rPr>
              <a:t>dchild,</a:t>
            </a:r>
            <a:r>
              <a:rPr sz="1700" spc="-13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120" dirty="0">
                <a:solidFill>
                  <a:srgbClr val="FF0000"/>
                </a:solidFill>
                <a:latin typeface="SimSun"/>
                <a:cs typeface="SimSun"/>
              </a:rPr>
              <a:t>et</a:t>
            </a:r>
            <a:r>
              <a:rPr sz="1700" spc="-114" dirty="0">
                <a:solidFill>
                  <a:srgbClr val="FF0000"/>
                </a:solidFill>
                <a:latin typeface="SimSun"/>
                <a:cs typeface="SimSun"/>
              </a:rPr>
              <a:t>c</a:t>
            </a:r>
            <a:r>
              <a:rPr sz="1700" spc="-285" dirty="0">
                <a:solidFill>
                  <a:srgbClr val="3C3C3C"/>
                </a:solidFill>
                <a:latin typeface="SimSun"/>
                <a:cs typeface="SimSun"/>
              </a:rPr>
              <a:t>)</a:t>
            </a:r>
            <a:endParaRPr sz="17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SimSun"/>
              <a:cs typeface="SimSun"/>
            </a:endParaRPr>
          </a:p>
          <a:p>
            <a:pPr marL="318770" indent="-306705">
              <a:lnSpc>
                <a:spcPct val="100000"/>
              </a:lnSpc>
              <a:buClr>
                <a:srgbClr val="903062"/>
              </a:buClr>
              <a:buSzPct val="91176"/>
              <a:buFont typeface="Cambria"/>
              <a:buChar char="◾"/>
              <a:tabLst>
                <a:tab pos="318770" algn="l"/>
                <a:tab pos="319405" algn="l"/>
              </a:tabLst>
            </a:pPr>
            <a:r>
              <a:rPr sz="17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Ancestor</a:t>
            </a:r>
            <a:r>
              <a:rPr sz="1700" spc="-35" dirty="0">
                <a:solidFill>
                  <a:srgbClr val="3C3C3C"/>
                </a:solidFill>
                <a:latin typeface="SimSun"/>
                <a:cs typeface="SimSun"/>
              </a:rPr>
              <a:t>:</a:t>
            </a:r>
            <a:r>
              <a:rPr sz="1700" spc="-12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30" dirty="0">
                <a:solidFill>
                  <a:srgbClr val="3C3C3C"/>
                </a:solidFill>
                <a:latin typeface="SimSun"/>
                <a:cs typeface="SimSun"/>
              </a:rPr>
              <a:t>-A</a:t>
            </a:r>
            <a:r>
              <a:rPr sz="17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65" dirty="0">
                <a:solidFill>
                  <a:srgbClr val="3C3C3C"/>
                </a:solidFill>
                <a:latin typeface="SimSun"/>
                <a:cs typeface="SimSun"/>
              </a:rPr>
              <a:t>node</a:t>
            </a:r>
            <a:r>
              <a:rPr sz="17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45" dirty="0">
                <a:solidFill>
                  <a:srgbClr val="3C3C3C"/>
                </a:solidFill>
                <a:latin typeface="SimSun"/>
                <a:cs typeface="SimSun"/>
              </a:rPr>
              <a:t>reachable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70" dirty="0">
                <a:solidFill>
                  <a:srgbClr val="3C3C3C"/>
                </a:solidFill>
                <a:latin typeface="SimSun"/>
                <a:cs typeface="SimSun"/>
              </a:rPr>
              <a:t>by</a:t>
            </a:r>
            <a:r>
              <a:rPr sz="1700" spc="-7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40" dirty="0">
                <a:solidFill>
                  <a:srgbClr val="3C3C3C"/>
                </a:solidFill>
                <a:latin typeface="SimSun"/>
                <a:cs typeface="SimSun"/>
              </a:rPr>
              <a:t>repeated</a:t>
            </a:r>
            <a:r>
              <a:rPr sz="1700" spc="-9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20" dirty="0">
                <a:solidFill>
                  <a:srgbClr val="3C3C3C"/>
                </a:solidFill>
                <a:latin typeface="SimSun"/>
                <a:cs typeface="SimSun"/>
              </a:rPr>
              <a:t>proceeding</a:t>
            </a:r>
            <a:r>
              <a:rPr sz="1700" spc="-10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45" dirty="0">
                <a:solidFill>
                  <a:srgbClr val="3C3C3C"/>
                </a:solidFill>
                <a:latin typeface="SimSun"/>
                <a:cs typeface="SimSun"/>
              </a:rPr>
              <a:t>from</a:t>
            </a:r>
            <a:r>
              <a:rPr sz="1700" spc="-80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child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100" dirty="0">
                <a:solidFill>
                  <a:srgbClr val="3C3C3C"/>
                </a:solidFill>
                <a:latin typeface="SimSun"/>
                <a:cs typeface="SimSun"/>
              </a:rPr>
              <a:t>to</a:t>
            </a:r>
            <a:r>
              <a:rPr sz="1700" spc="-85" dirty="0">
                <a:solidFill>
                  <a:srgbClr val="3C3C3C"/>
                </a:solidFill>
                <a:latin typeface="SimSun"/>
                <a:cs typeface="SimSun"/>
              </a:rPr>
              <a:t> </a:t>
            </a:r>
            <a:r>
              <a:rPr sz="1700" spc="-95" dirty="0">
                <a:solidFill>
                  <a:srgbClr val="3C3C3C"/>
                </a:solidFill>
                <a:latin typeface="SimSun"/>
                <a:cs typeface="SimSun"/>
              </a:rPr>
              <a:t>parent.(</a:t>
            </a:r>
            <a:r>
              <a:rPr sz="1700" spc="-95" dirty="0">
                <a:solidFill>
                  <a:srgbClr val="FF0000"/>
                </a:solidFill>
                <a:latin typeface="SimSun"/>
                <a:cs typeface="SimSun"/>
              </a:rPr>
              <a:t>parent,</a:t>
            </a:r>
            <a:r>
              <a:rPr sz="1700" spc="-10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40" dirty="0">
                <a:solidFill>
                  <a:srgbClr val="FF0000"/>
                </a:solidFill>
                <a:latin typeface="SimSun"/>
                <a:cs typeface="SimSun"/>
              </a:rPr>
              <a:t>grandparent,</a:t>
            </a:r>
            <a:r>
              <a:rPr sz="1700" spc="-11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20" dirty="0">
                <a:solidFill>
                  <a:srgbClr val="FF0000"/>
                </a:solidFill>
                <a:latin typeface="SimSun"/>
                <a:cs typeface="SimSun"/>
              </a:rPr>
              <a:t>grand-</a:t>
            </a:r>
            <a:endParaRPr sz="1700">
              <a:latin typeface="SimSun"/>
              <a:cs typeface="SimSun"/>
            </a:endParaRPr>
          </a:p>
          <a:p>
            <a:pPr marL="318770">
              <a:lnSpc>
                <a:spcPct val="100000"/>
              </a:lnSpc>
              <a:spcBef>
                <a:spcPts val="815"/>
              </a:spcBef>
            </a:pPr>
            <a:r>
              <a:rPr sz="1700" spc="-70" dirty="0">
                <a:solidFill>
                  <a:srgbClr val="FF0000"/>
                </a:solidFill>
                <a:latin typeface="SimSun"/>
                <a:cs typeface="SimSun"/>
              </a:rPr>
              <a:t>g</a:t>
            </a:r>
            <a:r>
              <a:rPr sz="1700" spc="-65" dirty="0">
                <a:solidFill>
                  <a:srgbClr val="FF0000"/>
                </a:solidFill>
                <a:latin typeface="SimSun"/>
                <a:cs typeface="SimSun"/>
              </a:rPr>
              <a:t>r</a:t>
            </a:r>
            <a:r>
              <a:rPr sz="1700" spc="65" dirty="0">
                <a:solidFill>
                  <a:srgbClr val="FF0000"/>
                </a:solidFill>
                <a:latin typeface="SimSun"/>
                <a:cs typeface="SimSun"/>
              </a:rPr>
              <a:t>a</a:t>
            </a:r>
            <a:r>
              <a:rPr sz="1700" spc="50" dirty="0">
                <a:solidFill>
                  <a:srgbClr val="FF0000"/>
                </a:solidFill>
                <a:latin typeface="SimSun"/>
                <a:cs typeface="SimSun"/>
              </a:rPr>
              <a:t>n</a:t>
            </a:r>
            <a:r>
              <a:rPr sz="1700" spc="105" dirty="0">
                <a:solidFill>
                  <a:srgbClr val="FF0000"/>
                </a:solidFill>
                <a:latin typeface="SimSun"/>
                <a:cs typeface="SimSun"/>
              </a:rPr>
              <a:t>d</a:t>
            </a:r>
            <a:r>
              <a:rPr sz="1700" spc="95" dirty="0">
                <a:solidFill>
                  <a:srgbClr val="FF0000"/>
                </a:solidFill>
                <a:latin typeface="SimSun"/>
                <a:cs typeface="SimSun"/>
              </a:rPr>
              <a:t>p</a:t>
            </a:r>
            <a:r>
              <a:rPr sz="1700" spc="-70" dirty="0">
                <a:solidFill>
                  <a:srgbClr val="FF0000"/>
                </a:solidFill>
                <a:latin typeface="SimSun"/>
                <a:cs typeface="SimSun"/>
              </a:rPr>
              <a:t>aren</a:t>
            </a:r>
            <a:r>
              <a:rPr sz="1700" spc="-80" dirty="0">
                <a:solidFill>
                  <a:srgbClr val="FF0000"/>
                </a:solidFill>
                <a:latin typeface="SimSun"/>
                <a:cs typeface="SimSun"/>
              </a:rPr>
              <a:t>t</a:t>
            </a:r>
            <a:r>
              <a:rPr sz="1700" spc="-275" dirty="0">
                <a:solidFill>
                  <a:srgbClr val="FF0000"/>
                </a:solidFill>
                <a:latin typeface="SimSun"/>
                <a:cs typeface="SimSun"/>
              </a:rPr>
              <a:t>,</a:t>
            </a:r>
            <a:r>
              <a:rPr sz="1700" spc="-125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700" spc="-120" dirty="0">
                <a:solidFill>
                  <a:srgbClr val="FF0000"/>
                </a:solidFill>
                <a:latin typeface="SimSun"/>
                <a:cs typeface="SimSun"/>
              </a:rPr>
              <a:t>etc</a:t>
            </a:r>
            <a:r>
              <a:rPr sz="1700" spc="-315" dirty="0">
                <a:solidFill>
                  <a:srgbClr val="FF0000"/>
                </a:solidFill>
                <a:latin typeface="SimSun"/>
                <a:cs typeface="SimSun"/>
              </a:rPr>
              <a:t>.</a:t>
            </a:r>
            <a:r>
              <a:rPr sz="1700" spc="-285" dirty="0">
                <a:solidFill>
                  <a:srgbClr val="3C3C3C"/>
                </a:solidFill>
                <a:latin typeface="SimSun"/>
                <a:cs typeface="SimSun"/>
              </a:rPr>
              <a:t>)</a:t>
            </a:r>
            <a:endParaRPr sz="17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5502</Words>
  <Application>Microsoft Office PowerPoint</Application>
  <PresentationFormat>Widescreen</PresentationFormat>
  <Paragraphs>990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9" baseType="lpstr">
      <vt:lpstr>SimSun</vt:lpstr>
      <vt:lpstr>Arial</vt:lpstr>
      <vt:lpstr>Arial MT</vt:lpstr>
      <vt:lpstr>Calibri</vt:lpstr>
      <vt:lpstr>Cambria</vt:lpstr>
      <vt:lpstr>Cambria Math</vt:lpstr>
      <vt:lpstr>Georgia</vt:lpstr>
      <vt:lpstr>Sitka Banner</vt:lpstr>
      <vt:lpstr>Symbol</vt:lpstr>
      <vt:lpstr>Times New Roman</vt:lpstr>
      <vt:lpstr>Trebuchet MS</vt:lpstr>
      <vt:lpstr>Office Theme</vt:lpstr>
      <vt:lpstr>CHAPTER 6 DATA STRUCTURES AND ALGORITHMS</vt:lpstr>
      <vt:lpstr> CONTENTS</vt:lpstr>
      <vt:lpstr> 6.1. TREE DATA STRUCTURE</vt:lpstr>
      <vt:lpstr> REAL WORLD TREE vs TREE DATA STRUCTURE</vt:lpstr>
      <vt:lpstr> CONT..</vt:lpstr>
      <vt:lpstr>PowerPoint Presentation</vt:lpstr>
      <vt:lpstr> 6.2. BASIC TERMINOLOGIES IN TREE</vt:lpstr>
      <vt:lpstr>2, 3 and 4 are a child of 1</vt:lpstr>
      <vt:lpstr> CONT..</vt:lpstr>
      <vt:lpstr>2, 3 and 4 are siblings</vt:lpstr>
      <vt:lpstr> CONT..</vt:lpstr>
      <vt:lpstr>PowerPoint Presentation</vt:lpstr>
      <vt:lpstr> TYPES OF TREE</vt:lpstr>
      <vt:lpstr>Which one of the following is Binary Tree?</vt:lpstr>
      <vt:lpstr> BINARY TREE</vt:lpstr>
      <vt:lpstr> CONT..</vt:lpstr>
      <vt:lpstr> CONT..</vt:lpstr>
      <vt:lpstr> FULL BINARY TREE</vt:lpstr>
      <vt:lpstr> COMPLETE BINARY TREE</vt:lpstr>
      <vt:lpstr> PERFECT BINARY TREE</vt:lpstr>
      <vt:lpstr> BALANCED BINARY TREE</vt:lpstr>
      <vt:lpstr> BINARY SEARCH TREE (BST)</vt:lpstr>
      <vt:lpstr> N-ARY TREES</vt:lpstr>
      <vt:lpstr> TREE TRAVERSAL</vt:lpstr>
      <vt:lpstr> IN-ORDER TRAVERSAL</vt:lpstr>
      <vt:lpstr> PRE-ORDER TRAVERSAL</vt:lpstr>
      <vt:lpstr> POST-ORDER TRAVERSAL</vt:lpstr>
      <vt:lpstr>PART 2: TREE DS</vt:lpstr>
      <vt:lpstr> OPERATIONS ON BINARY SEARCH TREE</vt:lpstr>
      <vt:lpstr> BST- INSERTION OPERATION</vt:lpstr>
      <vt:lpstr>Example: Insert the following key’s in BST.</vt:lpstr>
      <vt:lpstr> BST- SEARCHING OPERATION</vt:lpstr>
      <vt:lpstr> BST- DELETION OPERATION</vt:lpstr>
      <vt:lpstr> CONT..</vt:lpstr>
      <vt:lpstr> CONT..</vt:lpstr>
      <vt:lpstr>Delete 34</vt:lpstr>
      <vt:lpstr> CONT..</vt:lpstr>
      <vt:lpstr>Delete 34</vt:lpstr>
      <vt:lpstr> BST- OTHER OPERATIONS</vt:lpstr>
      <vt:lpstr> BST IMPLEMENTATION USING ARRAY</vt:lpstr>
      <vt:lpstr> CONT..</vt:lpstr>
      <vt:lpstr> ADVANTAGES AND DISADVANTAGES</vt:lpstr>
      <vt:lpstr> BST-LINKED LIST IMPLEMENTATION</vt:lpstr>
      <vt:lpstr>PowerPoint Presentation</vt:lpstr>
      <vt:lpstr> ADVANTAGES AND DISADVANTAGES</vt:lpstr>
      <vt:lpstr> AVL TREES</vt:lpstr>
      <vt:lpstr>PowerPoint Presentation</vt:lpstr>
      <vt:lpstr> WHY AVL TREE?</vt:lpstr>
      <vt:lpstr>PowerPoint Presentation</vt:lpstr>
      <vt:lpstr> BALANCING AVL TREE</vt:lpstr>
      <vt:lpstr> LEFT ROTATION</vt:lpstr>
      <vt:lpstr> RIGHT ROTATION</vt:lpstr>
      <vt:lpstr> LEFT-RIGHT ROTATION</vt:lpstr>
      <vt:lpstr> RIGHT-LEFT ROTATION</vt:lpstr>
      <vt:lpstr>Create AVL Tree for the following unsorted list of keys.</vt:lpstr>
      <vt:lpstr>Create AVL Tree for the following unsorted list of keys.</vt:lpstr>
      <vt:lpstr> HEAP DATA STRUCTURE</vt:lpstr>
      <vt:lpstr> MIN-HEAP</vt:lpstr>
      <vt:lpstr> MAX-HEAP</vt:lpstr>
      <vt:lpstr> OPERATIONS ON HEAPS</vt:lpstr>
      <vt:lpstr> ReheapUp</vt:lpstr>
      <vt:lpstr> ReheapDown</vt:lpstr>
      <vt:lpstr> INSERT</vt:lpstr>
      <vt:lpstr> DELETE</vt:lpstr>
      <vt:lpstr>PowerPoint Presentation</vt:lpstr>
      <vt:lpstr> EXPRESSION TREE</vt:lpstr>
      <vt:lpstr> CONT..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Dawit Kefyalew</dc:creator>
  <cp:lastModifiedBy>ABlackY</cp:lastModifiedBy>
  <cp:revision>1</cp:revision>
  <dcterms:created xsi:type="dcterms:W3CDTF">2023-04-04T06:14:14Z</dcterms:created>
  <dcterms:modified xsi:type="dcterms:W3CDTF">2023-04-06T04:55:12Z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2019-03-21T00:00:00Z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2023-04-04T00:00:00Z</vt:filetime>
  </property>
</Properties>
</file>